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slow">
    <p:strips dir="r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1/30/2013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strips dir="ru"/>
  </p:transition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419600" y="381000"/>
            <a:ext cx="409118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Презентация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 тему: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362200" y="2362200"/>
            <a:ext cx="397280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«Детский» поэт </a:t>
            </a:r>
          </a:p>
          <a:p>
            <a:pPr algn="ctr"/>
            <a:r>
              <a:rPr lang="ru-RU" sz="6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Чуковский К.И.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9" name="Рисунок 8" descr="image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2400"/>
            <a:ext cx="2209800" cy="3110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01ba5dfb22611b095419027261c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8400" y="2590800"/>
            <a:ext cx="2800350" cy="4098073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81000" y="6279573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Работу выполнила Кравченко Надежда, </a:t>
            </a:r>
          </a:p>
          <a:p>
            <a:r>
              <a:rPr lang="ru-RU" b="1" dirty="0" smtClean="0">
                <a:solidFill>
                  <a:schemeClr val="tx2"/>
                </a:solidFill>
              </a:rPr>
              <a:t>5 класс МБОУ СОШ №с 81 п. </a:t>
            </a:r>
            <a:r>
              <a:rPr lang="ru-RU" b="1" dirty="0" err="1" smtClean="0">
                <a:solidFill>
                  <a:schemeClr val="tx2"/>
                </a:solidFill>
              </a:rPr>
              <a:t>Юловский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8" grpId="0"/>
      <p:bldP spid="8" grpId="1"/>
      <p:bldP spid="8" grpId="2"/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52400"/>
            <a:ext cx="4572000" cy="440120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В 1916 </a:t>
            </a:r>
            <a:r>
              <a:rPr lang="ru-RU" sz="2000" b="1" dirty="0" smtClean="0">
                <a:solidFill>
                  <a:srgbClr val="FF0000"/>
                </a:solidFill>
                <a:latin typeface="Comic Sans MS" pitchFamily="66" charset="0"/>
              </a:rPr>
              <a:t>Чуковский</a:t>
            </a:r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 составил сборник для детей «Ёлка». </a:t>
            </a:r>
          </a:p>
          <a:p>
            <a:r>
              <a:rPr lang="ru-RU" sz="2000" dirty="0" smtClean="0">
                <a:solidFill>
                  <a:srgbClr val="FF0000"/>
                </a:solidFill>
                <a:latin typeface="Comic Sans MS" pitchFamily="66" charset="0"/>
              </a:rPr>
              <a:t>В 1917 г. М.Горький предложил ему возглавить детский отдел издательства «Парус». Тогда же он стал обращать внимание на речь маленьких детей и записывать их. Из этих наблюдений родилась книга «От двух до пяти» (впервые вышла в 1928), которая представляет собой лингвистическое исследование детского языка и особенностей детского мышления.</a:t>
            </a:r>
            <a:endParaRPr lang="ru-RU" sz="20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4" name="Рисунок 3" descr="images (1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609600"/>
            <a:ext cx="2971800" cy="48663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0200" y="3657600"/>
            <a:ext cx="35052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Первая детская поэма «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Крокодил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» (1916) родилась случайно. Корней Иванович вместе с маленьким сыном ехали в поезде. Мальчик болел и, чтобы отвлечь его от страданий, Корней Иванович начал рифмовать строки под стук колес.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3" name="Рисунок 2" descr="50936048_Chukovskys640x48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381000"/>
            <a:ext cx="486156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 descr="images (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2200" y="2438400"/>
            <a:ext cx="2782557" cy="4002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крокодил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0"/>
            <a:ext cx="3590925" cy="35432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381000"/>
            <a:ext cx="35814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За этой поэмой последовали другие произведения для детей: «</a:t>
            </a:r>
            <a:r>
              <a:rPr lang="ru-RU" b="1" dirty="0" err="1" smtClean="0">
                <a:solidFill>
                  <a:srgbClr val="0070C0"/>
                </a:solidFill>
              </a:rPr>
              <a:t>Тараканище</a:t>
            </a:r>
            <a:r>
              <a:rPr lang="ru-RU" dirty="0" smtClean="0">
                <a:solidFill>
                  <a:srgbClr val="0070C0"/>
                </a:solidFill>
              </a:rPr>
              <a:t>» (1922), «</a:t>
            </a:r>
            <a:r>
              <a:rPr lang="ru-RU" b="1" dirty="0" err="1" smtClean="0">
                <a:solidFill>
                  <a:srgbClr val="0070C0"/>
                </a:solidFill>
              </a:rPr>
              <a:t>Мойдодыр</a:t>
            </a:r>
            <a:r>
              <a:rPr lang="ru-RU" dirty="0" smtClean="0">
                <a:solidFill>
                  <a:srgbClr val="0070C0"/>
                </a:solidFill>
              </a:rPr>
              <a:t>» (1922),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«</a:t>
            </a:r>
            <a:r>
              <a:rPr lang="ru-RU" b="1" dirty="0" smtClean="0">
                <a:solidFill>
                  <a:srgbClr val="0070C0"/>
                </a:solidFill>
              </a:rPr>
              <a:t>Муха-Цокотуха</a:t>
            </a:r>
            <a:r>
              <a:rPr lang="ru-RU" dirty="0" smtClean="0">
                <a:solidFill>
                  <a:srgbClr val="0070C0"/>
                </a:solidFill>
              </a:rPr>
              <a:t>» (1923), 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«</a:t>
            </a:r>
            <a:r>
              <a:rPr lang="ru-RU" b="1" dirty="0" smtClean="0">
                <a:solidFill>
                  <a:srgbClr val="0070C0"/>
                </a:solidFill>
              </a:rPr>
              <a:t>Чудо-дерево</a:t>
            </a:r>
            <a:r>
              <a:rPr lang="ru-RU" dirty="0" smtClean="0">
                <a:solidFill>
                  <a:srgbClr val="0070C0"/>
                </a:solidFill>
              </a:rPr>
              <a:t>» (1924), «</a:t>
            </a:r>
            <a:r>
              <a:rPr lang="ru-RU" b="1" dirty="0" err="1" smtClean="0">
                <a:solidFill>
                  <a:srgbClr val="0070C0"/>
                </a:solidFill>
              </a:rPr>
              <a:t>Бармалей</a:t>
            </a:r>
            <a:r>
              <a:rPr lang="ru-RU" dirty="0" smtClean="0">
                <a:solidFill>
                  <a:srgbClr val="0070C0"/>
                </a:solidFill>
              </a:rPr>
              <a:t>» (1925),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«</a:t>
            </a:r>
            <a:r>
              <a:rPr lang="ru-RU" b="1" dirty="0" smtClean="0">
                <a:solidFill>
                  <a:srgbClr val="0070C0"/>
                </a:solidFill>
              </a:rPr>
              <a:t>Телефон</a:t>
            </a:r>
            <a:r>
              <a:rPr lang="ru-RU" dirty="0" smtClean="0">
                <a:solidFill>
                  <a:srgbClr val="0070C0"/>
                </a:solidFill>
              </a:rPr>
              <a:t>» (1926),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«</a:t>
            </a:r>
            <a:r>
              <a:rPr lang="ru-RU" b="1" dirty="0" err="1" smtClean="0">
                <a:solidFill>
                  <a:srgbClr val="0070C0"/>
                </a:solidFill>
              </a:rPr>
              <a:t>Федорино</a:t>
            </a:r>
            <a:r>
              <a:rPr lang="ru-RU" b="1" dirty="0" smtClean="0">
                <a:solidFill>
                  <a:srgbClr val="0070C0"/>
                </a:solidFill>
              </a:rPr>
              <a:t> горе</a:t>
            </a:r>
            <a:r>
              <a:rPr lang="ru-RU" dirty="0" smtClean="0">
                <a:solidFill>
                  <a:srgbClr val="0070C0"/>
                </a:solidFill>
              </a:rPr>
              <a:t>» (1926), «</a:t>
            </a:r>
            <a:r>
              <a:rPr lang="ru-RU" b="1" dirty="0" smtClean="0">
                <a:solidFill>
                  <a:srgbClr val="0070C0"/>
                </a:solidFill>
              </a:rPr>
              <a:t>Айболит</a:t>
            </a:r>
            <a:r>
              <a:rPr lang="ru-RU" dirty="0" smtClean="0">
                <a:solidFill>
                  <a:srgbClr val="0070C0"/>
                </a:solidFill>
              </a:rPr>
              <a:t>» (1929),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«</a:t>
            </a:r>
            <a:r>
              <a:rPr lang="ru-RU" b="1" dirty="0" smtClean="0">
                <a:solidFill>
                  <a:srgbClr val="0070C0"/>
                </a:solidFill>
              </a:rPr>
              <a:t>Краденное солнце</a:t>
            </a:r>
            <a:r>
              <a:rPr lang="ru-RU" dirty="0" smtClean="0">
                <a:solidFill>
                  <a:srgbClr val="0070C0"/>
                </a:solidFill>
              </a:rPr>
              <a:t>» (1945), «</a:t>
            </a:r>
            <a:r>
              <a:rPr lang="ru-RU" b="1" dirty="0" err="1" smtClean="0">
                <a:solidFill>
                  <a:srgbClr val="0070C0"/>
                </a:solidFill>
              </a:rPr>
              <a:t>Бибигон</a:t>
            </a:r>
            <a:r>
              <a:rPr lang="ru-RU" dirty="0" smtClean="0">
                <a:solidFill>
                  <a:srgbClr val="0070C0"/>
                </a:solidFill>
              </a:rPr>
              <a:t>» (1945),</a:t>
            </a:r>
          </a:p>
          <a:p>
            <a:r>
              <a:rPr lang="ru-RU" dirty="0" smtClean="0">
                <a:solidFill>
                  <a:srgbClr val="0070C0"/>
                </a:solidFill>
              </a:rPr>
              <a:t> «</a:t>
            </a:r>
            <a:r>
              <a:rPr lang="ru-RU" b="1" dirty="0" smtClean="0">
                <a:solidFill>
                  <a:srgbClr val="0070C0"/>
                </a:solidFill>
              </a:rPr>
              <a:t>Муха в бане</a:t>
            </a:r>
            <a:r>
              <a:rPr lang="ru-RU" dirty="0" smtClean="0">
                <a:solidFill>
                  <a:srgbClr val="0070C0"/>
                </a:solidFill>
              </a:rPr>
              <a:t>» (1969)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Рисунок 4" descr="1181139676_f9e3f28f5ac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0" y="228600"/>
            <a:ext cx="3067050" cy="4048506"/>
          </a:xfrm>
          <a:prstGeom prst="rect">
            <a:avLst/>
          </a:prstGeom>
        </p:spPr>
      </p:pic>
      <p:pic>
        <p:nvPicPr>
          <p:cNvPr id="6" name="Рисунок 5" descr="images (3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609600"/>
            <a:ext cx="3886200" cy="4985328"/>
          </a:xfrm>
          <a:prstGeom prst="rect">
            <a:avLst/>
          </a:prstGeom>
        </p:spPr>
      </p:pic>
      <p:pic>
        <p:nvPicPr>
          <p:cNvPr id="7" name="Рисунок 6" descr="image_gallery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9000" y="1143000"/>
            <a:ext cx="5521933" cy="4114800"/>
          </a:xfrm>
          <a:prstGeom prst="rect">
            <a:avLst/>
          </a:prstGeom>
        </p:spPr>
      </p:pic>
      <p:pic>
        <p:nvPicPr>
          <p:cNvPr id="8" name="Рисунок 7" descr="110449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914400"/>
            <a:ext cx="3352800" cy="4325112"/>
          </a:xfrm>
          <a:prstGeom prst="rect">
            <a:avLst/>
          </a:prstGeom>
        </p:spPr>
      </p:pic>
      <p:pic>
        <p:nvPicPr>
          <p:cNvPr id="9" name="Рисунок 8" descr="обложка 1925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14800" y="457200"/>
            <a:ext cx="4495800" cy="5896130"/>
          </a:xfrm>
          <a:prstGeom prst="rect">
            <a:avLst/>
          </a:prstGeom>
        </p:spPr>
      </p:pic>
      <p:pic>
        <p:nvPicPr>
          <p:cNvPr id="10" name="Рисунок 9" descr="images (4)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38600" y="1066800"/>
            <a:ext cx="3899562" cy="5142548"/>
          </a:xfrm>
          <a:prstGeom prst="rect">
            <a:avLst/>
          </a:prstGeom>
        </p:spPr>
      </p:pic>
      <p:pic>
        <p:nvPicPr>
          <p:cNvPr id="11" name="Рисунок 10" descr="13855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191000" y="990600"/>
            <a:ext cx="3886200" cy="5140476"/>
          </a:xfrm>
          <a:prstGeom prst="rect">
            <a:avLst/>
          </a:prstGeom>
        </p:spPr>
      </p:pic>
      <p:pic>
        <p:nvPicPr>
          <p:cNvPr id="12" name="Рисунок 11" descr="Chuk-420x500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05200" y="457200"/>
            <a:ext cx="4819650" cy="5737679"/>
          </a:xfrm>
          <a:prstGeom prst="rect">
            <a:avLst/>
          </a:prstGeom>
        </p:spPr>
      </p:pic>
      <p:pic>
        <p:nvPicPr>
          <p:cNvPr id="13" name="Рисунок 12" descr="bb8a435a076f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95800" y="1295400"/>
            <a:ext cx="3124200" cy="4387921"/>
          </a:xfrm>
          <a:prstGeom prst="rect">
            <a:avLst/>
          </a:prstGeom>
        </p:spPr>
      </p:pic>
      <p:pic>
        <p:nvPicPr>
          <p:cNvPr id="14" name="Рисунок 13" descr="images (5)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038600" y="548640"/>
            <a:ext cx="4038600" cy="5250180"/>
          </a:xfrm>
          <a:prstGeom prst="rect">
            <a:avLst/>
          </a:prstGeom>
        </p:spPr>
      </p:pic>
      <p:pic>
        <p:nvPicPr>
          <p:cNvPr id="15" name="Рисунок 14" descr="images (6).jp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810000" y="457200"/>
            <a:ext cx="4423186" cy="5725443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9000"/>
                            </p:stCondLst>
                            <p:childTnLst>
                              <p:par>
                                <p:cTn id="34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40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6500"/>
                            </p:stCondLst>
                            <p:childTnLst>
                              <p:par>
                                <p:cTn id="52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9000"/>
                            </p:stCondLst>
                            <p:childTnLst>
                              <p:par>
                                <p:cTn id="58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1500"/>
                            </p:stCondLst>
                            <p:childTnLst>
                              <p:par>
                                <p:cTn id="64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4000"/>
                            </p:stCondLst>
                            <p:childTnLst>
                              <p:par>
                                <p:cTn id="70" presetID="55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114800" y="304800"/>
            <a:ext cx="46482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Для детей младшего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школькного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возраста </a:t>
            </a:r>
            <a:r>
              <a:rPr lang="ru-RU" sz="1600" b="1" dirty="0" smtClean="0">
                <a:solidFill>
                  <a:srgbClr val="FF0000"/>
                </a:solidFill>
                <a:latin typeface="Comic Sans MS" pitchFamily="66" charset="0"/>
              </a:rPr>
              <a:t>Чуковский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 пересказал древнегреческий миф о Персее, переводил английские народные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песенки.В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 пересказе Чуковского дети познакомились с «Приключениями барона Мюнхгаузена» Э.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Распе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«Робинзона Крузо« Д.Дефо, с «Маленьким оборвышем» малоизвестного Дж.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Гринвуда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. Дети в жизни Чуковского стали поистине источником сил и вдохновения. В его доме в подмосковном поселке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Переделкино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часто собиралось до полутора тысяч детей. Чуковский устраивал для них праздники. Много общаясь с детьми, Чуковский пришел к выводу, что они слишком мало читают и, отрезав большой кусок земли от своего дачного участка в </a:t>
            </a:r>
            <a:r>
              <a:rPr lang="ru-RU" sz="1600" dirty="0" err="1" smtClean="0">
                <a:solidFill>
                  <a:srgbClr val="FF0000"/>
                </a:solidFill>
                <a:latin typeface="Comic Sans MS" pitchFamily="66" charset="0"/>
              </a:rPr>
              <a:t>Переделкино</a:t>
            </a:r>
            <a:r>
              <a:rPr lang="ru-RU" sz="1600" dirty="0" smtClean="0">
                <a:solidFill>
                  <a:srgbClr val="FF0000"/>
                </a:solidFill>
                <a:latin typeface="Comic Sans MS" pitchFamily="66" charset="0"/>
              </a:rPr>
              <a:t>, построил там библиотеку для детей. </a:t>
            </a:r>
          </a:p>
          <a:p>
            <a:endParaRPr lang="ru-RU" sz="1600" dirty="0" smtClean="0">
              <a:solidFill>
                <a:srgbClr val="FF0000"/>
              </a:solidFill>
              <a:latin typeface="Comic Sans MS" pitchFamily="66" charset="0"/>
            </a:endParaRPr>
          </a:p>
          <a:p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Comic Sans MS" pitchFamily="66" charset="0"/>
              </a:rPr>
              <a:t>«Библиотеку я построил, хочется до конца жизни построить детский сад», - говорил Чуковский.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106798_o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324" y="304800"/>
            <a:ext cx="4078310" cy="2895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7mhemhsu1_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133600"/>
            <a:ext cx="4027150" cy="2590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safe_imag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3581400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9600" y="381000"/>
            <a:ext cx="5638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Неизвестно, были ли прототипы у героев сказок Чуковского. Но существуют довольно правдоподобные версии возникновения ярких и </a:t>
            </a:r>
            <a:r>
              <a:rPr lang="ru-RU" sz="2400" dirty="0" err="1" smtClean="0">
                <a:solidFill>
                  <a:srgbClr val="FF0000"/>
                </a:solidFill>
                <a:latin typeface="Comic Sans MS" pitchFamily="66" charset="0"/>
              </a:rPr>
              <a:t>харизматичных</a:t>
            </a:r>
            <a:r>
              <a:rPr lang="ru-RU" sz="2400" dirty="0" smtClean="0">
                <a:solidFill>
                  <a:srgbClr val="FF0000"/>
                </a:solidFill>
                <a:latin typeface="Comic Sans MS" pitchFamily="66" charset="0"/>
              </a:rPr>
              <a:t> персонажей его детских сказок.</a:t>
            </a:r>
            <a:endParaRPr lang="ru-RU" sz="2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5" name="Рисунок 4" descr="file6498pdpvgja1ahxevn3k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2971800"/>
            <a:ext cx="4345419" cy="32807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7200" y="152400"/>
            <a:ext cx="48006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В прототипы 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Айболита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 годятся сразу два персонажа, один из которых был живым человеком, доктором из Вильнюса. Его звали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Цемах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Шабад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. Доктор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Шабад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Comic Sans MS" pitchFamily="66" charset="0"/>
              </a:rPr>
              <a:t>, окончив медицинский факультет Московского университета в 1889 г, добровольно отправился в московские трущобы, чтобы лечить бедняков и бездомных. Добровольно поехал в Поволжье, где рискуя жизнью, боролся с эпидемией холеры. Вернувшись в Вильнюс бесплатно лечил бедняков, кормил детей из бедных семей, не отказывал в помощи, когда к нему приносили домашних животных, лечил даже раненных птиц, которых ему приносили с улицы. 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67200" y="4800600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С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Шабадом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писатель познакомился в 1912 году. Он дважды побывал в гостях у доктора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Шабада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и сам лично назвал его прототипом доктора Айболита в своей статье в «Пионерской правде».</a:t>
            </a:r>
            <a:endParaRPr lang="ru-RU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6" name="Рисунок 5" descr="images (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400" y="304800"/>
            <a:ext cx="3733800" cy="3467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4876800"/>
            <a:ext cx="2438400" cy="1828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85800" y="533400"/>
            <a:ext cx="51054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Чуковский как-то сказал: «Все другие мои сочинения до такой степени заслонены моими детскими стихами и сказками, что в представлении многих читателей я, кроме </a:t>
            </a:r>
            <a:r>
              <a:rPr lang="ru-RU" dirty="0" err="1" smtClean="0">
                <a:solidFill>
                  <a:srgbClr val="FF0000"/>
                </a:solidFill>
                <a:latin typeface="Comic Sans MS" pitchFamily="66" charset="0"/>
              </a:rPr>
              <a:t>Мойдодыров</a:t>
            </a:r>
            <a:r>
              <a:rPr lang="ru-RU" dirty="0" smtClean="0">
                <a:solidFill>
                  <a:srgbClr val="FF0000"/>
                </a:solidFill>
                <a:latin typeface="Comic Sans MS" pitchFamily="66" charset="0"/>
              </a:rPr>
              <a:t> и Мух-Цокотух, вообще ничего не писал».   </a:t>
            </a:r>
            <a:r>
              <a:rPr lang="ru-RU" dirty="0" smtClean="0"/>
              <a:t>                   </a:t>
            </a:r>
            <a:endParaRPr lang="ru-RU" dirty="0"/>
          </a:p>
        </p:txBody>
      </p:sp>
      <p:pic>
        <p:nvPicPr>
          <p:cNvPr id="5" name="Рисунок 4" descr="чуковский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0" y="762000"/>
            <a:ext cx="3139986" cy="3921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chukovskiy.jpe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2928522"/>
            <a:ext cx="2809875" cy="33418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images (1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7386" y="1920240"/>
            <a:ext cx="3657600" cy="4937760"/>
          </a:xfrm>
          <a:prstGeom prst="rect">
            <a:avLst/>
          </a:prstGeom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81000" y="1676400"/>
            <a:ext cx="841241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за внимание!</a:t>
            </a:r>
            <a:endParaRPr lang="ru-RU" sz="8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</TotalTime>
  <Words>240</Words>
  <Application>Microsoft Office PowerPoint</Application>
  <PresentationFormat>Экран (4:3)</PresentationFormat>
  <Paragraphs>24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танЬка</dc:creator>
  <cp:lastModifiedBy>школа81</cp:lastModifiedBy>
  <cp:revision>11</cp:revision>
  <dcterms:created xsi:type="dcterms:W3CDTF">2013-01-29T11:09:54Z</dcterms:created>
  <dcterms:modified xsi:type="dcterms:W3CDTF">2013-01-30T05:57:03Z</dcterms:modified>
</cp:coreProperties>
</file>