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gif" Extension="gif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+xml" PartName="/ppt/slides/slide24.xml"/>
  <Override ContentType="application/vnd.openxmlformats-officedocument.presentationml.slide+xml" PartName="/ppt/slides/slide25.xml"/>
  <Override ContentType="application/vnd.openxmlformats-officedocument.presentationml.slide+xml" PartName="/ppt/slides/slide26.xml"/>
  <Override ContentType="application/vnd.openxmlformats-officedocument.presentationml.slide+xml" PartName="/ppt/slides/slide27.xml"/>
  <Override ContentType="application/vnd.openxmlformats-officedocument.presentationml.notesMaster+xml" PartName="/ppt/notesMasters/notesMaster1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theme+xml" PartName="/ppt/theme/theme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7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8" r:id="rId2"/>
    <p:sldId id="270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37" autoAdjust="0"/>
    <p:restoredTop sz="94660"/>
  </p:normalViewPr>
  <p:slideViewPr>
    <p:cSldViewPr>
      <p:cViewPr varScale="1">
        <p:scale>
          <a:sx n="70" d="100"/>
          <a:sy n="70" d="100"/>
        </p:scale>
        <p:origin x="-5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FF2D14F-4CBD-4187-A2AE-8CC6BFAF940E}" type="datetimeFigureOut">
              <a:rPr lang="ru-RU" smtClean="0"/>
              <a:t>09.12.2009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172B14-0F55-444F-AF0E-314ACCB4094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6134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655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55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DE5998A-C5E5-424D-9340-177D03687B47}" type="slidenum">
              <a:rPr lang="ru-RU" smtClean="0"/>
              <a:pPr eaLnBrk="1" hangingPunct="1"/>
              <a:t>2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6656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656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4730755E-6C2C-4063-A687-6D29D8E8B791}" type="slidenum">
              <a:rPr lang="ru-RU" smtClean="0"/>
              <a:pPr eaLnBrk="1" hangingPunct="1"/>
              <a:t>14</a:t>
            </a:fld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0607018-1B79-4B37-8557-57CA53EF31A0}" type="slidenum">
              <a:rPr lang="ru-RU" smtClean="0"/>
              <a:pPr eaLnBrk="1" hangingPunct="1"/>
              <a:t>15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686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86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0CB6C7F1-2E81-4CA2-A337-B103341703CE}" type="slidenum">
              <a:rPr lang="ru-RU" smtClean="0"/>
              <a:pPr eaLnBrk="1" hangingPunct="1"/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EE962A4-8D5F-492A-8E54-0875E997696C}" type="slidenum">
              <a:rPr lang="ru-RU" smtClean="0"/>
              <a:pPr eaLnBrk="1" hangingPunct="1"/>
              <a:t>17</a:t>
            </a:fld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706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06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B3D35F0-D0FD-48F4-92D3-BDFFDD2B242B}" type="slidenum">
              <a:rPr lang="ru-RU" smtClean="0"/>
              <a:pPr eaLnBrk="1" hangingPunct="1"/>
              <a:t>18</a:t>
            </a:fld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xmlns:mc="http://schemas.openxmlformats.org/markup-compatibility/2006" xmlns:a14="http://schemas.microsoft.com/office/drawing/2010/main" val="000000" mc:Ignorable="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sp>
      <p:sp>
        <p:nvSpPr>
          <p:cNvPr id="716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716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xmlns:mc="http://schemas.openxmlformats.org/markup-compatibility/2006" val="000000" mc:Ignorable="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56F60A50-FAF7-4D00-B338-17D00FC9979F}" type="slidenum">
              <a:rPr lang="ru-RU" smtClean="0"/>
              <a:pPr eaLnBrk="1" hangingPunct="1"/>
              <a:t>19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latinLnBrk="0">
              <a:defRPr lang="ru-RU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xmlns:mc="http://schemas.openxmlformats.org/markup-compatibility/2006" xmlns:a14="http://schemas.microsoft.com/office/drawing/2010/main" val="CCCCFF" mc:Ignorable=""/>
            </a:gs>
            <a:gs pos="16000">
              <a:srgbClr xmlns:mc="http://schemas.openxmlformats.org/markup-compatibility/2006" xmlns:a14="http://schemas.microsoft.com/office/drawing/2010/main" val="99CCFF" mc:Ignorable=""/>
            </a:gs>
            <a:gs pos="36000">
              <a:srgbClr xmlns:mc="http://schemas.openxmlformats.org/markup-compatibility/2006" xmlns:a14="http://schemas.microsoft.com/office/drawing/2010/main" val="9966FF" mc:Ignorable=""/>
            </a:gs>
            <a:gs pos="67000">
              <a:srgbClr xmlns:mc="http://schemas.openxmlformats.org/markup-compatibility/2006" xmlns:a14="http://schemas.microsoft.com/office/drawing/2010/main" val="CC99FF" mc:Ignorable=""/>
            </a:gs>
            <a:gs pos="82001">
              <a:srgbClr xmlns:mc="http://schemas.openxmlformats.org/markup-compatibility/2006" xmlns:a14="http://schemas.microsoft.com/office/drawing/2010/main" val="99CCFF" mc:Ignorable=""/>
            </a:gs>
            <a:gs pos="94000">
              <a:srgbClr xmlns:mc="http://schemas.openxmlformats.org/markup-compatibility/2006" xmlns:a14="http://schemas.microsoft.com/office/drawing/2010/main" val="FF0000" mc:Ignorable="">
                <a:lumMod val="68000"/>
                <a:lumOff val="32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2" Target="../media/image1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mailto:svechnikov-sk@mail.ru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76" y="0"/>
            <a:ext cx="9144000" cy="6858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8600" y="685800"/>
            <a:ext cx="8839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КОНСТИТУЦИЯ  РОССИЙСКОЙ  ФЕДЕРАЦИИ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76600" y="3657600"/>
            <a:ext cx="57912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УРОК ОБЩЕСТВОЗНАНИЯ  В 9 КЛАССЕ. БАЗ. УРОВЕНЬ.   МОУ ИЛЬИНСКАЯ СОШ.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УЧИТЕЛЬ СМИРНОВ ЕВГЕНИЙ БОРИСОВИЧ.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105400" y="6400800"/>
            <a:ext cx="3886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EVG3097@MAIL.RU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840084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800" b="1" dirty="0">
                <a:solidFill>
                  <a:sysClr val="windowText" lastClr="000000"/>
                </a:solidFill>
              </a:rPr>
              <a:t>ПОНЯТИЕ   КОНСТИТУЦИИ КАК ОСНОВНОГО ЗАКОНА СТРАНЫ.</a:t>
            </a:r>
            <a:br>
              <a:rPr lang="ru-RU" sz="2800" b="1" dirty="0">
                <a:solidFill>
                  <a:sysClr val="windowText" lastClr="000000"/>
                </a:solidFill>
              </a:rPr>
            </a:b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8600" y="1828800"/>
            <a:ext cx="2438400" cy="26670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КОНСТИТУЦИЯ  </a:t>
            </a:r>
            <a:r>
              <a:rPr lang="ru-RU" sz="1400" b="1" dirty="0" smtClean="0">
                <a:solidFill>
                  <a:schemeClr val="tx1"/>
                </a:solidFill>
              </a:rPr>
              <a:t>( ОТ ЛАТ. </a:t>
            </a:r>
            <a:r>
              <a:rPr lang="en-US" sz="1400" b="1" dirty="0" smtClean="0">
                <a:solidFill>
                  <a:schemeClr val="tx1"/>
                </a:solidFill>
              </a:rPr>
              <a:t>CONSTITUTIO</a:t>
            </a:r>
            <a:endParaRPr lang="ru-RU" sz="1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УСТАНОВЛЕНИЕ, УЧРЕЖДЕНИЕ, УСТРОЙСТВО)</a:t>
            </a:r>
            <a:endParaRPr lang="ru-RU" sz="20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2743200" y="2677668"/>
            <a:ext cx="978408" cy="484632"/>
          </a:xfrm>
          <a:prstGeom prst="right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038600" y="1219200"/>
            <a:ext cx="4800600" cy="145846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КОНСТИТУЦИЯ ЭТО ОСНОВНОЙ ЗАКОН ГОСУДАРСТВА И ОБЩЕСТВА, РЕГУЛИРУЮЩИЙ  ВАЖНЕЙШИЕ СТОРОНЫ  ИХ ВНУТРЕННЕЙ  ОРГАНИЗАЦИИ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6438900" y="2819400"/>
            <a:ext cx="484632" cy="609600"/>
          </a:xfrm>
          <a:prstGeom prst="down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232404" y="3581400"/>
            <a:ext cx="5606796" cy="31242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 ОТЛИЧИЕ ОТ ОСТАЛЬНЫХ ЗАКОНОВ  КОНСТИТУЦИЯ: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1.ЗАКРЕПЛЯЕТ ОСНОВЫ ГОСУДАРСТВЕННОГО СТРОЯ, ОСНОВНЫЕ ПРАВА И СВОБОДЫ, ОПРЕДЕЛЯЕТ ФОРМУ ГОСУДАРСТВА, СИСТЕМУ ВЫСШИХ ГОСОРГАНОВ  ВЛАСТИ.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2. ОСНОВНОЙ ИСТОЧНИК ПРАВА.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3.ОБЛАДАЕТ ВЫСШЕЙ ЮРИДИЧЕСКОЙ СИЛОЙ.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4. ОТЛИЧАЕТСЯ СТАБИЛЬНОСТЬЮ.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5.РЕДКО ИЗМЕНЯЕТСЯ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99482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ИСТОРИЧЕСКИЙ ПУТЬ ВОЗНИКНОВЕНИЯ КОНСТИТУЦИИ.</a:t>
            </a:r>
            <a:endParaRPr lang="ru-RU" sz="2800" b="1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28600" y="1447800"/>
            <a:ext cx="3352800" cy="18288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ВПЕРВЫЕ В РОССИИ – ПОПЫТКА СОЗДАНИЯ  КОНСТИТУЦИИ В 1825 Г. ДЕКАБРИСТЫ- ПЕСТЕЛЬ И МУРАВЬЕВ.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495800" y="1600200"/>
            <a:ext cx="3810000" cy="15240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НА ЗАПАДЕ  ПЕРВАЯ ПИСАННАЯ КОНСТИТУЦИЯ В США (1787г)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707448" y="3352800"/>
            <a:ext cx="484632" cy="533400"/>
          </a:xfrm>
          <a:prstGeom prst="down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28600" y="4038600"/>
            <a:ext cx="3352800" cy="6858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ВТОРАЯ ПОПЫТКА –В ПРАВЛЕНИЕ  АЛЕКСАНДРА 2.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Стрелка вниз 7"/>
          <p:cNvSpPr/>
          <p:nvPr/>
        </p:nvSpPr>
        <p:spPr>
          <a:xfrm>
            <a:off x="1708381" y="4807993"/>
            <a:ext cx="484632" cy="533400"/>
          </a:xfrm>
          <a:prstGeom prst="down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52400" y="5341393"/>
            <a:ext cx="3962400" cy="136420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17 ОКТЯБРЯ 1905 ГОДА – НИКОЛАЙ 1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МАНИФЕСТ «ОБ УСОВЕРШЕНСТВОВАНИИ ГОСУДАРСТВЕННОГО ПОРЯДКА»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Стрелка вправо 9"/>
          <p:cNvSpPr/>
          <p:nvPr/>
        </p:nvSpPr>
        <p:spPr>
          <a:xfrm>
            <a:off x="4191000" y="5810466"/>
            <a:ext cx="609600" cy="408432"/>
          </a:xfrm>
          <a:prstGeom prst="rightArrow">
            <a:avLst>
              <a:gd name="adj1" fmla="val 55632"/>
              <a:gd name="adj2" fmla="val 50000"/>
            </a:avLst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1" y="4957834"/>
            <a:ext cx="1828799" cy="19050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ЧЕТЫРЕ СОВЕТСКИХ КОНСТИТУЦИИ: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1918, 1924, 1936,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1977</a:t>
            </a:r>
          </a:p>
          <a:p>
            <a:pPr algn="ctr"/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3" name="Стрелка вправо 12"/>
          <p:cNvSpPr/>
          <p:nvPr/>
        </p:nvSpPr>
        <p:spPr>
          <a:xfrm>
            <a:off x="6705600" y="5772366"/>
            <a:ext cx="533400" cy="484632"/>
          </a:xfrm>
          <a:prstGeom prst="right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239000" y="4724400"/>
            <a:ext cx="1905000" cy="21336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12 ДЕКАБРЯ 1993 ГОДА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КОНСТИТУЦИЯ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РОССИИ.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2313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ЗАКОН  ВЫСШЕЙ ЮРИДИЧЕСКОЙ СИЛЫ</a:t>
            </a:r>
            <a:r>
              <a:rPr lang="ru-RU" sz="2800" dirty="0" smtClean="0"/>
              <a:t>.</a:t>
            </a:r>
            <a:endParaRPr lang="ru-RU" sz="2800" dirty="0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152400" y="1143000"/>
            <a:ext cx="3810000" cy="2286000"/>
          </a:xfrm>
          <a:prstGeom prst="round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ysClr val="windowText" lastClr="000000"/>
                </a:solidFill>
              </a:rPr>
              <a:t>ТЕКСТ </a:t>
            </a:r>
            <a:r>
              <a:rPr lang="ru-RU" sz="20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КОНСТИТУЦИИ РФ </a:t>
            </a:r>
            <a:r>
              <a:rPr lang="ru-RU" sz="2000" b="1" dirty="0" smtClean="0">
                <a:solidFill>
                  <a:sysClr val="windowText" lastClr="000000"/>
                </a:solidFill>
              </a:rPr>
              <a:t>СОСТОИТ ИЗ ПРЕАМБУЛЫ , ГДЕ ИЗЛАГАЮТСЯ  ЦЕЛИ И ЗАДАЧИ КОНСТИТУЦИИ,  ДВУХ РАЗДЕЛОВ, ДЕВЯТИ ГЛАВ И 137 СТАТЕЙ</a:t>
            </a:r>
            <a:r>
              <a:rPr lang="ru-RU" b="1" dirty="0" smtClean="0">
                <a:solidFill>
                  <a:sysClr val="windowText" lastClr="000000"/>
                </a:solidFill>
              </a:rPr>
              <a:t>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Стрелка вправо 3"/>
          <p:cNvSpPr/>
          <p:nvPr/>
        </p:nvSpPr>
        <p:spPr>
          <a:xfrm>
            <a:off x="4114800" y="1828800"/>
            <a:ext cx="685800" cy="484632"/>
          </a:xfrm>
          <a:prstGeom prst="right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181600" y="1295400"/>
            <a:ext cx="3733800" cy="10668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ПЕРВАЯ ГЛАВА – ЗАКРЕПЛЯЕТ ОСНОВЫ ГОСУДАРСТВЕННОГО СТРОЯ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81600" y="2590800"/>
            <a:ext cx="3733800" cy="9906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ВТОРАЯ ГЛАВА- ПРАВА И СВОБОДЫ ЧЕЛОВЕКА И ГРАЖДАНИНА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181600" y="3810000"/>
            <a:ext cx="3733800" cy="838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ТРЕТЬЯ ГЛАВА- ФЕДЕРАТИВНОЕ  УСТРОЙСТВО   ГОСУДАРСТВО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181600" y="4876800"/>
            <a:ext cx="3733800" cy="838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ЧЕТВЕРТАЯ ГЛАВА – ПРАВОВОЙ СТАТУС </a:t>
            </a:r>
            <a:r>
              <a:rPr lang="ru-RU" b="1" dirty="0">
                <a:solidFill>
                  <a:sysClr val="windowText" lastClr="000000"/>
                </a:solidFill>
              </a:rPr>
              <a:t>П</a:t>
            </a:r>
            <a:r>
              <a:rPr lang="ru-RU" b="1" dirty="0" smtClean="0">
                <a:solidFill>
                  <a:sysClr val="windowText" lastClr="000000"/>
                </a:solidFill>
              </a:rPr>
              <a:t>РЕЗИДЕНТА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81600" y="5867400"/>
            <a:ext cx="3733800" cy="9144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35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ПЯТАЯ ГЛАВА- СТАТУС  ПАЛАТ ФЕДЕРАЛЬНОГО СОБРАНИЯ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3581400"/>
            <a:ext cx="4152900" cy="6477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ШЕСТАЯ ГЛАВА- ОСНОВЫ ДЕЯТЕЛЬНОСТИ ПРАВИТЕЛЬСТВА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4800" y="4343400"/>
            <a:ext cx="4152900" cy="5334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СЕДЬМАЯ ГЛАВА- ПРАВОСУДИЕ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04800" y="5029200"/>
            <a:ext cx="4152900" cy="5334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ВОСЬМАЯ ГЛАВА-  ОСНОВЫ МЕСТНОГО САМОУПРАВЛЕНИЯ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04800" y="5715000"/>
            <a:ext cx="4152900" cy="457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9-  ПОРЯДОК ПРЕСМОТРА  КОНСТИТУЦИИ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04800" y="6324600"/>
            <a:ext cx="4152900" cy="457201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ВТОРОЙ РАЗДЕЛ- ПОРЯДОК ВСТУПЛЕНИЯ  В СИЛУ.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3488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12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ЗАКОН  ВЫСШЕЙ ЮРИДИЧЕСКОЙ СИЛЫ</a:t>
            </a:r>
            <a:r>
              <a:rPr lang="ru-RU" sz="2800" dirty="0"/>
              <a:t>.</a:t>
            </a:r>
          </a:p>
        </p:txBody>
      </p:sp>
      <p:pic>
        <p:nvPicPr>
          <p:cNvPr id="1026" name="Рисунок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71599"/>
            <a:ext cx="1768929" cy="1981201"/>
          </a:xfrm>
          <a:prstGeom prst="rect">
            <a:avLst/>
          </a:prstGeom>
          <a:noFill/>
          <a:ln w="9525">
            <a:solidFill>
              <a:srgbClr xmlns:mc="http://schemas.openxmlformats.org/markup-compatibility/2006" xmlns:a14="http://schemas.microsoft.com/office/drawing/2010/main" val="FF0000" mc:Ignorable=""/>
            </a:solidFill>
            <a:miter lim="800000"/>
            <a:headEnd/>
            <a:tailEnd/>
          </a:ln>
          <a:effectLst>
            <a:glow rad="228600">
              <a:schemeClr val="accent3">
                <a:satMod val="175000"/>
                <a:alpha val="40000"/>
              </a:scheme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Стрелка вправо 2"/>
          <p:cNvSpPr/>
          <p:nvPr/>
        </p:nvSpPr>
        <p:spPr>
          <a:xfrm>
            <a:off x="2514600" y="1891284"/>
            <a:ext cx="978408" cy="484632"/>
          </a:xfrm>
          <a:prstGeom prst="rightArrow">
            <a:avLst/>
          </a:prstGeom>
          <a:solidFill>
            <a:srgbClr xmlns:mc="http://schemas.openxmlformats.org/markup-compatibility/2006" xmlns:a14="http://schemas.microsoft.com/office/drawing/2010/main" val="FFFF00" mc:Ignorable=""/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4800600" y="1219200"/>
            <a:ext cx="4038600" cy="14478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КОНСТИТУЦИЯ  ИМЕЕТ ВЫСШУЮ ЮРИДИЧЕСКУЮ СИЛУ- ВСЕ ДРУГИЕ ЗАКОНЫ  НЕ МОГУТ ЕЙ ПРОТИВОРЕЧИТЬ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800600" y="2971800"/>
            <a:ext cx="4038600" cy="19050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ГЛАВА 2. ОПРЕДЕЛЯЕТ  ВСЕ НАШИ ПРАВА И СВОБОДЫ, ГАРАНТОМ КОТ ОРЫХ ЯВЛЯЕТСЯ  ПРЕЗИДЕНТ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ЭТО ВЫСШИЙ  СМЫСЛ КОНСТИТУЦИИЮ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219200" y="5139519"/>
            <a:ext cx="7620000" cy="1371600"/>
          </a:xfrm>
          <a:prstGeom prst="round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ПЕРЕД  КОНСТИТУЦИЕЙ  СТОЯТ  ТРИ ГЛАВНЫЕ ЗАДАЧИ: 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ysClr val="windowText" lastClr="000000"/>
                </a:solidFill>
              </a:rPr>
              <a:t>ЗАКРЕПИТЬ И ГАРАНТИРОВАТЬ ПРАВА ЧЕЛОВЕКА.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ysClr val="windowText" lastClr="000000"/>
                </a:solidFill>
              </a:rPr>
              <a:t>2УПОРЯДОЧИТЬ ГОС. ВЛАСТЬ</a:t>
            </a:r>
          </a:p>
          <a:p>
            <a:pPr marL="342900" indent="-342900" algn="ctr">
              <a:buAutoNum type="arabicPeriod"/>
            </a:pPr>
            <a:r>
              <a:rPr lang="ru-RU" b="1" dirty="0" smtClean="0">
                <a:solidFill>
                  <a:sysClr val="windowText" lastClr="000000"/>
                </a:solidFill>
              </a:rPr>
              <a:t>УТВЕРДИТЬ ПРАВОСУДИЕ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73816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642938" y="2027238"/>
            <a:ext cx="7858125" cy="30464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4000" b="1" dirty="0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ГЛАВА 2. </a:t>
            </a:r>
          </a:p>
          <a:p>
            <a:pPr indent="457200" algn="ctr">
              <a:defRPr/>
            </a:pPr>
            <a:r>
              <a:rPr lang="ru-RU" sz="4000" b="1" dirty="0">
                <a:solidFill>
                  <a:schemeClr val="tx1"/>
                </a:solidFill>
                <a:latin typeface="Arial" charset="0"/>
                <a:cs typeface="Times New Roman" pitchFamily="18" charset="0"/>
              </a:rPr>
              <a:t>ПРАВА И СВОБОДЫ ЧЕЛОВЕКА И ГРАЖДАНИНА</a:t>
            </a:r>
            <a:endParaRPr lang="ru-RU" sz="3600" b="1" dirty="0">
              <a:solidFill>
                <a:schemeClr val="tx1"/>
              </a:solidFill>
              <a:latin typeface="Arial" charset="0"/>
            </a:endParaRPr>
          </a:p>
          <a:p>
            <a:pPr indent="457200" algn="ctr" eaLnBrk="0" hangingPunct="0">
              <a:defRPr/>
            </a:pPr>
            <a:endParaRPr lang="ru-RU" sz="7200" b="1" dirty="0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6903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571500" y="1643063"/>
            <a:ext cx="7858125" cy="35702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Статья 17</a:t>
            </a:r>
            <a:endParaRPr lang="ru-RU" sz="2400" b="1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1. В Российской Федерации признаются и гарантируются права и свободы человека и гражданина согласно общепризнанным принципам и нормам международного права и в соответствии с настоящей Конституцией.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2. Основные права и свободы человека неотчуждаемы и принадлежат каждому от рождения.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3. Осуществление прав и свобод человека и гражданина не должно нарушать права и свободы других лиц.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eaLnBrk="0" hangingPunct="0"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7326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500063" y="1000125"/>
            <a:ext cx="8072437" cy="44942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Статья 19</a:t>
            </a:r>
            <a:endParaRPr lang="ru-RU" sz="2400" b="1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1. Все равны перед законом и судом.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2. Государство гарантирует равенство прав и свобод человека и гражданина независимо от пола, расы, национальности, языка, происхождения, имущественного и должностного положения, места жительства, отношения к религии, убеждений, принадлежности к общественным объединениям, а также других обстоятельств. Запрещаются любые формы ограничения прав граждан по признакам социальной, расовой, национальной, языковой или религиозной принадлежности.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3. Мужчина и женщина имеют равные права и свободы и равные возможности для их реализации.</a:t>
            </a:r>
            <a:endParaRPr lang="ru-RU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eaLnBrk="0" hangingPunct="0"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2384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642938" y="1214438"/>
            <a:ext cx="7929562" cy="3478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Статья 20</a:t>
            </a:r>
            <a:endParaRPr lang="ru-RU" sz="2400" b="1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4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1. Каждый имеет право на жизнь.</a:t>
            </a:r>
            <a:endParaRPr lang="ru-RU" sz="20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4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2. Смертная казнь впредь до ее отмены может устанавливаться федеральным законом в качестве исключительной меры наказания за особо тяжкие преступления против жизни при предоставлении обвиняемому права на рассмотрение его дела судом с участием присяжных заседателей.</a:t>
            </a:r>
            <a:endParaRPr lang="ru-RU" sz="48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8362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Rectangle 1"/>
          <p:cNvSpPr>
            <a:spLocks noChangeArrowheads="1"/>
          </p:cNvSpPr>
          <p:nvPr/>
        </p:nvSpPr>
        <p:spPr bwMode="auto">
          <a:xfrm>
            <a:off x="642938" y="1143000"/>
            <a:ext cx="8001000" cy="43402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Статья 22</a:t>
            </a:r>
          </a:p>
          <a:p>
            <a:pPr indent="457200" algn="ctr">
              <a:defRPr/>
            </a:pPr>
            <a:endParaRPr lang="ru-RU" sz="2400" b="1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1. Каждый имеет право на свободу и личную неприкосновенность.</a:t>
            </a:r>
            <a:endParaRPr lang="ru-RU" sz="24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8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2. Арест, заключение под стражу и содержание под стражей допускаются только по судебному решению. До судебного решения лицо не может быть подвергнуто задержанию на срок более 48 часов.</a:t>
            </a:r>
            <a:endParaRPr lang="ru-RU" sz="54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36996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642938" y="1285875"/>
            <a:ext cx="7858125" cy="42783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indent="457200" algn="ctr">
              <a:defRPr/>
            </a:pPr>
            <a:r>
              <a:rPr lang="ru-RU" sz="2000" b="1">
                <a:solidFill>
                  <a:srgbClr xmlns:mc="http://schemas.openxmlformats.org/markup-compatibility/2006" xmlns:a14="http://schemas.microsoft.com/office/drawing/2010/main" val="CC00CC" mc:Ignorable=""/>
                </a:solidFill>
                <a:latin typeface="Arial" charset="0"/>
                <a:cs typeface="Times New Roman" pitchFamily="18" charset="0"/>
              </a:rPr>
              <a:t>Статья 23</a:t>
            </a:r>
          </a:p>
          <a:p>
            <a:pPr indent="457200" algn="ctr">
              <a:defRPr/>
            </a:pPr>
            <a:endParaRPr lang="ru-RU" b="1">
              <a:solidFill>
                <a:srgbClr xmlns:mc="http://schemas.openxmlformats.org/markup-compatibility/2006" xmlns:a14="http://schemas.microsoft.com/office/drawing/2010/main" val="CC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4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1. Каждый имеет право на неприкосновенность частной жизни, личную и семейную тайну, защиту своей чести и доброго имени.</a:t>
            </a:r>
            <a:endParaRPr lang="ru-RU" sz="20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algn="just" eaLnBrk="0" hangingPunct="0">
              <a:defRPr/>
            </a:pPr>
            <a:r>
              <a:rPr lang="ru-RU" sz="2400" b="1">
                <a:solidFill>
                  <a:srgbClr xmlns:mc="http://schemas.openxmlformats.org/markup-compatibility/2006" xmlns:a14="http://schemas.microsoft.com/office/drawing/2010/main" val="0000CC" mc:Ignorable=""/>
                </a:solidFill>
                <a:latin typeface="Arial" charset="0"/>
                <a:cs typeface="Times New Roman" pitchFamily="18" charset="0"/>
              </a:rPr>
              <a:t>2. Каждый имеет право на тайну переписки, телефонных переговоров, почтовых, телеграфных и иных сообщений. Ограничение этого права допускается только на основании судебного решения.</a:t>
            </a:r>
            <a:endParaRPr lang="ru-RU" sz="900" b="1">
              <a:solidFill>
                <a:srgbClr xmlns:mc="http://schemas.openxmlformats.org/markup-compatibility/2006" xmlns:a14="http://schemas.microsoft.com/office/drawing/2010/main" val="0000CC" mc:Ignorable=""/>
              </a:solidFill>
              <a:latin typeface="Arial" charset="0"/>
            </a:endParaRPr>
          </a:p>
          <a:p>
            <a:pPr indent="457200" eaLnBrk="0" hangingPunct="0">
              <a:defRPr/>
            </a:pPr>
            <a:endParaRPr lang="ru-RU">
              <a:solidFill>
                <a:schemeClr val="tx1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4733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E:\IMAGE0047.JPG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6325" y="633413"/>
            <a:ext cx="3805238" cy="516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xmlns:mc="http://schemas.openxmlformats.org/markup-compatibility/2006" val="FFFFFF" mc:Ignorable="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2902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Особенности государственной власти в России: выборы</a:t>
            </a:r>
          </a:p>
        </p:txBody>
      </p:sp>
      <p:sp>
        <p:nvSpPr>
          <p:cNvPr id="111620" name="Поле 4"/>
          <p:cNvSpPr txBox="1">
            <a:spLocks noChangeArrowheads="1"/>
          </p:cNvSpPr>
          <p:nvPr/>
        </p:nvSpPr>
        <p:spPr bwMode="auto">
          <a:xfrm>
            <a:off x="735013" y="1571625"/>
            <a:ext cx="22971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Форма правления</a:t>
            </a:r>
          </a:p>
        </p:txBody>
      </p:sp>
      <p:sp>
        <p:nvSpPr>
          <p:cNvPr id="111621" name="Прямоуг. 5"/>
          <p:cNvSpPr>
            <a:spLocks noChangeArrowheads="1"/>
          </p:cNvSpPr>
          <p:nvPr/>
        </p:nvSpPr>
        <p:spPr bwMode="auto">
          <a:xfrm>
            <a:off x="755650" y="1557338"/>
            <a:ext cx="2376488" cy="5048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Республика</a:t>
            </a:r>
          </a:p>
        </p:txBody>
      </p:sp>
      <p:sp>
        <p:nvSpPr>
          <p:cNvPr id="111623" name="Поле 7"/>
          <p:cNvSpPr txBox="1">
            <a:spLocks noChangeArrowheads="1"/>
          </p:cNvSpPr>
          <p:nvPr/>
        </p:nvSpPr>
        <p:spPr bwMode="auto">
          <a:xfrm>
            <a:off x="4859338" y="1989138"/>
            <a:ext cx="1708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Избираются:</a:t>
            </a:r>
          </a:p>
        </p:txBody>
      </p:sp>
      <p:sp>
        <p:nvSpPr>
          <p:cNvPr id="111624" name="Прямоуг. 8"/>
          <p:cNvSpPr>
            <a:spLocks noChangeArrowheads="1"/>
          </p:cNvSpPr>
          <p:nvPr/>
        </p:nvSpPr>
        <p:spPr bwMode="auto">
          <a:xfrm>
            <a:off x="3924300" y="1557338"/>
            <a:ext cx="3457575" cy="17272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Президент,</a:t>
            </a:r>
          </a:p>
          <a:p>
            <a:pPr algn="ctr"/>
            <a:r>
              <a:rPr lang="ru-RU" b="1" dirty="0"/>
              <a:t>Государственная Дума,</a:t>
            </a:r>
          </a:p>
          <a:p>
            <a:pPr algn="ctr"/>
            <a:r>
              <a:rPr lang="ru-RU" b="1" dirty="0"/>
              <a:t>законодательные собрания </a:t>
            </a:r>
          </a:p>
          <a:p>
            <a:pPr algn="ctr"/>
            <a:r>
              <a:rPr lang="ru-RU" b="1" dirty="0"/>
              <a:t>субъектов федерации,</a:t>
            </a:r>
          </a:p>
          <a:p>
            <a:pPr algn="ctr"/>
            <a:r>
              <a:rPr lang="ru-RU" b="1" dirty="0"/>
              <a:t>органы местного</a:t>
            </a:r>
          </a:p>
          <a:p>
            <a:pPr algn="ctr"/>
            <a:r>
              <a:rPr lang="ru-RU" b="1" dirty="0"/>
              <a:t>самоуправления</a:t>
            </a:r>
          </a:p>
        </p:txBody>
      </p:sp>
      <p:sp>
        <p:nvSpPr>
          <p:cNvPr id="111625" name="Поле 9"/>
          <p:cNvSpPr txBox="1">
            <a:spLocks noChangeArrowheads="1"/>
          </p:cNvSpPr>
          <p:nvPr/>
        </p:nvSpPr>
        <p:spPr bwMode="auto">
          <a:xfrm>
            <a:off x="971550" y="2349500"/>
            <a:ext cx="1957388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/>
              <a:t>Активное </a:t>
            </a:r>
          </a:p>
          <a:p>
            <a:pPr algn="ctr"/>
            <a:r>
              <a:rPr lang="ru-RU"/>
              <a:t>избирательное</a:t>
            </a:r>
          </a:p>
          <a:p>
            <a:pPr algn="ctr"/>
            <a:r>
              <a:rPr lang="ru-RU"/>
              <a:t>право</a:t>
            </a:r>
          </a:p>
        </p:txBody>
      </p:sp>
      <p:sp>
        <p:nvSpPr>
          <p:cNvPr id="111626" name="Прямоуг. 10"/>
          <p:cNvSpPr>
            <a:spLocks noChangeArrowheads="1"/>
          </p:cNvSpPr>
          <p:nvPr/>
        </p:nvSpPr>
        <p:spPr bwMode="auto">
          <a:xfrm>
            <a:off x="684213" y="2420938"/>
            <a:ext cx="2519362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С 18 лет</a:t>
            </a:r>
          </a:p>
        </p:txBody>
      </p:sp>
      <p:sp>
        <p:nvSpPr>
          <p:cNvPr id="111627" name="Поле 11"/>
          <p:cNvSpPr txBox="1">
            <a:spLocks noChangeArrowheads="1"/>
          </p:cNvSpPr>
          <p:nvPr/>
        </p:nvSpPr>
        <p:spPr bwMode="auto">
          <a:xfrm>
            <a:off x="611188" y="3644900"/>
            <a:ext cx="27384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/>
              <a:t>Пассивное</a:t>
            </a:r>
          </a:p>
          <a:p>
            <a:pPr algn="ctr"/>
            <a:r>
              <a:rPr lang="ru-RU"/>
              <a:t>избирательное право</a:t>
            </a:r>
          </a:p>
        </p:txBody>
      </p:sp>
      <p:sp>
        <p:nvSpPr>
          <p:cNvPr id="111628" name="Прямоуг. 12"/>
          <p:cNvSpPr>
            <a:spLocks noChangeArrowheads="1"/>
          </p:cNvSpPr>
          <p:nvPr/>
        </p:nvSpPr>
        <p:spPr bwMode="auto">
          <a:xfrm>
            <a:off x="755650" y="3644900"/>
            <a:ext cx="2519363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Президент с 35 лет</a:t>
            </a:r>
          </a:p>
          <a:p>
            <a:pPr algn="ctr"/>
            <a:r>
              <a:rPr lang="ru-RU" b="1" dirty="0"/>
              <a:t>Депутат Госдумы</a:t>
            </a:r>
          </a:p>
          <a:p>
            <a:pPr algn="ctr"/>
            <a:r>
              <a:rPr lang="ru-RU" b="1" dirty="0"/>
              <a:t>с 21 года</a:t>
            </a:r>
          </a:p>
        </p:txBody>
      </p:sp>
      <p:sp>
        <p:nvSpPr>
          <p:cNvPr id="111629" name="Поле 13"/>
          <p:cNvSpPr txBox="1">
            <a:spLocks noChangeArrowheads="1"/>
          </p:cNvSpPr>
          <p:nvPr/>
        </p:nvSpPr>
        <p:spPr bwMode="auto">
          <a:xfrm>
            <a:off x="4572000" y="3716338"/>
            <a:ext cx="26670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/>
              <a:t>Избирательных прав</a:t>
            </a:r>
          </a:p>
          <a:p>
            <a:pPr algn="ctr"/>
            <a:r>
              <a:rPr lang="ru-RU"/>
              <a:t>не имеют</a:t>
            </a:r>
          </a:p>
        </p:txBody>
      </p:sp>
      <p:sp>
        <p:nvSpPr>
          <p:cNvPr id="111630" name="Прямоуг. 14"/>
          <p:cNvSpPr>
            <a:spLocks noChangeArrowheads="1"/>
          </p:cNvSpPr>
          <p:nvPr/>
        </p:nvSpPr>
        <p:spPr bwMode="auto">
          <a:xfrm>
            <a:off x="4572000" y="3644900"/>
            <a:ext cx="2736850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Недееспособные и </a:t>
            </a:r>
          </a:p>
          <a:p>
            <a:pPr algn="ctr"/>
            <a:r>
              <a:rPr lang="ru-RU" b="1" dirty="0"/>
              <a:t>заключенные</a:t>
            </a:r>
          </a:p>
        </p:txBody>
      </p:sp>
      <p:sp>
        <p:nvSpPr>
          <p:cNvPr id="111631" name="Поле 15"/>
          <p:cNvSpPr txBox="1">
            <a:spLocks noChangeArrowheads="1"/>
          </p:cNvSpPr>
          <p:nvPr/>
        </p:nvSpPr>
        <p:spPr bwMode="auto">
          <a:xfrm>
            <a:off x="1979613" y="5300663"/>
            <a:ext cx="4152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ru-RU"/>
              <a:t>Основные требования к выборам</a:t>
            </a:r>
          </a:p>
        </p:txBody>
      </p:sp>
      <p:sp>
        <p:nvSpPr>
          <p:cNvPr id="111632" name="Прямоуг. 16"/>
          <p:cNvSpPr>
            <a:spLocks noChangeArrowheads="1"/>
          </p:cNvSpPr>
          <p:nvPr/>
        </p:nvSpPr>
        <p:spPr bwMode="auto">
          <a:xfrm>
            <a:off x="684213" y="5084763"/>
            <a:ext cx="6913562" cy="792162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Выборы должны быть свободными, альтернативными,</a:t>
            </a:r>
          </a:p>
          <a:p>
            <a:pPr algn="ctr"/>
            <a:r>
              <a:rPr lang="ru-RU" b="1" dirty="0"/>
              <a:t>прямыми, равными, проходить при тайном голосовании</a:t>
            </a:r>
          </a:p>
        </p:txBody>
      </p:sp>
    </p:spTree>
    <p:extLst>
      <p:ext uri="{BB962C8B-B14F-4D97-AF65-F5344CB8AC3E}">
        <p14:creationId xmlns:p14="http://schemas.microsoft.com/office/powerpoint/2010/main" val="42259305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1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1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1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1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11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1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21" grpId="0" animBg="1"/>
      <p:bldP spid="111624" grpId="0" animBg="1"/>
      <p:bldP spid="111626" grpId="0" animBg="1"/>
      <p:bldP spid="111628" grpId="0" animBg="1"/>
      <p:bldP spid="111630" grpId="0" animBg="1"/>
      <p:bldP spid="11163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Особенности государственной власти в России: президент</a:t>
            </a:r>
          </a:p>
        </p:txBody>
      </p:sp>
      <p:sp>
        <p:nvSpPr>
          <p:cNvPr id="112644" name="Прямоуг. 4"/>
          <p:cNvSpPr>
            <a:spLocks noChangeArrowheads="1"/>
          </p:cNvSpPr>
          <p:nvPr/>
        </p:nvSpPr>
        <p:spPr bwMode="auto">
          <a:xfrm>
            <a:off x="1116013" y="1412875"/>
            <a:ext cx="7200900" cy="6492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Президент – глава государства, избираемый прямым</a:t>
            </a:r>
          </a:p>
          <a:p>
            <a:pPr algn="ctr"/>
            <a:r>
              <a:rPr lang="ru-RU" b="1" dirty="0"/>
              <a:t>голосованием сроком на 4 года</a:t>
            </a:r>
          </a:p>
        </p:txBody>
      </p:sp>
      <p:sp>
        <p:nvSpPr>
          <p:cNvPr id="112647" name="Прямоуг. 7"/>
          <p:cNvSpPr>
            <a:spLocks noChangeArrowheads="1"/>
          </p:cNvSpPr>
          <p:nvPr/>
        </p:nvSpPr>
        <p:spPr bwMode="auto">
          <a:xfrm>
            <a:off x="1116013" y="3284538"/>
            <a:ext cx="7200900" cy="936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Подписывает законы, возвращает их на повторное</a:t>
            </a:r>
          </a:p>
          <a:p>
            <a:pPr algn="ctr"/>
            <a:r>
              <a:rPr lang="ru-RU" b="1" dirty="0"/>
              <a:t>рассмотрение, вносит законопроекты в Госдуму,</a:t>
            </a:r>
          </a:p>
          <a:p>
            <a:pPr algn="ctr"/>
            <a:r>
              <a:rPr lang="ru-RU" b="1" dirty="0"/>
              <a:t>издает указы и распоряжения</a:t>
            </a:r>
          </a:p>
        </p:txBody>
      </p:sp>
      <p:sp>
        <p:nvSpPr>
          <p:cNvPr id="112648" name="Прямоуг. 8"/>
          <p:cNvSpPr>
            <a:spLocks noChangeArrowheads="1"/>
          </p:cNvSpPr>
          <p:nvPr/>
        </p:nvSpPr>
        <p:spPr bwMode="auto">
          <a:xfrm>
            <a:off x="1116013" y="4221163"/>
            <a:ext cx="7200900" cy="936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Представляет Совету Федерации кандидатов на должности</a:t>
            </a:r>
          </a:p>
          <a:p>
            <a:pPr algn="ctr"/>
            <a:r>
              <a:rPr lang="ru-RU" b="1" dirty="0"/>
              <a:t>судей Конституционного суда, Верховного суда,</a:t>
            </a:r>
          </a:p>
          <a:p>
            <a:pPr algn="ctr"/>
            <a:r>
              <a:rPr lang="ru-RU" b="1" dirty="0"/>
              <a:t>Высшего арбитражного суда, Генерального прокурора</a:t>
            </a:r>
          </a:p>
        </p:txBody>
      </p:sp>
      <p:sp>
        <p:nvSpPr>
          <p:cNvPr id="112649" name="Прямоуг. 9"/>
          <p:cNvSpPr>
            <a:spLocks noChangeArrowheads="1"/>
          </p:cNvSpPr>
          <p:nvPr/>
        </p:nvSpPr>
        <p:spPr bwMode="auto">
          <a:xfrm>
            <a:off x="1116013" y="2060575"/>
            <a:ext cx="7200900" cy="122555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Формирует правительство: назначает с согласия </a:t>
            </a:r>
          </a:p>
          <a:p>
            <a:pPr algn="ctr"/>
            <a:r>
              <a:rPr lang="ru-RU" b="1" dirty="0"/>
              <a:t>Думы председателя, его заместителей, руководителей </a:t>
            </a:r>
          </a:p>
          <a:p>
            <a:pPr algn="ctr"/>
            <a:r>
              <a:rPr lang="ru-RU" b="1" dirty="0"/>
              <a:t>комитетов и ведомств, принимает решение </a:t>
            </a:r>
          </a:p>
          <a:p>
            <a:pPr algn="ctr"/>
            <a:r>
              <a:rPr lang="ru-RU" b="1" dirty="0"/>
              <a:t>об отставке правительства</a:t>
            </a:r>
          </a:p>
        </p:txBody>
      </p:sp>
      <p:sp>
        <p:nvSpPr>
          <p:cNvPr id="112650" name="Прямоуг. 10"/>
          <p:cNvSpPr>
            <a:spLocks noChangeArrowheads="1"/>
          </p:cNvSpPr>
          <p:nvPr/>
        </p:nvSpPr>
        <p:spPr bwMode="auto">
          <a:xfrm>
            <a:off x="1116013" y="5157788"/>
            <a:ext cx="7200900" cy="9366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Возглавляет Совет безопасности, руководит внешней</a:t>
            </a:r>
          </a:p>
          <a:p>
            <a:pPr algn="ctr"/>
            <a:r>
              <a:rPr lang="ru-RU" b="1" dirty="0"/>
              <a:t>политикой, решает вопросы гражданства, помилования,</a:t>
            </a:r>
          </a:p>
          <a:p>
            <a:pPr algn="ctr"/>
            <a:r>
              <a:rPr lang="ru-RU" b="1" dirty="0"/>
              <a:t>присуждает государственные награды</a:t>
            </a:r>
          </a:p>
        </p:txBody>
      </p:sp>
    </p:spTree>
    <p:extLst>
      <p:ext uri="{BB962C8B-B14F-4D97-AF65-F5344CB8AC3E}">
        <p14:creationId xmlns:p14="http://schemas.microsoft.com/office/powerpoint/2010/main" val="12650528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6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4" grpId="0" animBg="1"/>
      <p:bldP spid="112647" grpId="0" animBg="1"/>
      <p:bldP spid="112648" grpId="0" animBg="1"/>
      <p:bldP spid="112649" grpId="0" animBg="1"/>
      <p:bldP spid="1126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Особенности государственной власти в России: парламент</a:t>
            </a:r>
          </a:p>
        </p:txBody>
      </p:sp>
      <p:sp>
        <p:nvSpPr>
          <p:cNvPr id="113668" name="Прямоуг. 4"/>
          <p:cNvSpPr>
            <a:spLocks noChangeArrowheads="1"/>
          </p:cNvSpPr>
          <p:nvPr/>
        </p:nvSpPr>
        <p:spPr bwMode="auto">
          <a:xfrm>
            <a:off x="1547813" y="1628775"/>
            <a:ext cx="2663825" cy="17287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Федеральное</a:t>
            </a:r>
          </a:p>
          <a:p>
            <a:pPr algn="ctr"/>
            <a:r>
              <a:rPr lang="ru-RU" sz="2000" b="1"/>
              <a:t>Собрание</a:t>
            </a:r>
          </a:p>
        </p:txBody>
      </p:sp>
      <p:sp>
        <p:nvSpPr>
          <p:cNvPr id="113669" name="Прямоуг. 5"/>
          <p:cNvSpPr>
            <a:spLocks noChangeArrowheads="1"/>
          </p:cNvSpPr>
          <p:nvPr/>
        </p:nvSpPr>
        <p:spPr bwMode="auto">
          <a:xfrm>
            <a:off x="4211638" y="2492375"/>
            <a:ext cx="3743325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Государственная Дума</a:t>
            </a:r>
          </a:p>
          <a:p>
            <a:pPr algn="ctr"/>
            <a:r>
              <a:rPr lang="ru-RU" sz="2000" b="1"/>
              <a:t>450 депутатов</a:t>
            </a:r>
          </a:p>
        </p:txBody>
      </p:sp>
      <p:sp>
        <p:nvSpPr>
          <p:cNvPr id="113670" name="Прямоуг. 6"/>
          <p:cNvSpPr>
            <a:spLocks noChangeArrowheads="1"/>
          </p:cNvSpPr>
          <p:nvPr/>
        </p:nvSpPr>
        <p:spPr bwMode="auto">
          <a:xfrm>
            <a:off x="4211638" y="1628775"/>
            <a:ext cx="3743325" cy="863600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000" b="1"/>
              <a:t>Совет Федерации</a:t>
            </a:r>
          </a:p>
          <a:p>
            <a:pPr algn="ctr"/>
            <a:r>
              <a:rPr lang="ru-RU" sz="2000" b="1"/>
              <a:t>176 сенаторов</a:t>
            </a:r>
          </a:p>
        </p:txBody>
      </p:sp>
      <p:sp>
        <p:nvSpPr>
          <p:cNvPr id="113671" name="Автофигура 7"/>
          <p:cNvSpPr>
            <a:spLocks noChangeArrowheads="1"/>
          </p:cNvSpPr>
          <p:nvPr/>
        </p:nvSpPr>
        <p:spPr bwMode="auto">
          <a:xfrm>
            <a:off x="539750" y="3573463"/>
            <a:ext cx="5472113" cy="969962"/>
          </a:xfrm>
          <a:prstGeom prst="wedgeRectCallout">
            <a:avLst>
              <a:gd name="adj1" fmla="val 27343"/>
              <a:gd name="adj2" fmla="val -72259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b="1" dirty="0"/>
              <a:t>Рассматривает и принимает законы, участвует в формировании правительства, других высших органов…</a:t>
            </a:r>
          </a:p>
        </p:txBody>
      </p:sp>
      <p:sp>
        <p:nvSpPr>
          <p:cNvPr id="113672" name="Автофигура 8"/>
          <p:cNvSpPr>
            <a:spLocks/>
          </p:cNvSpPr>
          <p:nvPr/>
        </p:nvSpPr>
        <p:spPr bwMode="auto">
          <a:xfrm>
            <a:off x="539750" y="4941888"/>
            <a:ext cx="6119813" cy="1473200"/>
          </a:xfrm>
          <a:prstGeom prst="borderCallout3">
            <a:avLst>
              <a:gd name="adj1" fmla="val 7759"/>
              <a:gd name="adj2" fmla="val 101245"/>
              <a:gd name="adj3" fmla="val 7759"/>
              <a:gd name="adj4" fmla="val 133255"/>
              <a:gd name="adj5" fmla="val -104634"/>
              <a:gd name="adj6" fmla="val 133255"/>
              <a:gd name="adj7" fmla="val -186639"/>
              <a:gd name="adj8" fmla="val 122384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ru-RU" b="1" dirty="0"/>
              <a:t>Изменение границ между субъектами, назначение на должность судей Конституционного суда, Верховного суда,</a:t>
            </a:r>
          </a:p>
          <a:p>
            <a:pPr algn="ctr"/>
            <a:r>
              <a:rPr lang="ru-RU" b="1" dirty="0"/>
              <a:t>Высшего арбитражного суда, Генерального прокурора…</a:t>
            </a:r>
          </a:p>
        </p:txBody>
      </p:sp>
    </p:spTree>
    <p:extLst>
      <p:ext uri="{BB962C8B-B14F-4D97-AF65-F5344CB8AC3E}">
        <p14:creationId xmlns:p14="http://schemas.microsoft.com/office/powerpoint/2010/main" val="4907875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3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13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13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3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13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8" grpId="0" animBg="1"/>
      <p:bldP spid="113669" grpId="0" animBg="1"/>
      <p:bldP spid="113670" grpId="0" animBg="1"/>
      <p:bldP spid="113671" grpId="0" animBg="1"/>
      <p:bldP spid="11367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Особенности государственной власти в России: правительство</a:t>
            </a:r>
          </a:p>
        </p:txBody>
      </p:sp>
      <p:sp>
        <p:nvSpPr>
          <p:cNvPr id="114692" name="Автофигура 4"/>
          <p:cNvSpPr>
            <a:spLocks noChangeArrowheads="1"/>
          </p:cNvSpPr>
          <p:nvPr/>
        </p:nvSpPr>
        <p:spPr bwMode="auto">
          <a:xfrm>
            <a:off x="611188" y="1700213"/>
            <a:ext cx="7921625" cy="936625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Председатель, его заместители, федеральные министры</a:t>
            </a:r>
          </a:p>
        </p:txBody>
      </p:sp>
      <p:sp>
        <p:nvSpPr>
          <p:cNvPr id="114694" name="Прямоуг. 6"/>
          <p:cNvSpPr>
            <a:spLocks noChangeArrowheads="1"/>
          </p:cNvSpPr>
          <p:nvPr/>
        </p:nvSpPr>
        <p:spPr bwMode="auto">
          <a:xfrm>
            <a:off x="900113" y="2924175"/>
            <a:ext cx="7200900" cy="6492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Разрабатывает и представляет Госдуме бюджет</a:t>
            </a:r>
          </a:p>
        </p:txBody>
      </p:sp>
      <p:sp>
        <p:nvSpPr>
          <p:cNvPr id="114695" name="Прямоуг. 7"/>
          <p:cNvSpPr>
            <a:spLocks noChangeArrowheads="1"/>
          </p:cNvSpPr>
          <p:nvPr/>
        </p:nvSpPr>
        <p:spPr bwMode="auto">
          <a:xfrm>
            <a:off x="900113" y="3789363"/>
            <a:ext cx="7200900" cy="649287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Обеспечивает выполнение социально-экономических</a:t>
            </a:r>
          </a:p>
          <a:p>
            <a:pPr algn="ctr"/>
            <a:r>
              <a:rPr lang="ru-RU" b="1" dirty="0"/>
              <a:t>программ развития страны</a:t>
            </a:r>
          </a:p>
        </p:txBody>
      </p:sp>
      <p:sp>
        <p:nvSpPr>
          <p:cNvPr id="114696" name="Прямоуг. 8"/>
          <p:cNvSpPr>
            <a:spLocks noChangeArrowheads="1"/>
          </p:cNvSpPr>
          <p:nvPr/>
        </p:nvSpPr>
        <p:spPr bwMode="auto">
          <a:xfrm>
            <a:off x="900113" y="4724400"/>
            <a:ext cx="7200900" cy="433388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Управляет федеральной собственностью</a:t>
            </a:r>
          </a:p>
        </p:txBody>
      </p:sp>
      <p:sp>
        <p:nvSpPr>
          <p:cNvPr id="114697" name="Прямоуг. 9"/>
          <p:cNvSpPr>
            <a:spLocks noChangeArrowheads="1"/>
          </p:cNvSpPr>
          <p:nvPr/>
        </p:nvSpPr>
        <p:spPr bwMode="auto">
          <a:xfrm>
            <a:off x="900113" y="5445125"/>
            <a:ext cx="7200900" cy="720725"/>
          </a:xfrm>
          <a:prstGeom prst="rect">
            <a:avLst/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b="1" dirty="0"/>
              <a:t>Осуществляет меры по обороне страны, защите прав и</a:t>
            </a:r>
          </a:p>
          <a:p>
            <a:pPr algn="ctr"/>
            <a:r>
              <a:rPr lang="ru-RU" b="1" dirty="0"/>
              <a:t>свобод граждан</a:t>
            </a:r>
          </a:p>
        </p:txBody>
      </p:sp>
    </p:spTree>
    <p:extLst>
      <p:ext uri="{BB962C8B-B14F-4D97-AF65-F5344CB8AC3E}">
        <p14:creationId xmlns:p14="http://schemas.microsoft.com/office/powerpoint/2010/main" val="37825341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46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46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4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4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4692" grpId="0" animBg="1"/>
      <p:bldP spid="114694" grpId="0" animBg="1"/>
      <p:bldP spid="114695" grpId="0" animBg="1"/>
      <p:bldP spid="114696" grpId="0" animBg="1"/>
      <p:bldP spid="11469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Прямоуг.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/>
              <a:t>Особенности государственной власти в России: суд</a:t>
            </a:r>
          </a:p>
        </p:txBody>
      </p:sp>
      <p:sp>
        <p:nvSpPr>
          <p:cNvPr id="115716" name="Автофигура 4"/>
          <p:cNvSpPr>
            <a:spLocks noChangeArrowheads="1"/>
          </p:cNvSpPr>
          <p:nvPr/>
        </p:nvSpPr>
        <p:spPr bwMode="auto">
          <a:xfrm>
            <a:off x="611188" y="1700213"/>
            <a:ext cx="7921625" cy="2952750"/>
          </a:xfrm>
          <a:prstGeom prst="bevel">
            <a:avLst>
              <a:gd name="adj" fmla="val 12500"/>
            </a:avLst>
          </a:prstGeom>
          <a:solidFill>
            <a:schemeClr val="bg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ru-RU" sz="2800" b="1" dirty="0"/>
              <a:t>Высшие органы судебной власти:</a:t>
            </a:r>
          </a:p>
          <a:p>
            <a:pPr algn="ctr"/>
            <a:r>
              <a:rPr lang="ru-RU" sz="2800" b="1" dirty="0"/>
              <a:t>Конституционный суд</a:t>
            </a:r>
          </a:p>
          <a:p>
            <a:pPr algn="ctr"/>
            <a:r>
              <a:rPr lang="ru-RU" sz="2800" b="1" dirty="0"/>
              <a:t>Верховный суд</a:t>
            </a:r>
          </a:p>
          <a:p>
            <a:pPr algn="ctr"/>
            <a:r>
              <a:rPr lang="ru-RU" sz="2800" b="1" dirty="0"/>
              <a:t>Высший арбитражный суд</a:t>
            </a:r>
          </a:p>
        </p:txBody>
      </p:sp>
    </p:spTree>
    <p:extLst>
      <p:ext uri="{BB962C8B-B14F-4D97-AF65-F5344CB8AC3E}">
        <p14:creationId xmlns:p14="http://schemas.microsoft.com/office/powerpoint/2010/main" val="3556503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44562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ОСНОВНЫЕ  ВЫВОДЫ.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600200"/>
            <a:ext cx="8458200" cy="1219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ТАКИМ ОБРАЗОМ  КОНСТИТУЦИЯ ЯВЛЯЕТСЯ ВЫСШИМ ЮРИДИЧЕСКИМ  ДОКУМЕНТОМ  ОПРЕДЕЛЯЩИМ  ОСНОВЫ ГОСУДАРСТВЕННОГО СТРОЯ,  СИСТЕМУ ГОСУДАРСТВЕННОЙ ВЛАСТИ, ПРАВА  И СВОБОДЫ  ГРАЖДАН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2484" y="3352800"/>
            <a:ext cx="8458200" cy="15240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ВСЕ ЗАКОНЫ  СТРАНЫ  ДОЛЖНЫ СООТВЕТСТВОВАТЬ  ОСНОВНОМУ ЗАКОНУ   И НЕ ПРОТИВОРЕ ЧИТЬ  ПОЛОЖЕНИЯМ  </a:t>
            </a:r>
            <a:r>
              <a:rPr lang="ru-RU" b="1" dirty="0">
                <a:solidFill>
                  <a:sysClr val="windowText" lastClr="000000"/>
                </a:solidFill>
              </a:rPr>
              <a:t>К</a:t>
            </a:r>
            <a:r>
              <a:rPr lang="ru-RU" b="1" dirty="0" smtClean="0">
                <a:solidFill>
                  <a:sysClr val="windowText" lastClr="000000"/>
                </a:solidFill>
              </a:rPr>
              <a:t>ОНСТИТУЦИИ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2484" y="5181600"/>
            <a:ext cx="8458200" cy="15240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КОНСТИТУЦИЯ  СОВРЕМЕННОЙ РОССИИ  ИМЕЕТ ВЫСШУЮ ЦЕННОСТЬ – ПРАВА И СВОБОДЫ ГРАЖДАН. </a:t>
            </a:r>
          </a:p>
          <a:p>
            <a:pPr algn="ctr"/>
            <a:r>
              <a:rPr lang="ru-RU" b="1" dirty="0" smtClean="0">
                <a:solidFill>
                  <a:sysClr val="windowText" lastClr="000000"/>
                </a:solidFill>
              </a:rPr>
              <a:t>ПРИНЯТАЯ 12 ДЕКАБРЯ 1993 ГОДА  КОНСТИТУЦИЯ РФ : 1. ЗАКРЕПЛЯЕТ И ГАРАНТИРУЕТ ПРАВА И СВОБОДЫ, 2.УПОРЯДОЧИВАЕТ ГОС. ВЛАСТЬ. 3 УТВЕРЖДАЕТ ПРАВОСУДИЕ.</a:t>
            </a:r>
            <a:endParaRPr lang="ru-RU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7881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ВОПРОСЫ И ЗАДАНИЯ.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752600"/>
            <a:ext cx="8382000" cy="16002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ru-RU" sz="2400" b="1" dirty="0" smtClean="0">
                <a:solidFill>
                  <a:sysClr val="windowText" lastClr="000000"/>
                </a:solidFill>
              </a:rPr>
              <a:t>ТЕСТ  УРОКА 40  «КОНСТИТУЦИЯ РФ»  </a:t>
            </a:r>
          </a:p>
          <a:p>
            <a:pPr marL="342900" indent="-342900" algn="ctr">
              <a:buAutoNum type="arabicPeriod"/>
            </a:pPr>
            <a:r>
              <a:rPr lang="ru-RU" sz="2400" b="1" dirty="0" smtClean="0">
                <a:solidFill>
                  <a:sysClr val="windowText" lastClr="000000"/>
                </a:solidFill>
              </a:rPr>
              <a:t>МАТЕРИАЛЫ КОНСТИТУЦИИ  РФ.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581400"/>
            <a:ext cx="8382000" cy="1143000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3. ВОПРОСЫ И ЗАДАНИЯ НА СТР. 184 – 185.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9967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ИСТОЧНИКИ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57200" y="12192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ВВЕДЕНИЕ В ОБЩЕСТВОЗНАНИЕ: УЧЕБНОЕ  ПОСОБИЕ ДЛЯ 8- 9 КЛ. ОБЩЕОБРАЗОВАТЕЛЬНЫХ   УЧРЕЖДЕНИЙ \ Л.Н. БОГОЛЮБОВ   И  ДР.  М. ПРОСВЕЩЕНИЕ, 2001.</a:t>
            </a:r>
          </a:p>
          <a:p>
            <a:r>
              <a:rPr lang="ru-RU" b="1" dirty="0"/>
              <a:t>ПРАВО. ПОД РЕД. Л.Н. БОГОЛЮБОВА.  М. ПРОСВЕЩЕНИЕ. 2007.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2419529"/>
            <a:ext cx="8305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©</a:t>
            </a:r>
            <a:r>
              <a:rPr lang="ru-RU" sz="2000" b="1" dirty="0">
                <a:latin typeface="Arial" charset="0"/>
                <a:cs typeface="Arial" charset="0"/>
              </a:rPr>
              <a:t> С.К. Свечников, 2006-2007</a:t>
            </a:r>
            <a:r>
              <a:rPr lang="en-US" sz="2000" b="1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Arial" charset="0"/>
                <a:cs typeface="Arial" charset="0"/>
              </a:rPr>
              <a:t> </a:t>
            </a:r>
            <a:r>
              <a:rPr lang="en-US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Arial" charset="0"/>
                <a:cs typeface="Arial" charset="0"/>
                <a:hlinkClick r:id="rId2"/>
              </a:rPr>
              <a:t>svechnikov-sk@mail.ru</a:t>
            </a:r>
            <a:r>
              <a:rPr lang="en-US" dirty="0">
                <a:solidFill>
                  <a:srgbClr xmlns:mc="http://schemas.openxmlformats.org/markup-compatibility/2006" xmlns:a14="http://schemas.microsoft.com/office/drawing/2010/main" val="000000" mc:Ignorable=""/>
                </a:solidFill>
                <a:latin typeface="Arial" charset="0"/>
                <a:cs typeface="Arial" charset="0"/>
              </a:rPr>
              <a:t> </a:t>
            </a:r>
            <a:endParaRPr lang="en-US" dirty="0">
              <a:solidFill>
                <a:srgbClr xmlns:mc="http://schemas.openxmlformats.org/markup-compatibility/2006" xmlns:a14="http://schemas.microsoft.com/office/drawing/2010/main" val="000000" mc:Ignorable=""/>
              </a:solidFill>
              <a:latin typeface="Arial" charset="0"/>
              <a:cs typeface="Arial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" y="3008885"/>
            <a:ext cx="6400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dirty="0" smtClean="0">
                <a:solidFill>
                  <a:schemeClr val="tx2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  <a:latin typeface="Times New Roman" pitchFamily="18" charset="0"/>
                <a:cs typeface="Times New Roman" pitchFamily="18" charset="0"/>
              </a:rPr>
              <a:t>   ПРЕЗЕНТАЦИЯ «ПРАВА ЧЕЛОВЕКА»  Автор </a:t>
            </a:r>
            <a:r>
              <a:rPr lang="ru-RU" sz="2000" dirty="0" err="1">
                <a:solidFill>
                  <a:schemeClr val="tx2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  <a:latin typeface="Times New Roman" pitchFamily="18" charset="0"/>
                <a:cs typeface="Times New Roman" pitchFamily="18" charset="0"/>
              </a:rPr>
              <a:t>Говорищева</a:t>
            </a:r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  <a:latin typeface="Times New Roman" pitchFamily="18" charset="0"/>
                <a:cs typeface="Times New Roman" pitchFamily="18" charset="0"/>
              </a:rPr>
              <a:t> А.Ю.,</a:t>
            </a:r>
          </a:p>
          <a:p>
            <a:pPr>
              <a:lnSpc>
                <a:spcPct val="90000"/>
              </a:lnSpc>
            </a:pPr>
            <a:r>
              <a:rPr lang="ru-RU" sz="2000" dirty="0">
                <a:solidFill>
                  <a:schemeClr val="tx2"/>
                </a:solidFill>
                <a:effectLst>
                  <a:outerShdw blurRad="38100" dist="38100" dir="2700000" algn="tl">
                    <a:srgbClr xmlns:mc="http://schemas.openxmlformats.org/markup-compatibility/2006" xmlns:a14="http://schemas.microsoft.com/office/drawing/2010/main" val="000000" mc:Ignorable=""/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истории и обществознания МОУ «СОШ № 8»</a:t>
            </a:r>
            <a:endParaRPr lang="ru-RU" sz="2000" dirty="0">
              <a:solidFill>
                <a:schemeClr val="tx2"/>
              </a:solidFill>
              <a:effectLst>
                <a:outerShdw blurRad="38100" dist="38100" dir="2700000" algn="tl">
                  <a:srgbClr xmlns:mc="http://schemas.openxmlformats.org/markup-compatibility/2006" xmlns:a14="http://schemas.microsoft.com/office/drawing/2010/main" val="000000" mc:Ignorable="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44196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А.В. КЛИМЕНКО, В. В. РУМЫНИНА  «ОБЩЕСТВОЗНАНИЕ» М., : ДРОФА, 2003.</a:t>
            </a:r>
            <a:endParaRPr lang="ru-RU" sz="20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410200"/>
            <a:ext cx="5105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КОНСТИТУЦИЯ  РФ.   М.,  2004.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863019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ЦЕЛИ УРОКА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1905000"/>
            <a:ext cx="8305800" cy="12192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ПОНЯТИЕ   КОНСТИТУЦИИ КАК ОСНОВНОГО ЗАКОНА СТРАНЫ.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3429000"/>
            <a:ext cx="8229600" cy="15240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ИСТОРИЧЕСКИЙ ПУТЬ РАЗВИТИЯ КОНСТИТУЦИОННОГО ПРОЦЕССА  В РОССИИ.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5181600"/>
            <a:ext cx="8229600" cy="1371600"/>
          </a:xfrm>
          <a:prstGeom prst="rect">
            <a:avLst/>
          </a:prstGeom>
          <a:gradFill flip="none" rotWithShape="1">
            <a:gsLst>
              <a:gs pos="0">
                <a:srgbClr xmlns:mc="http://schemas.openxmlformats.org/markup-compatibility/2006" xmlns:a14="http://schemas.microsoft.com/office/drawing/2010/main" val="FFFF00" mc:Ignorable="">
                  <a:tint val="66000"/>
                  <a:satMod val="160000"/>
                </a:srgbClr>
              </a:gs>
              <a:gs pos="50000">
                <a:srgbClr xmlns:mc="http://schemas.openxmlformats.org/markup-compatibility/2006" xmlns:a14="http://schemas.microsoft.com/office/drawing/2010/main" val="FFFF00" mc:Ignorable="">
                  <a:tint val="44500"/>
                  <a:satMod val="160000"/>
                </a:srgbClr>
              </a:gs>
              <a:gs pos="100000">
                <a:srgbClr xmlns:mc="http://schemas.openxmlformats.org/markup-compatibility/2006" xmlns:a14="http://schemas.microsoft.com/office/drawing/2010/main" val="FFFF00" mc:Ignorable="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ysClr val="windowText" lastClr="000000"/>
                </a:solidFill>
              </a:rPr>
              <a:t>ЗАКОН  ВЫСШЕЙ ЮРИДИЧЕСКОЙ СИЛЫ.</a:t>
            </a:r>
            <a:endParaRPr lang="ru-RU" sz="2400" b="1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1151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2" fill="hold" grpId="1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ПОВТОРЕНИЕ.</a:t>
            </a:r>
            <a:endParaRPr lang="ru-RU" sz="28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62000" y="2438400"/>
            <a:ext cx="80772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Что является признаком любого государства?</a:t>
            </a:r>
          </a:p>
          <a:p>
            <a:r>
              <a:rPr lang="ru-RU" sz="2400" b="1" dirty="0"/>
              <a:t>1) взимание налогов и сборов</a:t>
            </a:r>
          </a:p>
          <a:p>
            <a:r>
              <a:rPr lang="ru-RU" sz="2400" b="1" dirty="0"/>
              <a:t>2) демократический режим</a:t>
            </a:r>
          </a:p>
          <a:p>
            <a:r>
              <a:rPr lang="ru-RU" sz="2400" b="1" dirty="0"/>
              <a:t>3) разделение властей</a:t>
            </a:r>
          </a:p>
          <a:p>
            <a:r>
              <a:rPr lang="ru-RU" sz="2400" b="1" dirty="0"/>
              <a:t>4) федеративное устройство</a:t>
            </a:r>
          </a:p>
        </p:txBody>
      </p:sp>
    </p:spTree>
    <p:extLst>
      <p:ext uri="{BB962C8B-B14F-4D97-AF65-F5344CB8AC3E}">
        <p14:creationId xmlns:p14="http://schemas.microsoft.com/office/powerpoint/2010/main" val="33227966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838200"/>
            <a:ext cx="76962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В стране Z есть король, который царствует, но не правит.</a:t>
            </a:r>
          </a:p>
          <a:p>
            <a:r>
              <a:rPr lang="ru-RU" sz="2400" b="1" dirty="0"/>
              <a:t>Законодательная власть осуществляется парламентом, избираемым</a:t>
            </a:r>
          </a:p>
          <a:p>
            <a:r>
              <a:rPr lang="ru-RU" sz="2400" b="1" dirty="0"/>
              <a:t>гражданами, исполнительная – правительством, формируемым по</a:t>
            </a:r>
          </a:p>
          <a:p>
            <a:r>
              <a:rPr lang="ru-RU" sz="2400" b="1" dirty="0"/>
              <a:t>результатам парламентских выборов. Также действуют независимые</a:t>
            </a:r>
          </a:p>
          <a:p>
            <a:r>
              <a:rPr lang="ru-RU" sz="2400" b="1" dirty="0"/>
              <a:t>судебные органы. Какая форма правления представлена сложилась в</a:t>
            </a:r>
          </a:p>
          <a:p>
            <a:r>
              <a:rPr lang="ru-RU" sz="2400" b="1" dirty="0"/>
              <a:t>стране </a:t>
            </a:r>
            <a:r>
              <a:rPr lang="en-US" sz="2400" b="1" dirty="0"/>
              <a:t>Z?</a:t>
            </a:r>
          </a:p>
          <a:p>
            <a:r>
              <a:rPr lang="ru-RU" sz="2400" b="1" dirty="0"/>
              <a:t>1) президентская республика</a:t>
            </a:r>
          </a:p>
          <a:p>
            <a:r>
              <a:rPr lang="ru-RU" sz="2400" b="1" dirty="0"/>
              <a:t>2) авторитарная республика</a:t>
            </a:r>
          </a:p>
          <a:p>
            <a:r>
              <a:rPr lang="ru-RU" sz="2400" b="1" dirty="0"/>
              <a:t>3) унитарная монархия</a:t>
            </a:r>
          </a:p>
          <a:p>
            <a:r>
              <a:rPr lang="ru-RU" sz="2400" b="1" dirty="0"/>
              <a:t>4) конституционная монархия</a:t>
            </a:r>
          </a:p>
        </p:txBody>
      </p:sp>
    </p:spTree>
    <p:extLst>
      <p:ext uri="{BB962C8B-B14F-4D97-AF65-F5344CB8AC3E}">
        <p14:creationId xmlns:p14="http://schemas.microsoft.com/office/powerpoint/2010/main" val="35729731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1143000"/>
            <a:ext cx="7772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Запишите слово, пропущенное в таблице</a:t>
            </a:r>
            <a:r>
              <a:rPr lang="ru-RU" sz="2400" b="1" dirty="0" smtClean="0"/>
              <a:t>.</a:t>
            </a:r>
            <a:endParaRPr lang="ru-RU" sz="2400" b="1" dirty="0"/>
          </a:p>
          <a:p>
            <a:r>
              <a:rPr lang="ru-RU" sz="2400" b="1" dirty="0"/>
              <a:t>Государственная власть в Российской Федерации</a:t>
            </a:r>
          </a:p>
          <a:p>
            <a:r>
              <a:rPr lang="ru-RU" sz="2400" b="1" dirty="0"/>
              <a:t>Ветви власти</a:t>
            </a:r>
          </a:p>
          <a:p>
            <a:r>
              <a:rPr lang="ru-RU" sz="2400" b="1" dirty="0"/>
              <a:t>Высшие органы государственной власти РФ</a:t>
            </a:r>
          </a:p>
          <a:p>
            <a:r>
              <a:rPr lang="ru-RU" sz="2400" b="1" dirty="0"/>
              <a:t>Законодательная</a:t>
            </a:r>
          </a:p>
          <a:p>
            <a:r>
              <a:rPr lang="ru-RU" sz="2400" b="1" dirty="0"/>
              <a:t>Федеральное Собрание РФ</a:t>
            </a:r>
          </a:p>
          <a:p>
            <a:r>
              <a:rPr lang="ru-RU" sz="2400" b="1" dirty="0"/>
              <a:t>Исполнительная</a:t>
            </a:r>
          </a:p>
          <a:p>
            <a:r>
              <a:rPr lang="ru-RU" sz="2400" b="1" dirty="0"/>
              <a:t>Ответ: _______________________________________________.</a:t>
            </a:r>
          </a:p>
        </p:txBody>
      </p:sp>
    </p:spTree>
    <p:extLst>
      <p:ext uri="{BB962C8B-B14F-4D97-AF65-F5344CB8AC3E}">
        <p14:creationId xmlns:p14="http://schemas.microsoft.com/office/powerpoint/2010/main" val="39474688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7200" y="152399"/>
            <a:ext cx="838200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Функцией любого государства является</a:t>
            </a:r>
          </a:p>
          <a:p>
            <a:r>
              <a:rPr lang="ru-RU" b="1" dirty="0" smtClean="0"/>
              <a:t>1</a:t>
            </a:r>
            <a:r>
              <a:rPr lang="ru-RU" b="1" dirty="0"/>
              <a:t>)</a:t>
            </a:r>
          </a:p>
          <a:p>
            <a:r>
              <a:rPr lang="ru-RU" b="1" dirty="0"/>
              <a:t>сохранение целостности общества</a:t>
            </a:r>
          </a:p>
          <a:p>
            <a:r>
              <a:rPr lang="ru-RU" b="1" dirty="0"/>
              <a:t>2)</a:t>
            </a:r>
          </a:p>
          <a:p>
            <a:r>
              <a:rPr lang="ru-RU" b="1" dirty="0"/>
              <a:t>установление связей между предприятиями различных отраслей</a:t>
            </a:r>
          </a:p>
          <a:p>
            <a:r>
              <a:rPr lang="ru-RU" b="1" dirty="0"/>
              <a:t>3)</a:t>
            </a:r>
          </a:p>
          <a:p>
            <a:r>
              <a:rPr lang="ru-RU" b="1" dirty="0"/>
              <a:t>помощь нетрудоспособным гражданам</a:t>
            </a:r>
          </a:p>
          <a:p>
            <a:r>
              <a:rPr lang="ru-RU" b="1" dirty="0"/>
              <a:t>4)</a:t>
            </a:r>
          </a:p>
          <a:p>
            <a:r>
              <a:rPr lang="ru-RU" b="1" dirty="0"/>
              <a:t>осуществление демократических </a:t>
            </a:r>
            <a:r>
              <a:rPr lang="ru-RU" b="1" dirty="0" smtClean="0"/>
              <a:t>преобразований</a:t>
            </a:r>
          </a:p>
          <a:p>
            <a:endParaRPr lang="ru-RU" b="1" dirty="0"/>
          </a:p>
          <a:p>
            <a:endParaRPr lang="ru-RU" b="1" dirty="0"/>
          </a:p>
          <a:p>
            <a:r>
              <a:rPr lang="ru-RU" b="1" dirty="0"/>
              <a:t>В стране Z созданы условия для рыночной экономики; права и свободы индивида имеют конституционные гарантии, выборы в органы власти проходят на альтернативной основе. Какому политическому режиму присущи эти черты?</a:t>
            </a:r>
          </a:p>
          <a:p>
            <a:r>
              <a:rPr lang="ru-RU" b="1" dirty="0"/>
              <a:t>1)</a:t>
            </a:r>
          </a:p>
          <a:p>
            <a:r>
              <a:rPr lang="ru-RU" b="1" dirty="0"/>
              <a:t>авторитарному</a:t>
            </a:r>
          </a:p>
          <a:p>
            <a:r>
              <a:rPr lang="ru-RU" b="1" dirty="0"/>
              <a:t>2)</a:t>
            </a:r>
          </a:p>
          <a:p>
            <a:r>
              <a:rPr lang="ru-RU" b="1" dirty="0"/>
              <a:t>тоталитарному</a:t>
            </a:r>
          </a:p>
          <a:p>
            <a:r>
              <a:rPr lang="ru-RU" b="1" dirty="0"/>
              <a:t>3)</a:t>
            </a:r>
          </a:p>
          <a:p>
            <a:r>
              <a:rPr lang="ru-RU" b="1" dirty="0"/>
              <a:t>демократическому</a:t>
            </a:r>
          </a:p>
          <a:p>
            <a:r>
              <a:rPr lang="ru-RU" b="1" dirty="0"/>
              <a:t>4)</a:t>
            </a:r>
          </a:p>
          <a:p>
            <a:r>
              <a:rPr lang="ru-RU" b="1" dirty="0"/>
              <a:t>теократическому</a:t>
            </a:r>
          </a:p>
          <a:p>
            <a:r>
              <a:rPr lang="ru-RU" b="1" dirty="0"/>
              <a:t>Глава государства D</a:t>
            </a:r>
          </a:p>
        </p:txBody>
      </p:sp>
    </p:spTree>
    <p:extLst>
      <p:ext uri="{BB962C8B-B14F-4D97-AF65-F5344CB8AC3E}">
        <p14:creationId xmlns:p14="http://schemas.microsoft.com/office/powerpoint/2010/main" val="2708414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ПРИЗНАКИ (ПРИНЦИПЫ )  ПРАВОВОГО ГОСУДАРСТВА</a:t>
            </a:r>
            <a:r>
              <a:rPr lang="ru-RU" sz="2800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rgbClr xmlns:mc="http://schemas.openxmlformats.org/markup-compatibility/2006" xmlns:a14="http://schemas.microsoft.com/office/drawing/2010/main" val="FF0000" mc:Ignorable="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371600"/>
            <a:ext cx="8610600" cy="228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ВЕРХОВЕНСТВО  ПРАВА В ОБЩЕСТВЕ-</a:t>
            </a:r>
            <a:r>
              <a:rPr lang="ru-RU" sz="2000" b="1" dirty="0" smtClean="0">
                <a:solidFill>
                  <a:schemeClr val="tx1"/>
                </a:solidFill>
              </a:rPr>
              <a:t>РЕШЕНИЕ ВСЕХ ВОПРОСОВ С ПОМОЩЬЮ ПРАВА, ПРЕДПАЛАГАЕТ ПОДЧИНЕНИЕ ЗАКОНУ ВСЕХ ГРАЖДАН, ОРГАНИЗАЦИЙ, ГОСУДАРСТВА</a:t>
            </a:r>
          </a:p>
          <a:p>
            <a:pPr algn="ctr"/>
            <a:r>
              <a:rPr lang="ru-RU" sz="2000" b="1" dirty="0" smtClean="0">
                <a:solidFill>
                  <a:schemeClr val="tx1"/>
                </a:solidFill>
              </a:rPr>
              <a:t>ВМЕСТЕ С ТЕМ ПРАВОВОЕ ГОСУДАРСТВО - </a:t>
            </a:r>
            <a:r>
              <a:rPr lang="ru-RU" sz="20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СОГЛАСИЕ БОЛЬШИНСТВА ЛЮДЕЙ ПОДЧИНЯТЬСЯ ЗАКОНУ. ПРАВО ДОЛЖНО ОРИЕНТИРОВАТЬСЯ НА ПРАВА ЧЕЛОВЕКА И  ЗАКРЕПЛЯТЬ ИХ В ЗАКОНАХ.</a:t>
            </a: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4038600"/>
            <a:ext cx="8534400" cy="25908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НЕЗЫБЛЕМОСТЬ ПРАВ ЧЕЛОВЕКА , ИХ ОХРАНА И ГАРАНТИРОВАННОСТ ЕЩЕ ОДИН  ПРИЗНАК ПРАВОВОГО ГОСУДАРСТВА.-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ПРАВА ПРИНАДЛЕЖАТ ЛЮДЯМ ОТ РОЖДЕНИЯ- ЕСТЕСТВЕННЫЕ И НЕОТЧУЖДАЕМЫ., НО  СВОБОДА ВЫРАЖЕННАЯ  В ПРАВАХ НЕ ЯВЛЯЕТСЯ  АБСАЛЮТНОЙ, А ПРЕДПАЛАГАЕТ  ОГРАНИЧЕНИЯ. </a:t>
            </a:r>
            <a:endParaRPr lang="ru-RU" sz="2400" b="1" dirty="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2121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ПРИЗНАКИ (ПРИНЦИПЫ )  ПРАВОВОГО ГОСУДАРСТВА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dirty="0"/>
          </a:p>
        </p:txBody>
      </p:sp>
      <p:pic>
        <p:nvPicPr>
          <p:cNvPr id="3" name="Picture 5" descr="j0315816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43801" y="304800"/>
            <a:ext cx="1600199" cy="1439849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28600" y="1752600"/>
            <a:ext cx="8915400" cy="1371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ПРИНЦИП РАЗДЕЛЕНИЯ  ГОСУДАРСТВЕННЫХ  ВЛАСТЕЙ </a:t>
            </a:r>
          </a:p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</a:rPr>
              <a:t>(ИСПОЛНИТ. ЗАКОНОДАТЕЛ,  СУДЕБНАЯ)</a:t>
            </a:r>
          </a:p>
          <a:p>
            <a:pPr algn="ctr"/>
            <a:endParaRPr lang="ru-RU" sz="2400" dirty="0">
              <a:solidFill>
                <a:srgbClr xmlns:mc="http://schemas.openxmlformats.org/markup-compatibility/2006" xmlns:a14="http://schemas.microsoft.com/office/drawing/2010/main" val="FF0000" mc:Ignorable="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3581400"/>
            <a:ext cx="8915400" cy="12954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latin typeface="Times New Roman" pitchFamily="18" charset="0"/>
                <a:cs typeface="Times New Roman" pitchFamily="18" charset="0"/>
              </a:rPr>
              <a:t>ПРИНЦИП ВЗАИМНОЙ ОТВЕТСТВЕННОСТИ ГОСУДАРСТВА И ЛИЧНОСТИ</a:t>
            </a:r>
            <a:endParaRPr lang="ru-RU" sz="2400" b="1" dirty="0">
              <a:solidFill>
                <a:srgbClr xmlns:mc="http://schemas.openxmlformats.org/markup-compatibility/2006" xmlns:a14="http://schemas.microsoft.com/office/drawing/2010/main" val="FF0000" mc:Ignorable="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5257800"/>
            <a:ext cx="8763000" cy="13716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rgbClr xmlns:mc="http://schemas.openxmlformats.org/markup-compatibility/2006" xmlns:a14="http://schemas.microsoft.com/office/drawing/2010/main" val="FF0000" mc:Ignorable="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xmlns:mc="http://schemas.openxmlformats.org/markup-compatibility/2006" xmlns:a14="http://schemas.microsoft.com/office/drawing/2010/main" val="FF0000" mc:Ignorable=""/>
                </a:solidFill>
                <a:latin typeface="Times New Roman" pitchFamily="18" charset="0"/>
                <a:cs typeface="Times New Roman" pitchFamily="18" charset="0"/>
              </a:rPr>
              <a:t>ПОДЧИНЕНИЕ  НАЦИОНАЛЬНЫХ ПРАВОВЫХ СИСТЕМ МЕЖДУНАРОДНОМУ ПРАВУ.</a:t>
            </a:r>
            <a:endParaRPr lang="ru-RU" sz="2400" b="1" dirty="0">
              <a:solidFill>
                <a:srgbClr xmlns:mc="http://schemas.openxmlformats.org/markup-compatibility/2006" xmlns:a14="http://schemas.microsoft.com/office/drawing/2010/main" val="FF0000" mc:Ignorable="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712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xmlns:mc="http://schemas.openxmlformats.org/markup-compatibility/2006" xmlns:a14="http://schemas.microsoft.com/office/drawing/2010/main" val="1F497D" mc:Ignorable=""/>
      </a:dk2>
      <a:lt2>
        <a:srgbClr xmlns:mc="http://schemas.openxmlformats.org/markup-compatibility/2006" xmlns:a14="http://schemas.microsoft.com/office/drawing/2010/main" val="EEECE1" mc:Ignorable=""/>
      </a:lt2>
      <a:accent1>
        <a:srgbClr xmlns:mc="http://schemas.openxmlformats.org/markup-compatibility/2006" xmlns:a14="http://schemas.microsoft.com/office/drawing/2010/main" val="4F81BD" mc:Ignorable=""/>
      </a:accent1>
      <a:accent2>
        <a:srgbClr xmlns:mc="http://schemas.openxmlformats.org/markup-compatibility/2006" xmlns:a14="http://schemas.microsoft.com/office/drawing/2010/main" val="C0504D" mc:Ignorable=""/>
      </a:accent2>
      <a:accent3>
        <a:srgbClr xmlns:mc="http://schemas.openxmlformats.org/markup-compatibility/2006" xmlns:a14="http://schemas.microsoft.com/office/drawing/2010/main" val="9BBB59" mc:Ignorable=""/>
      </a:accent3>
      <a:accent4>
        <a:srgbClr xmlns:mc="http://schemas.openxmlformats.org/markup-compatibility/2006" xmlns:a14="http://schemas.microsoft.com/office/drawing/2010/main" val="8064A2" mc:Ignorable=""/>
      </a:accent4>
      <a:accent5>
        <a:srgbClr xmlns:mc="http://schemas.openxmlformats.org/markup-compatibility/2006" xmlns:a14="http://schemas.microsoft.com/office/drawing/2010/main" val="4BACC6" mc:Ignorable=""/>
      </a:accent5>
      <a:accent6>
        <a:srgbClr xmlns:mc="http://schemas.openxmlformats.org/markup-compatibility/2006" xmlns:a14="http://schemas.microsoft.com/office/drawing/2010/main" val="F79646" mc:Ignorable=""/>
      </a:accent6>
      <a:hlink>
        <a:srgbClr xmlns:mc="http://schemas.openxmlformats.org/markup-compatibility/2006" xmlns:a14="http://schemas.microsoft.com/office/drawing/2010/main" val="0000FF" mc:Ignorable=""/>
      </a:hlink>
      <a:folHlink>
        <a:srgbClr xmlns:mc="http://schemas.openxmlformats.org/markup-compatibility/2006" xmlns:a14="http://schemas.microsoft.com/office/drawing/2010/main" val="800080" mc:Ignorable="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xmlns:mc="http://schemas.openxmlformats.org/markup-compatibility/2006" xmlns:a14="http://schemas.microsoft.com/office/drawing/2010/main" val="000000" mc:Ignorable="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xmlns:mc="http://schemas.openxmlformats.org/markup-compatibility/2006" xmlns:a14="http://schemas.microsoft.com/office/drawing/2010/main" val="000000" mc:Ignorable="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1427</Words>
  <Application>Microsoft Office PowerPoint</Application>
  <PresentationFormat>Экран (4:3)</PresentationFormat>
  <Paragraphs>214</Paragraphs>
  <Slides>27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Office Theme</vt:lpstr>
      <vt:lpstr>Презентация PowerPoint</vt:lpstr>
      <vt:lpstr>Презентация PowerPoint</vt:lpstr>
      <vt:lpstr>ЦЕЛИ УРОКА</vt:lpstr>
      <vt:lpstr>ПОВТОРЕНИЕ.</vt:lpstr>
      <vt:lpstr>Презентация PowerPoint</vt:lpstr>
      <vt:lpstr>Презентация PowerPoint</vt:lpstr>
      <vt:lpstr>Презентация PowerPoint</vt:lpstr>
      <vt:lpstr>ПРИЗНАКИ (ПРИНЦИПЫ )  ПРАВОВОГО ГОСУДАРСТВА.</vt:lpstr>
      <vt:lpstr>ПРИЗНАКИ (ПРИНЦИПЫ )  ПРАВОВОГО ГОСУДАРСТВА.</vt:lpstr>
      <vt:lpstr>ПОНЯТИЕ   КОНСТИТУЦИИ КАК ОСНОВНОГО ЗАКОНА СТРАНЫ. </vt:lpstr>
      <vt:lpstr>ИСТОРИЧЕСКИЙ ПУТЬ ВОЗНИКНОВЕНИЯ КОНСТИТУЦИИ.</vt:lpstr>
      <vt:lpstr>ЗАКОН  ВЫСШЕЙ ЮРИДИЧЕСКОЙ СИЛЫ.</vt:lpstr>
      <vt:lpstr>ЗАКОН  ВЫСШЕЙ ЮРИДИЧЕСКОЙ СИЛЫ.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Особенности государственной власти в России: выборы</vt:lpstr>
      <vt:lpstr>Особенности государственной власти в России: президент</vt:lpstr>
      <vt:lpstr>Особенности государственной власти в России: парламент</vt:lpstr>
      <vt:lpstr>Особенности государственной власти в России: правительство</vt:lpstr>
      <vt:lpstr>Особенности государственной власти в России: суд</vt:lpstr>
      <vt:lpstr>ОСНОВНЫЕ  ВЫВОДЫ.</vt:lpstr>
      <vt:lpstr>ВОПРОСЫ И ЗАДАНИЯ.</vt:lpstr>
      <vt:lpstr>ИСТОЧНИКИ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/>
  <cp:lastModifiedBy>Тема</cp:lastModifiedBy>
  <cp:revision>23</cp:revision>
  <dcterms:created xsi:type="dcterms:W3CDTF">2006-08-16T00:00:00Z</dcterms:created>
  <dcterms:modified xsi:type="dcterms:W3CDTF">2009-12-09T00:25:37Z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407159</vt:lpwstr>
  </property>
  <property fmtid="{D5CDD505-2E9C-101B-9397-08002B2CF9AE}" name="NXPowerLiteVersion" pid="3">
    <vt:lpwstr>D4.1.4</vt:lpwstr>
  </property>
</Properties>
</file>