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626" autoAdjust="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857364"/>
            <a:ext cx="7772400" cy="1470025"/>
          </a:xfrm>
        </p:spPr>
        <p:txBody>
          <a:bodyPr anchor="ctr"/>
          <a:lstStyle>
            <a:lvl1pPr algn="r">
              <a:defRPr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62792" y="3357562"/>
            <a:ext cx="6400800" cy="1752600"/>
          </a:xfrm>
        </p:spPr>
        <p:txBody>
          <a:bodyPr/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8" name="Chevron 7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82919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5206" y="274638"/>
            <a:ext cx="1471594" cy="6154758"/>
          </a:xfrm>
        </p:spPr>
        <p:txBody>
          <a:bodyPr vert="eaVert"/>
          <a:lstStyle>
            <a:lvl1pPr>
              <a:defRPr>
                <a:effectLst>
                  <a:outerShdw blurRad="50800" dist="50800" dir="18900000" algn="tl" rotWithShape="0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686568" cy="6154758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23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0" name="Chevron 9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286113"/>
            <a:ext cx="7772400" cy="1362075"/>
          </a:xfrm>
        </p:spPr>
        <p:txBody>
          <a:bodyPr anchor="t"/>
          <a:lstStyle>
            <a:lvl1pPr algn="r">
              <a:defRPr sz="4000" b="0" cap="all"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785926"/>
            <a:ext cx="7772400" cy="150018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r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r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r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9" name="Chevron 8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11" name="Chevron 10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2207747" y="1332379"/>
            <a:ext cx="6482858" cy="144000"/>
            <a:chOff x="2214546" y="1427612"/>
            <a:chExt cx="6482858" cy="144000"/>
          </a:xfrm>
        </p:grpSpPr>
        <p:sp>
          <p:nvSpPr>
            <p:cNvPr id="7" name="Chevron 6"/>
            <p:cNvSpPr/>
            <p:nvPr userDrawn="1"/>
          </p:nvSpPr>
          <p:spPr>
            <a:xfrm flipH="1">
              <a:off x="8643404" y="1427612"/>
              <a:ext cx="54000" cy="144000"/>
            </a:xfrm>
            <a:prstGeom prst="chevro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15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2214546" y="1490779"/>
              <a:ext cx="6429600" cy="1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alpha val="20000"/>
                  </a:schemeClr>
                </a:gs>
                <a:gs pos="100000">
                  <a:schemeClr val="accent1">
                    <a:alpha val="4000"/>
                  </a:schemeClr>
                </a:gs>
              </a:gsLst>
              <a:lin ang="10800000" scaled="1"/>
              <a:tileRect/>
            </a:gradFill>
            <a:ln w="25400" cap="flat" cmpd="sng" algn="ctr">
              <a:noFill/>
              <a:prstDash val="solid"/>
            </a:ln>
          </p:spPr>
          <p:style>
            <a:lnRef idx="2">
              <a:schemeClr val="accent1"/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0745" y="285728"/>
            <a:ext cx="5106055" cy="1162050"/>
          </a:xfrm>
        </p:spPr>
        <p:txBody>
          <a:bodyPr anchor="ctr">
            <a:normAutofit/>
          </a:bodyPr>
          <a:lstStyle>
            <a:lvl1pPr algn="ctr">
              <a:defRPr sz="32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3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46218"/>
            <a:ext cx="5111750" cy="46796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85729"/>
            <a:ext cx="3008313" cy="5840435"/>
          </a:xfrm>
        </p:spPr>
        <p:txBody>
          <a:bodyPr anchor="b"/>
          <a:lstStyle>
            <a:lvl1pPr marL="0" indent="0">
              <a:spcAft>
                <a:spcPts val="0"/>
              </a:spcAft>
              <a:buNone/>
              <a:defRPr sz="1400"/>
            </a:lvl1pPr>
            <a:lvl2pPr marL="457200" indent="0">
              <a:spcAft>
                <a:spcPts val="0"/>
              </a:spcAft>
              <a:buNone/>
              <a:defRPr sz="1200"/>
            </a:lvl2pPr>
            <a:lvl3pPr marL="914400" indent="0">
              <a:spcAft>
                <a:spcPts val="0"/>
              </a:spcAft>
              <a:buNone/>
              <a:defRPr sz="1000"/>
            </a:lvl3pPr>
            <a:lvl4pPr marL="1371600" indent="0">
              <a:spcAft>
                <a:spcPts val="0"/>
              </a:spcAft>
              <a:buNone/>
              <a:defRPr sz="900"/>
            </a:lvl4pPr>
            <a:lvl5pPr marL="1828800" indent="0">
              <a:spcAft>
                <a:spcPts val="0"/>
              </a:spcAft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15272" y="615868"/>
            <a:ext cx="928694" cy="5813528"/>
          </a:xfrm>
        </p:spPr>
        <p:txBody>
          <a:bodyPr vert="eaVert" anchor="ctr">
            <a:normAutofit/>
          </a:bodyPr>
          <a:lstStyle>
            <a:lvl1pPr algn="l">
              <a:defRPr sz="2800" b="0" kern="1200" cap="all">
                <a:ln w="11430"/>
                <a:gradFill flip="none" rotWithShape="1">
                  <a:gsLst>
                    <a:gs pos="0">
                      <a:schemeClr val="accent2"/>
                    </a:gs>
                    <a:gs pos="45000">
                      <a:schemeClr val="accent2">
                        <a:tint val="60000"/>
                      </a:schemeClr>
                    </a:gs>
                    <a:gs pos="90000">
                      <a:schemeClr val="accent2">
                        <a:tint val="40000"/>
                      </a:schemeClr>
                    </a:gs>
                    <a:gs pos="100000">
                      <a:schemeClr val="accent2">
                        <a:tint val="20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44450" dist="41910" dir="18600000" algn="tl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14348" y="612777"/>
            <a:ext cx="6858048" cy="4745051"/>
          </a:xfrm>
          <a:ln w="38100" cap="flat" cmpd="sng" algn="ctr">
            <a:gradFill flip="none" rotWithShape="1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100000" t="100000"/>
              </a:path>
              <a:tileRect r="-100000" b="-100000"/>
            </a:gradFill>
            <a:prstDash val="solid"/>
          </a:ln>
          <a:effectLst>
            <a:outerShdw blurRad="38100" dist="50800" dir="5400000" algn="tl" rotWithShape="0">
              <a:srgbClr val="000000">
                <a:alpha val="50000"/>
              </a:srgb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5500702"/>
            <a:ext cx="6858048" cy="92869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13" cstate="print">
              <a:alphaModFix amt="30000"/>
              <a:duotone>
                <a:schemeClr val="accent1"/>
                <a:srgbClr val="FFFFFF"/>
              </a:duotone>
            </a:blip>
            <a:tile tx="0" ty="0" sx="100000" sy="100000" flip="none" algn="tl"/>
          </a:blipFill>
          <a:ln w="25400" cap="flat" cmpd="sng" algn="ctr">
            <a:noFill/>
            <a:prstDash val="solid"/>
          </a:ln>
          <a:effectLst/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rtl="0" eaLnBrk="1" latinLnBrk="0" hangingPunct="1"/>
            <a:endParaRPr kumimoji="0" lang="zh-CN" altLang="en-US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8" name="Group 17"/>
          <p:cNvGrpSpPr/>
          <p:nvPr/>
        </p:nvGrpSpPr>
        <p:grpSpPr>
          <a:xfrm>
            <a:off x="0" y="6570024"/>
            <a:ext cx="9144000" cy="288000"/>
            <a:chOff x="0" y="6353387"/>
            <a:chExt cx="9144000" cy="361763"/>
          </a:xfrm>
        </p:grpSpPr>
        <p:grpSp>
          <p:nvGrpSpPr>
            <p:cNvPr id="9" name="Group 16"/>
            <p:cNvGrpSpPr/>
            <p:nvPr/>
          </p:nvGrpSpPr>
          <p:grpSpPr>
            <a:xfrm>
              <a:off x="0" y="6353387"/>
              <a:ext cx="8756597" cy="360000"/>
              <a:chOff x="1" y="6353387"/>
              <a:chExt cx="8756597" cy="360000"/>
            </a:xfrm>
          </p:grpSpPr>
          <p:sp>
            <p:nvSpPr>
              <p:cNvPr id="10" name="Freeform 9"/>
              <p:cNvSpPr/>
              <p:nvPr userDrawn="1"/>
            </p:nvSpPr>
            <p:spPr>
              <a:xfrm>
                <a:off x="1" y="653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50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  <p:sp>
            <p:nvSpPr>
              <p:cNvPr id="11" name="Freeform 10"/>
              <p:cNvSpPr/>
              <p:nvPr userDrawn="1"/>
            </p:nvSpPr>
            <p:spPr>
              <a:xfrm flipV="1">
                <a:off x="1" y="6353387"/>
                <a:ext cx="8756597" cy="180000"/>
              </a:xfrm>
              <a:custGeom>
                <a:avLst/>
                <a:gdLst/>
                <a:ahLst/>
                <a:cxnLst/>
                <a:rect l="0" t="0" r="0" b="0"/>
                <a:pathLst>
                  <a:path w="7867650" h="177288">
                    <a:moveTo>
                      <a:pt x="7867650" y="177288"/>
                    </a:moveTo>
                    <a:lnTo>
                      <a:pt x="0" y="171450"/>
                    </a:lnTo>
                    <a:lnTo>
                      <a:pt x="0" y="0"/>
                    </a:lnTo>
                    <a:lnTo>
                      <a:pt x="7753350" y="0"/>
                    </a:lnTo>
                    <a:close/>
                  </a:path>
                </a:pathLst>
              </a:custGeom>
              <a:gradFill flip="none" rotWithShape="1">
                <a:gsLst>
                  <a:gs pos="25000">
                    <a:schemeClr val="accent1">
                      <a:shade val="75000"/>
                      <a:alpha val="75000"/>
                    </a:schemeClr>
                  </a:gs>
                  <a:gs pos="100000">
                    <a:schemeClr val="accent1">
                      <a:tint val="40000"/>
                      <a:alpha val="5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/>
              </a:p>
            </p:txBody>
          </p:sp>
        </p:grpSp>
        <p:grpSp>
          <p:nvGrpSpPr>
            <p:cNvPr id="15" name="Group 15"/>
            <p:cNvGrpSpPr/>
            <p:nvPr/>
          </p:nvGrpSpPr>
          <p:grpSpPr>
            <a:xfrm>
              <a:off x="8640700" y="6354583"/>
              <a:ext cx="503300" cy="360567"/>
              <a:chOff x="8640700" y="6354583"/>
              <a:chExt cx="503300" cy="360567"/>
            </a:xfrm>
          </p:grpSpPr>
          <p:sp>
            <p:nvSpPr>
              <p:cNvPr id="12" name="Chevron 11"/>
              <p:cNvSpPr/>
              <p:nvPr userDrawn="1"/>
            </p:nvSpPr>
            <p:spPr>
              <a:xfrm flipH="1">
                <a:off x="8640700" y="6354583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alpha val="60000"/>
                    </a:schemeClr>
                  </a:gs>
                  <a:gs pos="100000">
                    <a:schemeClr val="accent1"/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Chevron 12"/>
              <p:cNvSpPr/>
              <p:nvPr userDrawn="1"/>
            </p:nvSpPr>
            <p:spPr>
              <a:xfrm flipH="1">
                <a:off x="8767248" y="635515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/>
                  </a:gs>
                  <a:gs pos="100000">
                    <a:schemeClr val="accent1">
                      <a:shade val="75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Chevron 13"/>
              <p:cNvSpPr/>
              <p:nvPr userDrawn="1"/>
            </p:nvSpPr>
            <p:spPr>
              <a:xfrm flipH="1">
                <a:off x="8894116" y="6355000"/>
                <a:ext cx="249884" cy="360000"/>
              </a:xfrm>
              <a:prstGeom prst="chevron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shade val="75000"/>
                    </a:schemeClr>
                  </a:gs>
                  <a:gs pos="100000">
                    <a:schemeClr val="accent1">
                      <a:shade val="50000"/>
                      <a:shade val="20000"/>
                    </a:schemeClr>
                  </a:gs>
                </a:gsLst>
                <a:lin ang="10800000" scaled="1"/>
                <a:tileRect/>
              </a:gradFill>
              <a:ln w="25400" cap="flat" cmpd="sng" algn="ctr">
                <a:noFill/>
                <a:prstDash val="solid"/>
              </a:ln>
            </p:spPr>
            <p:style>
              <a:lnRef idx="2">
                <a:schemeClr val="accent1"/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eaLnBrk="1" latinLnBrk="0" hangingPunct="1"/>
                <a:endParaRPr kumimoji="0" lang="zh-CN" altLang="en-US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threePt" dir="tl">
                <a:rot lat="0" lon="0" rev="7200000"/>
              </a:lightRig>
            </a:scene3d>
            <a:sp3d contourW="6350">
              <a:contourClr>
                <a:schemeClr val="accent1"/>
              </a:contourClr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570000"/>
            <a:ext cx="16430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29.09.2011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43042" y="6570000"/>
            <a:ext cx="4214842" cy="288000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8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72528" y="6570000"/>
            <a:ext cx="571472" cy="288000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lang="zh-CN" altLang="en-US" sz="4400" b="1" kern="1200" dirty="0">
          <a:ln w="11430"/>
          <a:gradFill flip="none" rotWithShape="1">
            <a:gsLst>
              <a:gs pos="0">
                <a:schemeClr val="accent2"/>
              </a:gs>
              <a:gs pos="45000">
                <a:schemeClr val="accent2">
                  <a:tint val="60000"/>
                </a:schemeClr>
              </a:gs>
              <a:gs pos="90000">
                <a:schemeClr val="accent2">
                  <a:tint val="40000"/>
                </a:schemeClr>
              </a:gs>
              <a:gs pos="100000">
                <a:schemeClr val="accent2">
                  <a:tint val="20000"/>
                </a:schemeClr>
              </a:gs>
            </a:gsLst>
            <a:lin ang="5400000" scaled="1"/>
            <a:tileRect/>
          </a:gradFill>
          <a:effectLst>
            <a:outerShdw blurRad="44450" dist="41910" dir="3600000" algn="tl">
              <a:srgbClr val="000000">
                <a:alpha val="5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50000"/>
        <a:buFont typeface="Wingdings 2"/>
        <a:buChar char="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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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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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Грибы - двойники.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FF00"/>
                </a:solidFill>
              </a:rPr>
              <a:t>Как отличить ложные грибы-двойники от съедобных?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Рисунок 3" descr="p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4277457"/>
            <a:ext cx="1714512" cy="21101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altLang="en-US" sz="2400" b="0" dirty="0" smtClean="0">
                <a:solidFill>
                  <a:schemeClr val="accent6">
                    <a:lumMod val="75000"/>
                  </a:schemeClr>
                </a:solidFill>
              </a:rPr>
              <a:t>На первом месте по отравлениям стоят в основном не такие ядовитые грибы, как мухомор или бледная поганка, а грибы-двойники, т.н. </a:t>
            </a:r>
            <a:r>
              <a:rPr lang="ru-RU" altLang="en-US" sz="2400" b="0" dirty="0" smtClean="0">
                <a:solidFill>
                  <a:schemeClr val="accent6">
                    <a:lumMod val="75000"/>
                  </a:schemeClr>
                </a:solidFill>
              </a:rPr>
              <a:t>«ложные».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Белый гриб:</a:t>
            </a:r>
          </a:p>
          <a:p>
            <a:r>
              <a:rPr lang="ru-RU" dirty="0" smtClean="0"/>
              <a:t>светлая сетка расположена по всей ножке.</a:t>
            </a:r>
          </a:p>
          <a:p>
            <a:r>
              <a:rPr lang="ru-RU" dirty="0" smtClean="0"/>
              <a:t>Ложный — </a:t>
            </a:r>
            <a:r>
              <a:rPr lang="ru-RU" b="1" i="1" dirty="0" smtClean="0">
                <a:solidFill>
                  <a:srgbClr val="FFFF00"/>
                </a:solidFill>
              </a:rPr>
              <a:t>Желчный гриб:</a:t>
            </a:r>
          </a:p>
          <a:p>
            <a:r>
              <a:rPr lang="ru-RU" dirty="0" smtClean="0"/>
              <a:t>верхняя часть ножки покрыта темной сеткой; гриб очень горький на вкус после разреза мякоть сразу розовеет.</a:t>
            </a:r>
          </a:p>
          <a:p>
            <a:r>
              <a:rPr lang="ru-RU" dirty="0" smtClean="0"/>
              <a:t>Ложный — </a:t>
            </a:r>
            <a:r>
              <a:rPr lang="ru-RU" b="1" i="1" dirty="0" smtClean="0">
                <a:solidFill>
                  <a:srgbClr val="FFFF00"/>
                </a:solidFill>
              </a:rPr>
              <a:t>Сатанинский гриб:</a:t>
            </a:r>
          </a:p>
          <a:p>
            <a:r>
              <a:rPr lang="ru-RU" dirty="0" smtClean="0"/>
              <a:t>трубчатый слой гриба – красноватый, на толстой ножке – красный сетчатый рисунок мякоть на изломе становится лиловой.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илковы\Downloads\белый гриб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6034617" cy="4525963"/>
          </a:xfrm>
          <a:prstGeom prst="rect">
            <a:avLst/>
          </a:prstGeom>
          <a:noFill/>
        </p:spPr>
      </p:pic>
      <p:pic>
        <p:nvPicPr>
          <p:cNvPr id="1027" name="Picture 3" descr="C:\Users\Вилковы\Downloads\сатанинский гри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214290"/>
            <a:ext cx="3595520" cy="3551240"/>
          </a:xfrm>
          <a:prstGeom prst="rect">
            <a:avLst/>
          </a:prstGeom>
          <a:noFill/>
        </p:spPr>
      </p:pic>
      <p:pic>
        <p:nvPicPr>
          <p:cNvPr id="1028" name="Picture 4" descr="C:\Users\Вилковы\Downloads\желчный гриб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7686" y="3286124"/>
            <a:ext cx="4500562" cy="3375422"/>
          </a:xfrm>
          <a:prstGeom prst="rect">
            <a:avLst/>
          </a:prstGeom>
          <a:noFill/>
        </p:spPr>
      </p:pic>
      <p:pic>
        <p:nvPicPr>
          <p:cNvPr id="1029" name="Picture 5" descr="C:\Users\Вилковы\Downloads\желчный гриб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714752"/>
            <a:ext cx="4214842" cy="2946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Настоящие опята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пластинки всегда белые, кремовые и никогда не темнеют, на пенке имеется кольцо из пленки.</a:t>
            </a:r>
          </a:p>
          <a:p>
            <a:r>
              <a:rPr lang="ru-RU" dirty="0" smtClean="0"/>
              <a:t>Ложный — </a:t>
            </a:r>
            <a:r>
              <a:rPr lang="ru-RU" b="1" i="1" dirty="0" smtClean="0">
                <a:solidFill>
                  <a:srgbClr val="FFFF00"/>
                </a:solidFill>
              </a:rPr>
              <a:t>Серно-желтые опята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Пластинки серно-желтые.</a:t>
            </a:r>
          </a:p>
          <a:p>
            <a:r>
              <a:rPr lang="ru-RU" dirty="0" smtClean="0"/>
              <a:t>Ложный — </a:t>
            </a:r>
            <a:r>
              <a:rPr lang="ru-RU" b="1" i="1" dirty="0" smtClean="0">
                <a:solidFill>
                  <a:srgbClr val="FFFF00"/>
                </a:solidFill>
              </a:rPr>
              <a:t>Кирпично-красные опята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пластинки беловато-кремовые; быстро темнеют и становятся лиловато-буроватыми или черновато-оливковыми.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C:\Users\Вилковы\Downloads\серно желтый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5099883" cy="3411543"/>
          </a:xfrm>
          <a:prstGeom prst="rect">
            <a:avLst/>
          </a:prstGeom>
          <a:noFill/>
        </p:spPr>
      </p:pic>
      <p:pic>
        <p:nvPicPr>
          <p:cNvPr id="2052" name="Picture 4" descr="C:\Users\Вилковы\Downloads\кирпично крас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14290"/>
            <a:ext cx="4567234" cy="3434011"/>
          </a:xfrm>
          <a:prstGeom prst="rect">
            <a:avLst/>
          </a:prstGeom>
          <a:noFill/>
        </p:spPr>
      </p:pic>
      <p:pic>
        <p:nvPicPr>
          <p:cNvPr id="2053" name="Picture 5" descr="C:\Users\Вилковы\Downloads\настоящие опята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3286124"/>
            <a:ext cx="4267200" cy="3333750"/>
          </a:xfrm>
          <a:prstGeom prst="rect">
            <a:avLst/>
          </a:prstGeom>
          <a:noFill/>
        </p:spPr>
      </p:pic>
      <p:pic>
        <p:nvPicPr>
          <p:cNvPr id="9" name="Рисунок 8" descr="baby15_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43834" y="5429264"/>
            <a:ext cx="742950" cy="1171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Настоящая </a:t>
            </a:r>
            <a:r>
              <a:rPr lang="ru-RU" b="1" dirty="0" smtClean="0">
                <a:solidFill>
                  <a:srgbClr val="FFFF00"/>
                </a:solidFill>
              </a:rPr>
              <a:t>лисичка</a:t>
            </a:r>
            <a:r>
              <a:rPr lang="ru-RU" dirty="0" smtClean="0"/>
              <a:t>: шляпка </a:t>
            </a:r>
            <a:r>
              <a:rPr lang="ru-RU" dirty="0" smtClean="0"/>
              <a:t>светло-желтая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>
                <a:solidFill>
                  <a:srgbClr val="FFFF00"/>
                </a:solidFill>
              </a:rPr>
              <a:t>Ложная </a:t>
            </a:r>
            <a:r>
              <a:rPr lang="ru-RU" b="1" i="1" dirty="0" smtClean="0">
                <a:solidFill>
                  <a:srgbClr val="FFFF00"/>
                </a:solidFill>
              </a:rPr>
              <a:t>лисичка: </a:t>
            </a:r>
            <a:r>
              <a:rPr lang="ru-RU" dirty="0" smtClean="0"/>
              <a:t>шляпка </a:t>
            </a:r>
            <a:r>
              <a:rPr lang="ru-RU" dirty="0" smtClean="0"/>
              <a:t>красновато-оранжевая или оранжево-желтая из надломленной шляпки ложной лисички выделяется белый сок.</a:t>
            </a:r>
          </a:p>
          <a:p>
            <a:endParaRPr lang="ru-RU" dirty="0"/>
          </a:p>
        </p:txBody>
      </p:sp>
      <p:pic>
        <p:nvPicPr>
          <p:cNvPr id="3074" name="Picture 2" descr="C:\Users\Вилковы\Downloads\лисич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285860"/>
            <a:ext cx="2714644" cy="2847528"/>
          </a:xfrm>
          <a:prstGeom prst="rect">
            <a:avLst/>
          </a:prstGeom>
          <a:noFill/>
        </p:spPr>
      </p:pic>
      <p:pic>
        <p:nvPicPr>
          <p:cNvPr id="3075" name="Picture 3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76" name="Picture 4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77" name="Picture 5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78" name="Picture 6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79" name="Picture 7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6129" y="3424775"/>
            <a:ext cx="11742" cy="8450"/>
          </a:xfrm>
          <a:prstGeom prst="rect">
            <a:avLst/>
          </a:prstGeom>
          <a:noFill/>
        </p:spPr>
      </p:pic>
      <p:pic>
        <p:nvPicPr>
          <p:cNvPr id="3080" name="Picture 8" descr="C:\Users\Вилковы\Downloads\ложная лисичка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928670"/>
            <a:ext cx="2857520" cy="3261969"/>
          </a:xfrm>
          <a:prstGeom prst="rect">
            <a:avLst/>
          </a:prstGeom>
          <a:noFill/>
        </p:spPr>
      </p:pic>
      <p:pic>
        <p:nvPicPr>
          <p:cNvPr id="12" name="Picture 9" descr="C:\Users\Вилковы\Downloads\ложная лисичк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8529" y="3577175"/>
            <a:ext cx="11742" cy="8450"/>
          </a:xfrm>
          <a:prstGeom prst="rect">
            <a:avLst/>
          </a:prstGeom>
          <a:noFill/>
        </p:spPr>
      </p:pic>
      <p:pic>
        <p:nvPicPr>
          <p:cNvPr id="13" name="Рисунок 12" descr="baby18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143900" y="5500702"/>
            <a:ext cx="714375" cy="1038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r>
              <a:rPr b="1" dirty="0" lang="ru-RU" smtClean="0">
                <a:solidFill>
                  <a:srgbClr val="FFFF00"/>
                </a:solidFill>
              </a:rPr>
              <a:t>Шампиньон: </a:t>
            </a:r>
            <a:r>
              <a:rPr dirty="0" lang="ru-RU" smtClean="0"/>
              <a:t>пластинки </a:t>
            </a:r>
            <a:r>
              <a:rPr dirty="0" lang="ru-RU" smtClean="0"/>
              <a:t>на нижней поверхности шляпки сначала розовые, а затем темнеют</a:t>
            </a:r>
            <a:r>
              <a:rPr dirty="0" lang="ru-RU" smtClean="0"/>
              <a:t>.</a:t>
            </a:r>
          </a:p>
          <a:p>
            <a:endParaRPr dirty="0" lang="ru-RU" smtClean="0"/>
          </a:p>
          <a:p>
            <a:endParaRPr dirty="0" lang="ru-RU" smtClean="0"/>
          </a:p>
          <a:p>
            <a:pPr>
              <a:buNone/>
            </a:pPr>
            <a:endParaRPr dirty="0" lang="ru-RU" smtClean="0"/>
          </a:p>
          <a:p>
            <a:pPr>
              <a:buNone/>
            </a:pPr>
            <a:endParaRPr dirty="0" lang="ru-RU" smtClean="0"/>
          </a:p>
          <a:p>
            <a:r>
              <a:rPr dirty="0" lang="ru-RU" smtClean="0"/>
              <a:t>Ложный — </a:t>
            </a:r>
            <a:r>
              <a:rPr b="1" dirty="0" i="1" lang="ru-RU" smtClean="0">
                <a:solidFill>
                  <a:srgbClr val="FFFF00"/>
                </a:solidFill>
              </a:rPr>
              <a:t>Поганка: </a:t>
            </a:r>
            <a:r>
              <a:rPr dirty="0" lang="ru-RU" smtClean="0"/>
              <a:t>у </a:t>
            </a:r>
            <a:r>
              <a:rPr dirty="0" lang="ru-RU" smtClean="0"/>
              <a:t>смертельно ядовитой поганки пластинки всегда белого цвета.</a:t>
            </a:r>
          </a:p>
          <a:p>
            <a:endParaRPr dirty="0" lang="ru-RU"/>
          </a:p>
        </p:txBody>
      </p:sp>
      <p:pic>
        <p:nvPicPr>
          <p:cNvPr descr="C:\Users\Вилковы\Downloads\бледная поганка.jpg" id="4098" name="Picture 2"/>
          <p:cNvPicPr>
            <a:picLocks noChangeArrowheads="1" noChangeAspect="1"/>
          </p:cNvPicPr>
          <p:nvPr/>
        </p:nvPicPr>
        <p:blipFill>
          <a:blip cstate="print" r:embed="rId2"/>
          <a:srcRect r="122"/>
          <a:stretch>
            <a:fillRect/>
          </a:stretch>
        </p:blipFill>
        <p:spPr bwMode="auto">
          <a:xfrm>
            <a:off x="1000100" y="1785926"/>
            <a:ext cx="2409678" cy="2428882"/>
          </a:xfrm>
          <a:prstGeom prst="rect">
            <a:avLst/>
          </a:prstGeom>
          <a:noFill/>
        </p:spPr>
      </p:pic>
      <p:pic>
        <p:nvPicPr>
          <p:cNvPr descr="C:\Users\Вилковы\Downloads\шампиньон.jpg" id="4099" name="Picture 3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4429124" y="1785926"/>
            <a:ext cx="3926475" cy="2408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en-US" i="1" u="sng" dirty="0" smtClean="0">
                <a:solidFill>
                  <a:srgbClr val="FF0000"/>
                </a:solidFill>
              </a:rPr>
              <a:t>Первая помощь при отравлении грибами.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Необходимо немедленно вызвать врача;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До прихода врача больному проводят промывание желудка;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Пострадавшему нужно дать активированный уголь, уложить в постель и поить водой или крепким чаем;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Для уточнения диагноза нужно сохранить все </a:t>
            </a:r>
            <a:r>
              <a:rPr lang="ru-RU" b="1" i="1" dirty="0" err="1" smtClean="0">
                <a:solidFill>
                  <a:srgbClr val="FF0000"/>
                </a:solidFill>
              </a:rPr>
              <a:t>несъеденные</a:t>
            </a:r>
            <a:r>
              <a:rPr lang="ru-RU" b="1" i="1" dirty="0" smtClean="0">
                <a:solidFill>
                  <a:srgbClr val="FF0000"/>
                </a:solidFill>
              </a:rPr>
              <a:t> грибы.</a:t>
            </a:r>
          </a:p>
          <a:p>
            <a:endParaRPr lang="ru-RU" dirty="0"/>
          </a:p>
        </p:txBody>
      </p:sp>
      <p:pic>
        <p:nvPicPr>
          <p:cNvPr id="5" name="Рисунок 4" descr="baby0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57166"/>
            <a:ext cx="1238250" cy="1019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Будьте внимательны!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Будьте осторожны!!!</a:t>
            </a:r>
          </a:p>
          <a:p>
            <a:pPr algn="ctr">
              <a:buNone/>
            </a:pPr>
            <a:r>
              <a:rPr lang="ru-RU" sz="4400" b="1" dirty="0" smtClean="0">
                <a:solidFill>
                  <a:srgbClr val="00B050"/>
                </a:solidFill>
              </a:rPr>
              <a:t>Будьте здоровы!!!!!!</a:t>
            </a:r>
            <a:endParaRPr lang="ru-RU" sz="44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 descr="baby0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868" y="518787"/>
            <a:ext cx="1857388" cy="2205648"/>
          </a:xfrm>
          <a:prstGeom prst="rect">
            <a:avLst/>
          </a:prstGeom>
        </p:spPr>
      </p:pic>
      <p:pic>
        <p:nvPicPr>
          <p:cNvPr id="5" name="Рисунок 4" descr="baby2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9057" y="5000636"/>
            <a:ext cx="1308003" cy="18573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elcome">
      <a:fillStyleLst>
        <a:solidFill>
          <a:schemeClr val="phClr">
            <a:tint val="100000"/>
            <a:shade val="100000"/>
            <a:hueMod val="100000"/>
            <a:satMod val="150000"/>
          </a:schemeClr>
        </a:solidFill>
        <a:gradFill rotWithShape="1">
          <a:gsLst>
            <a:gs pos="0">
              <a:schemeClr val="phClr">
                <a:tint val="10000"/>
                <a:shade val="100000"/>
                <a:hueMod val="100000"/>
                <a:satMod val="100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300000"/>
              </a:schemeClr>
            </a:gs>
          </a:gsLst>
          <a:lin ang="16200000" scaled="1"/>
        </a:gradFill>
        <a:gradFill flip="none" rotWithShape="1">
          <a:gsLst>
            <a:gs pos="0">
              <a:schemeClr val="phClr">
                <a:tint val="70000"/>
              </a:schemeClr>
            </a:gs>
            <a:gs pos="30000">
              <a:schemeClr val="phClr">
                <a:tint val="90000"/>
              </a:schemeClr>
            </a:gs>
            <a:gs pos="88000">
              <a:schemeClr val="phClr">
                <a:shade val="30000"/>
              </a:schemeClr>
            </a:gs>
            <a:gs pos="100000">
              <a:schemeClr val="phClr">
                <a:shade val="20000"/>
              </a:schemeClr>
            </a:gs>
          </a:gsLst>
          <a:lin ang="5400000" scaled="1"/>
          <a:tileRect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outerShdw blurRad="39000" dist="25400" dir="5400000">
              <a:srgbClr val="000000">
                <a:alpha val="40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prstMaterial="powder">
            <a:bevelT w="152400"/>
            <a:contourClr>
              <a:schemeClr val="phClr"/>
            </a:contourClr>
          </a:sp3d>
        </a:effectStyle>
      </a:effectStyleLst>
      <a:bg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30000"/>
                <a:hueMod val="100000"/>
              </a:schemeClr>
            </a:gs>
            <a:gs pos="20000">
              <a:schemeClr val="phClr">
                <a:tint val="100000"/>
                <a:shade val="100000"/>
                <a:hueMod val="1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30000"/>
                <a:hueMod val="100000"/>
                <a:satMod val="1600000"/>
              </a:schemeClr>
            </a:gs>
            <a:gs pos="20000">
              <a:schemeClr val="phClr">
                <a:tint val="100000"/>
                <a:shade val="100000"/>
                <a:hueMod val="100000"/>
                <a:satMod val="500000"/>
              </a:schemeClr>
            </a:gs>
            <a:gs pos="100000">
              <a:schemeClr val="phClr">
                <a:tint val="90000"/>
                <a:shade val="100000"/>
                <a:hueMod val="100000"/>
                <a:satMod val="16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</Template>
  <TotalTime>55</TotalTime>
  <Words>241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Welcome</vt:lpstr>
      <vt:lpstr>Грибы - двойники.</vt:lpstr>
      <vt:lpstr>На первом месте по отравлениям стоят в основном не такие ядовитые грибы, как мухомор или бледная поганка, а грибы-двойники, т.н. «ложные».</vt:lpstr>
      <vt:lpstr>Слайд 3</vt:lpstr>
      <vt:lpstr>Слайд 4</vt:lpstr>
      <vt:lpstr>Слайд 5</vt:lpstr>
      <vt:lpstr>Слайд 6</vt:lpstr>
      <vt:lpstr>Слайд 7</vt:lpstr>
      <vt:lpstr>Первая помощь при отравлении грибами.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Грибы - двойники.</dc:title>
  <dc:creator>Вилковы</dc:creator>
  <cp:lastModifiedBy>Вилковы</cp:lastModifiedBy>
  <cp:revision>7</cp:revision>
  <dcterms:created xsi:type="dcterms:W3CDTF">2011-09-29T15:08:08Z</dcterms:created>
  <dcterms:modified xsi:type="dcterms:W3CDTF">2011-09-29T16:14:10Z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587530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D5.0.3</vt:lpwstr>
  </property>
</Properties>
</file>