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61" r:id="rId4"/>
    <p:sldId id="284" r:id="rId5"/>
    <p:sldId id="263" r:id="rId6"/>
    <p:sldId id="264" r:id="rId7"/>
    <p:sldId id="285" r:id="rId8"/>
    <p:sldId id="266" r:id="rId9"/>
    <p:sldId id="280" r:id="rId10"/>
    <p:sldId id="281" r:id="rId11"/>
    <p:sldId id="274" r:id="rId12"/>
    <p:sldId id="268" r:id="rId13"/>
    <p:sldId id="28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A50021"/>
    <a:srgbClr val="0000FF"/>
    <a:srgbClr val="FF00FF"/>
    <a:srgbClr val="D60093"/>
    <a:srgbClr val="FFFF66"/>
    <a:srgbClr val="FFCC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3" autoAdjust="0"/>
    <p:restoredTop sz="90964" autoAdjust="0"/>
  </p:normalViewPr>
  <p:slideViewPr>
    <p:cSldViewPr snapToGrid="0">
      <p:cViewPr varScale="1">
        <p:scale>
          <a:sx n="90" d="100"/>
          <a:sy n="90" d="100"/>
        </p:scale>
        <p:origin x="-3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ru-RU"/>
              <a:t>Урок 2. Доходы и расходы семьи. Стоимость жизни. Сбережения. Кредит.Стоимость жизни. доходы и расходы семьи. сбережения и кредит.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2226CF9-6AC0-4092-98DA-DA6ADE762BD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06117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endParaRPr lang="ru-RU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E4F93C29-3755-4C5E-A94F-77D171E7F93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2795191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A290DA-80AF-47F7-AC30-1E0566861B12}" type="slidenum">
              <a:rPr lang="ru-RU"/>
              <a:pPr/>
              <a:t>1</a:t>
            </a:fld>
            <a:endParaRPr lang="ru-RU"/>
          </a:p>
        </p:txBody>
      </p:sp>
      <p:sp>
        <p:nvSpPr>
          <p:cNvPr id="2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9EB52F-743E-4DAB-B49B-4DFB04CE3A27}" type="slidenum">
              <a:rPr lang="ru-RU"/>
              <a:pPr/>
              <a:t>2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685E705-F109-42FB-B648-3B26E02D0FA7}" type="slidenum">
              <a:rPr lang="ru-RU"/>
              <a:pPr/>
              <a:t>3</a:t>
            </a:fld>
            <a:endParaRPr lang="ru-RU"/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Верхний колонтитул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F93C29-3755-4C5E-A94F-77D171E7F93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28431E9-E38A-432E-AC69-0ABF55439537}" type="slidenum">
              <a:rPr lang="ru-RU"/>
              <a:pPr/>
              <a:t>5</a:t>
            </a:fld>
            <a:endParaRPr lang="ru-RU"/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A65DDC7-10A8-4894-B4E3-9BCA99E31DAF}" type="slidenum">
              <a:rPr lang="ru-RU"/>
              <a:pPr/>
              <a:t>6</a:t>
            </a:fld>
            <a:endParaRPr lang="ru-RU"/>
          </a:p>
        </p:txBody>
      </p:sp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F8B0D2-C0C9-43F0-A083-D8E0FD41C97B}" type="slidenum">
              <a:rPr lang="ru-RU"/>
              <a:pPr/>
              <a:t>13</a:t>
            </a:fld>
            <a:endParaRPr lang="ru-RU"/>
          </a:p>
        </p:txBody>
      </p:sp>
      <p:sp>
        <p:nvSpPr>
          <p:cNvPr id="69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о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82" name="Group 2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20483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0484" name="Arc 4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48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487" name="Rectangle 7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6E8A51C1-A9B8-4FB6-ADAE-85E42CBB7D9C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20488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20489" name="Rectangle 9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</a:defRPr>
            </a:lvl2pPr>
          </a:lstStyle>
          <a:p>
            <a:pPr lvl="1"/>
            <a:fld id="{62284CAF-DBD0-4FDF-A9F2-4CD81136193E}" type="slidenum">
              <a:rPr lang="ru-RU"/>
              <a:pPr lvl="1"/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F06BCA0-45B0-4FC4-BD92-4209094329A1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92849B4-37C2-4BEE-8AF2-B9DF7361C443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83496FA-B28C-4FA9-AC6D-01D0A979AA76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F28156CD-5963-4232-8D1D-6F82569EF661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39F6C4-C698-409D-86A4-AC22613E6438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F812B34C-B6D0-4DEC-B5FC-6C40237B066D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777F3D-82E2-4B4C-A36F-2F795393612D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054D3DBB-5281-4727-AA57-AF5F2DE84AA5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5E8F36F-7CA7-4FFD-B9AB-D85E6CEB372C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E0DF2680-261D-4A8C-8333-B4CDA3AAA4A5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6854F5-B864-4F9C-82C8-0419DFC5F426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F93C35D-F316-4E29-A867-348DE8E6A8DF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5CD2241-63CB-47F8-BF79-2BB81F2C531D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A107A710-CA5C-4292-9E79-FB5E7CA45519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5DDC4C-A3C9-40B9-82D1-3BC682ADE727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A928F455-477A-413F-BEF7-C71014AD9630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BA735D8-6BA3-47A0-9F89-DB60A78EBD3D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282D75CC-10D3-4CDD-A36E-60073750D855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0A80EE6-81AF-4CE9-9532-FF4909642882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A8394B8C-CA29-4FCC-A3DA-0392892734FB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8" name="Group 2050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19459" name="Freeform 2051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9460" name="Arc 2052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461" name="Rectangle 2053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9462" name="Rectangle 20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3" name="Rectangle 20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30F5CBD-C7EF-42FC-BE95-352431AD73D6}" type="datetime1">
              <a:rPr lang="ru-RU"/>
              <a:pPr/>
              <a:t>01.01.2005</a:t>
            </a:fld>
            <a:endParaRPr lang="ru-RU"/>
          </a:p>
        </p:txBody>
      </p:sp>
      <p:sp>
        <p:nvSpPr>
          <p:cNvPr id="19464" name="Rectangle 20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19465" name="Rectangle 20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>
              <a:defRPr sz="1400">
                <a:latin typeface="+mj-lt"/>
              </a:defRPr>
            </a:lvl2pPr>
          </a:lstStyle>
          <a:p>
            <a:pPr lvl="1"/>
            <a:fld id="{FE638E42-581A-4A14-974C-41E4C0FF7C18}" type="slidenum">
              <a:rPr lang="ru-RU"/>
              <a:pPr lvl="1"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ransition>
    <p:blinds/>
  </p:transition>
  <p:hf hdr="0" dt="0"/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wmf"/><Relationship Id="rId5" Type="http://schemas.openxmlformats.org/officeDocument/2006/relationships/image" Target="../media/image3.wmf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slide" Target="slide4.x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9.wm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27100" y="1463675"/>
            <a:ext cx="7772400" cy="1614488"/>
          </a:xfrm>
        </p:spPr>
        <p:txBody>
          <a:bodyPr/>
          <a:lstStyle/>
          <a:p>
            <a:pPr algn="ctr"/>
            <a:r>
              <a:rPr lang="ru-RU" b="1" dirty="0"/>
              <a:t>Доходы и расходы семьи.</a:t>
            </a:r>
            <a:br>
              <a:rPr lang="ru-RU" b="1" dirty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/>
              <a:t> Стоимость </a:t>
            </a:r>
            <a:r>
              <a:rPr lang="ru-RU" b="1" dirty="0" smtClean="0"/>
              <a:t>жизни </a:t>
            </a:r>
            <a:endParaRPr lang="ru-RU" b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-19050"/>
            <a:ext cx="8080375" cy="1143000"/>
          </a:xfrm>
        </p:spPr>
        <p:txBody>
          <a:bodyPr/>
          <a:lstStyle/>
          <a:p>
            <a:r>
              <a:rPr lang="ru-RU"/>
              <a:t>Ваши доходы повысились на:</a:t>
            </a:r>
          </a:p>
        </p:txBody>
      </p:sp>
      <p:graphicFrame>
        <p:nvGraphicFramePr>
          <p:cNvPr id="61463" name="Group 23"/>
          <p:cNvGraphicFramePr>
            <a:graphicFrameLocks noGrp="1"/>
          </p:cNvGraphicFramePr>
          <p:nvPr/>
        </p:nvGraphicFramePr>
        <p:xfrm>
          <a:off x="974725" y="1057275"/>
          <a:ext cx="7439025" cy="4279392"/>
        </p:xfrm>
        <a:graphic>
          <a:graphicData uri="http://schemas.openxmlformats.org/drawingml/2006/table">
            <a:tbl>
              <a:tblPr/>
              <a:tblGrid>
                <a:gridCol w="3810000"/>
                <a:gridCol w="3629025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635,532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764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635,5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700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1464" name="AutoShape 24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370388" y="5770563"/>
            <a:ext cx="839787" cy="630237"/>
          </a:xfrm>
          <a:prstGeom prst="actionButtonHome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1276350"/>
            <a:ext cx="8080375" cy="1143000"/>
          </a:xfrm>
        </p:spPr>
        <p:txBody>
          <a:bodyPr/>
          <a:lstStyle/>
          <a:p>
            <a:r>
              <a:rPr lang="ru-RU" b="1"/>
              <a:t>Трансферты </a:t>
            </a:r>
            <a:r>
              <a:rPr lang="ru-RU"/>
              <a:t>– </a:t>
            </a:r>
            <a:r>
              <a:rPr lang="ru-RU" sz="2800" b="1"/>
              <a:t>доходы, которые не являются платой за произведенные товары или оказанные услуги и не связаны с владением собственностью.</a:t>
            </a:r>
            <a:r>
              <a:rPr lang="ru-RU"/>
              <a:t> </a:t>
            </a:r>
          </a:p>
        </p:txBody>
      </p:sp>
      <p:sp>
        <p:nvSpPr>
          <p:cNvPr id="52227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438" y="5349875"/>
            <a:ext cx="1157287" cy="776288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52228" name="Picture 4" descr="C:\Program Files\Common Files\Microsoft Shared\Clipart\cagcat50\PE01194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075" y="3300413"/>
            <a:ext cx="3478213" cy="2235200"/>
          </a:xfrm>
          <a:prstGeom prst="rect">
            <a:avLst/>
          </a:prstGeom>
          <a:noFill/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79438" y="3055938"/>
            <a:ext cx="4556125" cy="21002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Пенсия</a:t>
            </a:r>
          </a:p>
          <a:p>
            <a:pPr>
              <a:spcBef>
                <a:spcPct val="50000"/>
              </a:spcBef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Стипендия</a:t>
            </a:r>
          </a:p>
          <a:p>
            <a:pPr>
              <a:spcBef>
                <a:spcPct val="50000"/>
              </a:spcBef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Пособие на ребенка</a:t>
            </a:r>
          </a:p>
          <a:p>
            <a:pPr>
              <a:spcBef>
                <a:spcPct val="50000"/>
              </a:spcBef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Пособие по безработице и т.д.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1657350"/>
            <a:ext cx="8080375" cy="1965325"/>
          </a:xfrm>
        </p:spPr>
        <p:txBody>
          <a:bodyPr/>
          <a:lstStyle/>
          <a:p>
            <a:pPr algn="ctr"/>
            <a:r>
              <a:rPr lang="ru-RU" b="1"/>
              <a:t>Товарная корзина (минимальный потребительский бюджет)– </a:t>
            </a:r>
            <a:r>
              <a:rPr lang="ru-RU" sz="2800" b="1"/>
              <a:t>набор из наиболее представительных товаров и услуг, удовлетворяющих основные потребности населения.</a:t>
            </a:r>
            <a:endParaRPr lang="ru-RU" b="1"/>
          </a:p>
        </p:txBody>
      </p:sp>
      <p:sp>
        <p:nvSpPr>
          <p:cNvPr id="45059" name="AutoShape 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1050925" y="5045075"/>
            <a:ext cx="1250950" cy="868363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3500" y="688975"/>
            <a:ext cx="6632575" cy="1143000"/>
          </a:xfrm>
        </p:spPr>
        <p:txBody>
          <a:bodyPr/>
          <a:lstStyle/>
          <a:p>
            <a:r>
              <a:rPr lang="en-US" sz="8000" b="1">
                <a:latin typeface="Times New Roman" pitchFamily="18" charset="0"/>
              </a:rPr>
              <a:t>S=P*(1</a:t>
            </a:r>
            <a:r>
              <a:rPr lang="en-US" sz="8000" b="1" i="1">
                <a:latin typeface="Times New Roman" pitchFamily="18" charset="0"/>
              </a:rPr>
              <a:t>+i*</a:t>
            </a:r>
            <a:r>
              <a:rPr lang="en-US" sz="8000" b="1">
                <a:latin typeface="Times New Roman" pitchFamily="18" charset="0"/>
              </a:rPr>
              <a:t>n)</a:t>
            </a:r>
            <a:endParaRPr lang="ru-RU" sz="8000" b="1">
              <a:latin typeface="Times New Roman" pitchFamily="18" charset="0"/>
            </a:endParaRPr>
          </a:p>
        </p:txBody>
      </p:sp>
      <p:sp>
        <p:nvSpPr>
          <p:cNvPr id="68611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7525" y="5470525"/>
            <a:ext cx="762000" cy="777875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1057275" y="2471738"/>
            <a:ext cx="36004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600450" y="2171700"/>
            <a:ext cx="2871788" cy="2043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</a:rPr>
              <a:t>P=502 MNT</a:t>
            </a:r>
          </a:p>
          <a:p>
            <a:pPr>
              <a:spcBef>
                <a:spcPct val="50000"/>
              </a:spcBef>
            </a:pPr>
            <a:r>
              <a:rPr lang="en-US" sz="3200" b="1" i="1">
                <a:solidFill>
                  <a:schemeClr val="accent2"/>
                </a:solidFill>
              </a:rPr>
              <a:t>i</a:t>
            </a:r>
            <a:r>
              <a:rPr lang="en-US" sz="3200" b="1">
                <a:solidFill>
                  <a:schemeClr val="accent2"/>
                </a:solidFill>
              </a:rPr>
              <a:t>=</a:t>
            </a:r>
            <a:r>
              <a:rPr lang="ru-RU" sz="3200" b="1">
                <a:solidFill>
                  <a:schemeClr val="accent2"/>
                </a:solidFill>
              </a:rPr>
              <a:t>19%</a:t>
            </a:r>
            <a:endParaRPr lang="en-US" sz="32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</a:rPr>
              <a:t>n=</a:t>
            </a:r>
            <a:r>
              <a:rPr lang="ru-RU" sz="3200" b="1">
                <a:solidFill>
                  <a:schemeClr val="accent2"/>
                </a:solidFill>
              </a:rPr>
              <a:t>1,4 года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343025" y="4572000"/>
            <a:ext cx="7215188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S=502*(1+19/100*1.4)=635,532MNT</a:t>
            </a:r>
            <a:endParaRPr lang="ru-RU" sz="32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  <p:bldP spid="68613" grpId="0" autoUpdateAnimBg="0"/>
      <p:bldP spid="6861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84" name="Picture 16" descr="C:\Program Files\Common Files\Microsoft Shared\Clipart\cagcat50\PE02043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30563"/>
            <a:ext cx="1095375" cy="1600200"/>
          </a:xfrm>
          <a:prstGeom prst="rect">
            <a:avLst/>
          </a:prstGeom>
          <a:noFill/>
        </p:spPr>
      </p:pic>
      <p:pic>
        <p:nvPicPr>
          <p:cNvPr id="7185" name="Picture 17" descr="C:\Program Files\Common Files\Microsoft Shared\Clipart\cagcat50\PE01027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295400"/>
            <a:ext cx="865188" cy="1844675"/>
          </a:xfrm>
          <a:prstGeom prst="rect">
            <a:avLst/>
          </a:prstGeom>
          <a:noFill/>
        </p:spPr>
      </p:pic>
      <p:pic>
        <p:nvPicPr>
          <p:cNvPr id="7187" name="Picture 19" descr="C:\Program Files\Common Files\Microsoft Shared\Clipart\cagcat50\PE02002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6875" y="1552575"/>
            <a:ext cx="1731963" cy="1735138"/>
          </a:xfrm>
          <a:prstGeom prst="rect">
            <a:avLst/>
          </a:prstGeom>
          <a:noFill/>
        </p:spPr>
      </p:pic>
      <p:sp>
        <p:nvSpPr>
          <p:cNvPr id="7188" name="WordArt 20"/>
          <p:cNvSpPr>
            <a:spLocks noChangeArrowheads="1" noChangeShapeType="1" noTextEdit="1"/>
          </p:cNvSpPr>
          <p:nvPr/>
        </p:nvSpPr>
        <p:spPr bwMode="auto">
          <a:xfrm>
            <a:off x="2362200" y="638175"/>
            <a:ext cx="4267200" cy="2514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FF00"/>
                </a:solidFill>
                <a:latin typeface="Arial"/>
                <a:cs typeface="Arial"/>
              </a:rPr>
              <a:t>Семья Сидоровых</a:t>
            </a:r>
          </a:p>
        </p:txBody>
      </p:sp>
      <p:pic>
        <p:nvPicPr>
          <p:cNvPr id="7189" name="Picture 21" descr="C:\Program Files\Common Files\Microsoft Shared\Clipart\cagcat50\BD07153_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6113" y="3536950"/>
            <a:ext cx="1252537" cy="1371600"/>
          </a:xfrm>
          <a:prstGeom prst="rect">
            <a:avLst/>
          </a:prstGeom>
          <a:noFill/>
        </p:spPr>
      </p:pic>
      <p:grpSp>
        <p:nvGrpSpPr>
          <p:cNvPr id="7192" name="Group 24"/>
          <p:cNvGrpSpPr>
            <a:grpSpLocks/>
          </p:cNvGrpSpPr>
          <p:nvPr/>
        </p:nvGrpSpPr>
        <p:grpSpPr bwMode="auto">
          <a:xfrm>
            <a:off x="288925" y="1868488"/>
            <a:ext cx="1600200" cy="915987"/>
            <a:chOff x="480" y="720"/>
            <a:chExt cx="1008" cy="577"/>
          </a:xfrm>
        </p:grpSpPr>
        <p:sp>
          <p:nvSpPr>
            <p:cNvPr id="7190" name="AutoShape 22"/>
            <p:cNvSpPr>
              <a:spLocks noChangeArrowheads="1"/>
            </p:cNvSpPr>
            <p:nvPr/>
          </p:nvSpPr>
          <p:spPr bwMode="auto">
            <a:xfrm>
              <a:off x="480" y="72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1" name="Text Box 23"/>
            <p:cNvSpPr txBox="1">
              <a:spLocks noChangeArrowheads="1"/>
            </p:cNvSpPr>
            <p:nvPr/>
          </p:nvSpPr>
          <p:spPr bwMode="auto">
            <a:xfrm>
              <a:off x="624" y="720"/>
              <a:ext cx="672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Заработ-ная плата</a:t>
              </a:r>
            </a:p>
          </p:txBody>
        </p:sp>
      </p:grpSp>
      <p:grpSp>
        <p:nvGrpSpPr>
          <p:cNvPr id="7209" name="Group 41"/>
          <p:cNvGrpSpPr>
            <a:grpSpLocks/>
          </p:cNvGrpSpPr>
          <p:nvPr/>
        </p:nvGrpSpPr>
        <p:grpSpPr bwMode="auto">
          <a:xfrm>
            <a:off x="595313" y="3776663"/>
            <a:ext cx="1600200" cy="915987"/>
            <a:chOff x="279" y="2580"/>
            <a:chExt cx="1008" cy="577"/>
          </a:xfrm>
        </p:grpSpPr>
        <p:sp>
          <p:nvSpPr>
            <p:cNvPr id="7194" name="AutoShape 26"/>
            <p:cNvSpPr>
              <a:spLocks noChangeArrowheads="1"/>
            </p:cNvSpPr>
            <p:nvPr/>
          </p:nvSpPr>
          <p:spPr bwMode="auto">
            <a:xfrm>
              <a:off x="279" y="258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5" name="Text Box 27"/>
            <p:cNvSpPr txBox="1">
              <a:spLocks noChangeArrowheads="1"/>
            </p:cNvSpPr>
            <p:nvPr/>
          </p:nvSpPr>
          <p:spPr bwMode="auto">
            <a:xfrm>
              <a:off x="373" y="2580"/>
              <a:ext cx="816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 от собст-венности</a:t>
              </a:r>
            </a:p>
          </p:txBody>
        </p:sp>
      </p:grpSp>
      <p:grpSp>
        <p:nvGrpSpPr>
          <p:cNvPr id="7210" name="Group 42"/>
          <p:cNvGrpSpPr>
            <a:grpSpLocks/>
          </p:cNvGrpSpPr>
          <p:nvPr/>
        </p:nvGrpSpPr>
        <p:grpSpPr bwMode="auto">
          <a:xfrm>
            <a:off x="1695450" y="5130800"/>
            <a:ext cx="1600200" cy="915988"/>
            <a:chOff x="1018" y="3422"/>
            <a:chExt cx="1008" cy="577"/>
          </a:xfrm>
        </p:grpSpPr>
        <p:sp>
          <p:nvSpPr>
            <p:cNvPr id="7197" name="AutoShape 29"/>
            <p:cNvSpPr>
              <a:spLocks noChangeArrowheads="1"/>
            </p:cNvSpPr>
            <p:nvPr/>
          </p:nvSpPr>
          <p:spPr bwMode="auto">
            <a:xfrm>
              <a:off x="1018" y="3422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98" name="Text Box 30"/>
            <p:cNvSpPr txBox="1">
              <a:spLocks noChangeArrowheads="1"/>
            </p:cNvSpPr>
            <p:nvPr/>
          </p:nvSpPr>
          <p:spPr bwMode="auto">
            <a:xfrm>
              <a:off x="1162" y="3422"/>
              <a:ext cx="787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Социаль-ные транс-ферты </a:t>
              </a:r>
            </a:p>
          </p:txBody>
        </p:sp>
      </p:grpSp>
      <p:grpSp>
        <p:nvGrpSpPr>
          <p:cNvPr id="7208" name="Group 40"/>
          <p:cNvGrpSpPr>
            <a:grpSpLocks/>
          </p:cNvGrpSpPr>
          <p:nvPr/>
        </p:nvGrpSpPr>
        <p:grpSpPr bwMode="auto">
          <a:xfrm>
            <a:off x="7135813" y="1862138"/>
            <a:ext cx="1600200" cy="931862"/>
            <a:chOff x="4503" y="1173"/>
            <a:chExt cx="1008" cy="587"/>
          </a:xfrm>
        </p:grpSpPr>
        <p:sp>
          <p:nvSpPr>
            <p:cNvPr id="7200" name="AutoShape 32"/>
            <p:cNvSpPr>
              <a:spLocks noChangeArrowheads="1"/>
            </p:cNvSpPr>
            <p:nvPr/>
          </p:nvSpPr>
          <p:spPr bwMode="auto">
            <a:xfrm>
              <a:off x="4503" y="1173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1" name="Text Box 33"/>
            <p:cNvSpPr txBox="1">
              <a:spLocks noChangeArrowheads="1"/>
            </p:cNvSpPr>
            <p:nvPr/>
          </p:nvSpPr>
          <p:spPr bwMode="auto">
            <a:xfrm>
              <a:off x="4617" y="1183"/>
              <a:ext cx="816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Доходы от сбереже-ний</a:t>
              </a:r>
            </a:p>
          </p:txBody>
        </p:sp>
      </p:grpSp>
      <p:grpSp>
        <p:nvGrpSpPr>
          <p:cNvPr id="7211" name="Group 43"/>
          <p:cNvGrpSpPr>
            <a:grpSpLocks/>
          </p:cNvGrpSpPr>
          <p:nvPr/>
        </p:nvGrpSpPr>
        <p:grpSpPr bwMode="auto">
          <a:xfrm>
            <a:off x="6848475" y="3702050"/>
            <a:ext cx="1600200" cy="984250"/>
            <a:chOff x="4314" y="2332"/>
            <a:chExt cx="1008" cy="620"/>
          </a:xfrm>
        </p:grpSpPr>
        <p:sp>
          <p:nvSpPr>
            <p:cNvPr id="7203" name="AutoShape 35"/>
            <p:cNvSpPr>
              <a:spLocks noChangeArrowheads="1"/>
            </p:cNvSpPr>
            <p:nvPr/>
          </p:nvSpPr>
          <p:spPr bwMode="auto">
            <a:xfrm>
              <a:off x="4314" y="2376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4" name="Text Box 36"/>
            <p:cNvSpPr txBox="1">
              <a:spLocks noChangeArrowheads="1"/>
            </p:cNvSpPr>
            <p:nvPr/>
          </p:nvSpPr>
          <p:spPr bwMode="auto">
            <a:xfrm>
              <a:off x="4401" y="2332"/>
              <a:ext cx="835" cy="59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solidFill>
                    <a:schemeClr val="bg2"/>
                  </a:solidFill>
                </a:rPr>
                <a:t>Доход от предприма-тельской деятельности</a:t>
              </a:r>
            </a:p>
          </p:txBody>
        </p:sp>
      </p:grpSp>
      <p:grpSp>
        <p:nvGrpSpPr>
          <p:cNvPr id="7205" name="Group 37"/>
          <p:cNvGrpSpPr>
            <a:grpSpLocks/>
          </p:cNvGrpSpPr>
          <p:nvPr/>
        </p:nvGrpSpPr>
        <p:grpSpPr bwMode="auto">
          <a:xfrm>
            <a:off x="5516563" y="5141913"/>
            <a:ext cx="1600200" cy="915987"/>
            <a:chOff x="480" y="720"/>
            <a:chExt cx="1008" cy="577"/>
          </a:xfrm>
        </p:grpSpPr>
        <p:sp>
          <p:nvSpPr>
            <p:cNvPr id="7206" name="AutoShape 38"/>
            <p:cNvSpPr>
              <a:spLocks noChangeArrowheads="1"/>
            </p:cNvSpPr>
            <p:nvPr/>
          </p:nvSpPr>
          <p:spPr bwMode="auto">
            <a:xfrm>
              <a:off x="480" y="72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07" name="Text Box 39"/>
            <p:cNvSpPr txBox="1">
              <a:spLocks noChangeArrowheads="1"/>
            </p:cNvSpPr>
            <p:nvPr/>
          </p:nvSpPr>
          <p:spPr bwMode="auto">
            <a:xfrm>
              <a:off x="624" y="720"/>
              <a:ext cx="672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 в виде благ</a:t>
              </a:r>
            </a:p>
          </p:txBody>
        </p:sp>
      </p:grpSp>
      <p:sp>
        <p:nvSpPr>
          <p:cNvPr id="7214" name="AutoShape 4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00300" y="6115050"/>
            <a:ext cx="258763" cy="366713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216" name="Line 48"/>
          <p:cNvSpPr>
            <a:spLocks noChangeShapeType="1"/>
          </p:cNvSpPr>
          <p:nvPr/>
        </p:nvSpPr>
        <p:spPr bwMode="auto">
          <a:xfrm flipH="1">
            <a:off x="2051050" y="2316163"/>
            <a:ext cx="762000" cy="158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217" name="Line 49"/>
          <p:cNvSpPr>
            <a:spLocks noChangeShapeType="1"/>
          </p:cNvSpPr>
          <p:nvPr/>
        </p:nvSpPr>
        <p:spPr bwMode="auto">
          <a:xfrm flipH="1">
            <a:off x="2355850" y="3260725"/>
            <a:ext cx="685800" cy="4587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218" name="Line 50"/>
          <p:cNvSpPr>
            <a:spLocks noChangeShapeType="1"/>
          </p:cNvSpPr>
          <p:nvPr/>
        </p:nvSpPr>
        <p:spPr bwMode="auto">
          <a:xfrm flipH="1">
            <a:off x="2600325" y="4570413"/>
            <a:ext cx="731838" cy="49053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219" name="Line 51"/>
          <p:cNvSpPr>
            <a:spLocks noChangeShapeType="1"/>
          </p:cNvSpPr>
          <p:nvPr/>
        </p:nvSpPr>
        <p:spPr bwMode="auto">
          <a:xfrm>
            <a:off x="5221288" y="4830763"/>
            <a:ext cx="382587" cy="42862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220" name="Line 52"/>
          <p:cNvSpPr>
            <a:spLocks noChangeShapeType="1"/>
          </p:cNvSpPr>
          <p:nvPr/>
        </p:nvSpPr>
        <p:spPr bwMode="auto">
          <a:xfrm>
            <a:off x="6135688" y="3200400"/>
            <a:ext cx="685800" cy="396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7221" name="Line 53"/>
          <p:cNvSpPr>
            <a:spLocks noChangeShapeType="1"/>
          </p:cNvSpPr>
          <p:nvPr/>
        </p:nvSpPr>
        <p:spPr bwMode="auto">
          <a:xfrm>
            <a:off x="6184900" y="2306638"/>
            <a:ext cx="852488" cy="15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4" grpId="0" animBg="1"/>
      <p:bldP spid="7216" grpId="0" animBg="1"/>
      <p:bldP spid="7217" grpId="0" animBg="1"/>
      <p:bldP spid="7218" grpId="0" animBg="1"/>
      <p:bldP spid="7219" grpId="0" animBg="1"/>
      <p:bldP spid="7220" grpId="0" animBg="1"/>
      <p:bldP spid="72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pPr algn="ctr"/>
            <a:r>
              <a:rPr lang="en-US" b="1" dirty="0"/>
              <a:t>II</a:t>
            </a:r>
            <a:r>
              <a:rPr lang="ru-RU" b="1" dirty="0"/>
              <a:t>.   Семейные </a:t>
            </a:r>
            <a:r>
              <a:rPr lang="ru-RU" b="1" dirty="0" smtClean="0"/>
              <a:t>расходы</a:t>
            </a:r>
            <a:endParaRPr lang="ru-RU" b="1" dirty="0"/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2144713" y="1660525"/>
            <a:ext cx="1554162" cy="1082675"/>
          </a:xfrm>
          <a:prstGeom prst="line">
            <a:avLst/>
          </a:prstGeom>
          <a:noFill/>
          <a:ln w="76200">
            <a:solidFill>
              <a:srgbClr val="00CCFF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5191125" y="1681163"/>
            <a:ext cx="1570038" cy="1082675"/>
          </a:xfrm>
          <a:prstGeom prst="line">
            <a:avLst/>
          </a:prstGeom>
          <a:noFill/>
          <a:ln w="76200">
            <a:solidFill>
              <a:srgbClr val="00CCFF"/>
            </a:solidFill>
            <a:round/>
            <a:headEnd type="none" w="sm" len="sm"/>
            <a:tailEnd type="triangle" w="sm" len="sm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9226" name="WordArt 10"/>
          <p:cNvSpPr>
            <a:spLocks noChangeArrowheads="1" noChangeShapeType="1" noTextEdit="1"/>
          </p:cNvSpPr>
          <p:nvPr/>
        </p:nvSpPr>
        <p:spPr bwMode="auto">
          <a:xfrm>
            <a:off x="733425" y="2908300"/>
            <a:ext cx="32956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 type="none" w="sm" len="sm"/>
                  <a:tailEnd type="none" w="sm" len="sm"/>
                </a:ln>
                <a:solidFill>
                  <a:srgbClr val="0000FF">
                    <a:alpha val="50000"/>
                  </a:srgbClr>
                </a:solidFill>
                <a:latin typeface="Arial"/>
                <a:cs typeface="Arial"/>
              </a:rPr>
              <a:t>обязательные</a:t>
            </a:r>
          </a:p>
        </p:txBody>
      </p:sp>
      <p:sp>
        <p:nvSpPr>
          <p:cNvPr id="9227" name="WordArt 11"/>
          <p:cNvSpPr>
            <a:spLocks noChangeArrowheads="1" noChangeShapeType="1" noTextEdit="1"/>
          </p:cNvSpPr>
          <p:nvPr/>
        </p:nvSpPr>
        <p:spPr bwMode="auto">
          <a:xfrm>
            <a:off x="5251450" y="3060700"/>
            <a:ext cx="32956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 type="none" w="sm" len="sm"/>
                  <a:tailEnd type="none" w="sm" len="sm"/>
                </a:ln>
                <a:solidFill>
                  <a:srgbClr val="0000FF">
                    <a:alpha val="50000"/>
                  </a:srgbClr>
                </a:solidFill>
                <a:latin typeface="Arial"/>
                <a:cs typeface="Arial"/>
              </a:rPr>
              <a:t>произвольные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33363" y="4197350"/>
            <a:ext cx="1585912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Товарная корзина</a:t>
            </a:r>
          </a:p>
        </p:txBody>
      </p:sp>
      <p:sp>
        <p:nvSpPr>
          <p:cNvPr id="9231" name="AutoShape 15"/>
          <p:cNvSpPr>
            <a:spLocks/>
          </p:cNvSpPr>
          <p:nvPr/>
        </p:nvSpPr>
        <p:spPr bwMode="auto">
          <a:xfrm>
            <a:off x="1727200" y="3692525"/>
            <a:ext cx="122238" cy="2179638"/>
          </a:xfrm>
          <a:prstGeom prst="leftBrace">
            <a:avLst>
              <a:gd name="adj1" fmla="val 148592"/>
              <a:gd name="adj2" fmla="val 50690"/>
            </a:avLst>
          </a:prstGeom>
          <a:noFill/>
          <a:ln w="57150">
            <a:solidFill>
              <a:srgbClr val="00CCFF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WordArt 16"/>
          <p:cNvSpPr>
            <a:spLocks noChangeArrowheads="1" noChangeShapeType="1" noTextEdit="1"/>
          </p:cNvSpPr>
          <p:nvPr/>
        </p:nvSpPr>
        <p:spPr bwMode="auto">
          <a:xfrm>
            <a:off x="1905000" y="3913188"/>
            <a:ext cx="3035300" cy="186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питание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кварплата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коммун. услуги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одежда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транспорт</a:t>
            </a:r>
          </a:p>
        </p:txBody>
      </p:sp>
      <p:sp>
        <p:nvSpPr>
          <p:cNvPr id="9233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" y="5181600"/>
            <a:ext cx="288925" cy="320675"/>
          </a:xfrm>
          <a:prstGeom prst="actionButtonInformatio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WordArt 18"/>
          <p:cNvSpPr>
            <a:spLocks noChangeArrowheads="1" noChangeShapeType="1" noTextEdit="1"/>
          </p:cNvSpPr>
          <p:nvPr/>
        </p:nvSpPr>
        <p:spPr bwMode="auto">
          <a:xfrm>
            <a:off x="5634038" y="3876675"/>
            <a:ext cx="2909887" cy="189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культурно-бытовые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расходы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мебель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быт.техника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и т.д.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utoUpdateAnimBg="0"/>
      <p:bldP spid="9224" grpId="0" animBg="1"/>
      <p:bldP spid="9225" grpId="0" animBg="1"/>
      <p:bldP spid="9226" grpId="0" animBg="1"/>
      <p:bldP spid="9227" grpId="0" animBg="1"/>
      <p:bldP spid="9230" grpId="0" autoUpdateAnimBg="0"/>
      <p:bldP spid="9231" grpId="0" animBg="1"/>
      <p:bldP spid="9232" grpId="0" animBg="1"/>
      <p:bldP spid="9233" grpId="0" animBg="1"/>
      <p:bldP spid="92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212725"/>
            <a:ext cx="8080375" cy="1143000"/>
          </a:xfrm>
        </p:spPr>
        <p:txBody>
          <a:bodyPr/>
          <a:lstStyle/>
          <a:p>
            <a:pPr algn="ctr"/>
            <a:r>
              <a:rPr lang="ru-RU" b="1"/>
              <a:t>Структура расходов семьи Сидоровых (в месяц)</a:t>
            </a:r>
          </a:p>
        </p:txBody>
      </p:sp>
      <p:graphicFrame>
        <p:nvGraphicFramePr>
          <p:cNvPr id="64640" name="Group 128"/>
          <p:cNvGraphicFramePr>
            <a:graphicFrameLocks noGrp="1"/>
          </p:cNvGraphicFramePr>
          <p:nvPr/>
        </p:nvGraphicFramePr>
        <p:xfrm>
          <a:off x="347663" y="1682750"/>
          <a:ext cx="8520112" cy="4608576"/>
        </p:xfrm>
        <a:graphic>
          <a:graphicData uri="http://schemas.openxmlformats.org/drawingml/2006/table">
            <a:tbl>
              <a:tblPr/>
              <a:tblGrid>
                <a:gridCol w="1703387"/>
                <a:gridCol w="1704975"/>
                <a:gridCol w="1703388"/>
                <a:gridCol w="1704975"/>
                <a:gridCol w="1703387"/>
              </a:tblGrid>
              <a:tr h="45085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Статьи расходов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 месяц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 месяц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руб.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руб.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Питание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Одежда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1297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2625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Коммун. услуги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1530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Культ. быт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693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1245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1950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Прочие расходы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676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2220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15030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4641" name="AutoShape 12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8438" y="6367463"/>
            <a:ext cx="471487" cy="411162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1247775" y="215900"/>
          <a:ext cx="6942138" cy="3821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2" name="Диаграмма" r:id="rId4" imgW="6096305" imgH="4067556" progId="MSGraph.Chart.8">
                  <p:embed followColorScheme="full"/>
                </p:oleObj>
              </mc:Choice>
              <mc:Fallback>
                <p:oleObj name="Диаграмма" r:id="rId4" imgW="6096305" imgH="4067556" progId="MSGraph.Chart.8">
                  <p:embed followColorScheme="full"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47775" y="215900"/>
                        <a:ext cx="6942138" cy="38211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9563" y="4337050"/>
            <a:ext cx="84550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562" tIns="46038" rIns="182562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С ростом дохода семьи структура расходов меняется: удельный вес расходов на питание снижается, доля расходов на одежду, отопление и жилище остается на прежнем уровне, а удельный вес расходов на удовлетворение культурных потребностей увеличивается.</a:t>
            </a:r>
          </a:p>
        </p:txBody>
      </p:sp>
      <p:sp>
        <p:nvSpPr>
          <p:cNvPr id="11341" name="Rectangle 77"/>
          <p:cNvSpPr>
            <a:spLocks noGrp="1" noChangeArrowheads="1"/>
          </p:cNvSpPr>
          <p:nvPr>
            <p:ph type="title"/>
          </p:nvPr>
        </p:nvSpPr>
        <p:spPr>
          <a:xfrm>
            <a:off x="439738" y="3508375"/>
            <a:ext cx="4178300" cy="731838"/>
          </a:xfrm>
          <a:noFill/>
          <a:ln/>
        </p:spPr>
        <p:txBody>
          <a:bodyPr/>
          <a:lstStyle/>
          <a:p>
            <a:pPr algn="ctr"/>
            <a:r>
              <a:rPr lang="ru-RU"/>
              <a:t>Закон Энгеля</a:t>
            </a:r>
          </a:p>
        </p:txBody>
      </p:sp>
      <p:sp>
        <p:nvSpPr>
          <p:cNvPr id="11342" name="AutoShape 78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156325"/>
            <a:ext cx="655638" cy="457200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1271" grpId="0" bld="category"/>
      <p:bldP spid="11272" grpId="0" autoUpdateAnimBg="0"/>
      <p:bldP spid="1134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682625" y="641350"/>
            <a:ext cx="8080375" cy="792163"/>
          </a:xfrm>
        </p:spPr>
        <p:txBody>
          <a:bodyPr/>
          <a:lstStyle/>
          <a:p>
            <a:pPr algn="ctr"/>
            <a:r>
              <a:rPr lang="ru-RU" sz="4800" b="1">
                <a:solidFill>
                  <a:srgbClr val="FFCC00"/>
                </a:solidFill>
                <a:latin typeface="Times New Roman" pitchFamily="18" charset="0"/>
              </a:rPr>
              <a:t>Индекс </a:t>
            </a:r>
            <a:br>
              <a:rPr lang="ru-RU" sz="4800" b="1">
                <a:solidFill>
                  <a:srgbClr val="FFCC00"/>
                </a:solidFill>
                <a:latin typeface="Times New Roman" pitchFamily="18" charset="0"/>
              </a:rPr>
            </a:br>
            <a:r>
              <a:rPr lang="ru-RU" sz="4800" b="1">
                <a:solidFill>
                  <a:srgbClr val="FFCC00"/>
                </a:solidFill>
                <a:latin typeface="Times New Roman" pitchFamily="18" charset="0"/>
              </a:rPr>
              <a:t>потребительских  цен</a:t>
            </a:r>
            <a:endParaRPr lang="ru-RU" sz="4800" b="1">
              <a:solidFill>
                <a:srgbClr val="FFCC00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00038" y="2392363"/>
            <a:ext cx="1219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ИПЦ= 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1322388" y="2606675"/>
            <a:ext cx="693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289050" y="2203450"/>
            <a:ext cx="69183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Стоимость базовой товарной корзины в текущем периоде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298575" y="2609850"/>
            <a:ext cx="69183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Стоимость базовой товарной корзины в базисном периоде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8215313" y="2451100"/>
            <a:ext cx="1325562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*100%</a:t>
            </a: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325438" y="3243263"/>
            <a:ext cx="1219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ИПЦ= </a:t>
            </a:r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1417638" y="3517900"/>
            <a:ext cx="43005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/>
          <a:lstStyle/>
          <a:p>
            <a:endParaRPr lang="ru-RU"/>
          </a:p>
        </p:txBody>
      </p:sp>
      <p:graphicFrame>
        <p:nvGraphicFramePr>
          <p:cNvPr id="12314" name="Object 2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15"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1616075" y="3022600"/>
            <a:ext cx="46418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cs typeface="Times New Roman" pitchFamily="18" charset="0"/>
              </a:rPr>
              <a:t>Q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+Q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en-US" b="1" baseline="30000">
                <a:cs typeface="Times New Roman" pitchFamily="18" charset="0"/>
              </a:rPr>
              <a:t>T</a:t>
            </a:r>
            <a:r>
              <a:rPr lang="en-US" b="1">
                <a:cs typeface="Times New Roman" pitchFamily="18" charset="0"/>
              </a:rPr>
              <a:t>+…+Q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ru-RU" b="1" baseline="30000">
                <a:cs typeface="Times New Roman" pitchFamily="18" charset="0"/>
              </a:rPr>
              <a:t>Т </a:t>
            </a:r>
            <a:r>
              <a:rPr lang="en-US" b="1">
                <a:cs typeface="Times New Roman" pitchFamily="18" charset="0"/>
              </a:rPr>
              <a:t>*</a:t>
            </a:r>
            <a:r>
              <a:rPr lang="ru-RU" b="1" baseline="30000">
                <a:cs typeface="Times New Roman" pitchFamily="18" charset="0"/>
              </a:rPr>
              <a:t> </a:t>
            </a:r>
            <a:r>
              <a:rPr lang="en-US" b="1">
                <a:cs typeface="Times New Roman" pitchFamily="18" charset="0"/>
              </a:rPr>
              <a:t>P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en-US" b="1" baseline="30000">
                <a:cs typeface="Times New Roman" pitchFamily="18" charset="0"/>
              </a:rPr>
              <a:t>T</a:t>
            </a:r>
            <a:endParaRPr lang="ru-RU" b="1" baseline="30000">
              <a:cs typeface="Times New Roman" pitchFamily="18" charset="0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1612900" y="3606800"/>
            <a:ext cx="50466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cs typeface="Times New Roman" pitchFamily="18" charset="0"/>
              </a:rPr>
              <a:t>Q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Б</a:t>
            </a:r>
            <a:r>
              <a:rPr lang="en-US" b="1">
                <a:cs typeface="Times New Roman" pitchFamily="18" charset="0"/>
              </a:rPr>
              <a:t>+Q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en-US" b="1" baseline="30000">
                <a:cs typeface="Times New Roman" pitchFamily="18" charset="0"/>
              </a:rPr>
              <a:t>Б</a:t>
            </a:r>
            <a:r>
              <a:rPr lang="en-US" b="1">
                <a:cs typeface="Times New Roman" pitchFamily="18" charset="0"/>
              </a:rPr>
              <a:t>+…+Q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ru-RU" b="1" baseline="30000">
                <a:cs typeface="Times New Roman" pitchFamily="18" charset="0"/>
              </a:rPr>
              <a:t>Т </a:t>
            </a:r>
            <a:r>
              <a:rPr lang="en-US" b="1">
                <a:cs typeface="Times New Roman" pitchFamily="18" charset="0"/>
              </a:rPr>
              <a:t>*</a:t>
            </a:r>
            <a:r>
              <a:rPr lang="ru-RU" b="1" baseline="30000">
                <a:cs typeface="Times New Roman" pitchFamily="18" charset="0"/>
              </a:rPr>
              <a:t> </a:t>
            </a:r>
            <a:r>
              <a:rPr lang="en-US" b="1">
                <a:cs typeface="Times New Roman" pitchFamily="18" charset="0"/>
              </a:rPr>
              <a:t>P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en-US" b="1" baseline="30000">
                <a:cs typeface="Times New Roman" pitchFamily="18" charset="0"/>
              </a:rPr>
              <a:t>Б</a:t>
            </a:r>
            <a:endParaRPr lang="ru-RU" b="1" baseline="30000">
              <a:cs typeface="Times New Roman" pitchFamily="18" charset="0"/>
            </a:endParaRP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5951538" y="3368675"/>
            <a:ext cx="14827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*100%</a:t>
            </a:r>
          </a:p>
        </p:txBody>
      </p:sp>
      <p:pic>
        <p:nvPicPr>
          <p:cNvPr id="12319" name="Picture 31" descr="C:\Program Files\Common Files\Microsoft Shared\Clipart\cagcat50\PE01561_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6363" y="4035425"/>
            <a:ext cx="3549650" cy="2355850"/>
          </a:xfrm>
          <a:prstGeom prst="rect">
            <a:avLst/>
          </a:prstGeom>
          <a:noFill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6" grpId="0" autoUpdateAnimBg="0"/>
      <p:bldP spid="12298" grpId="0" animBg="1"/>
      <p:bldP spid="12299" grpId="0" autoUpdateAnimBg="0"/>
      <p:bldP spid="12301" grpId="0" autoUpdateAnimBg="0"/>
      <p:bldP spid="12309" grpId="0" autoUpdateAnimBg="0"/>
      <p:bldP spid="12311" grpId="0" autoUpdateAnimBg="0"/>
      <p:bldP spid="12312" grpId="0" animBg="1"/>
      <p:bldP spid="12315" grpId="0" autoUpdateAnimBg="0"/>
      <p:bldP spid="12316" grpId="0" autoUpdateAnimBg="0"/>
      <p:bldP spid="123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511800" y="966788"/>
            <a:ext cx="3251200" cy="1143000"/>
          </a:xfrm>
        </p:spPr>
        <p:txBody>
          <a:bodyPr/>
          <a:lstStyle/>
          <a:p>
            <a:r>
              <a:rPr lang="ru-RU" sz="2400" dirty="0">
                <a:solidFill>
                  <a:schemeClr val="hlink"/>
                </a:solidFill>
              </a:rPr>
              <a:t>Задача. В стране А. потребляется только 4 вида товаров, указанных в таблице. Используя данные таблицы, рассчитайте ИПЦ.</a:t>
            </a:r>
          </a:p>
        </p:txBody>
      </p:sp>
      <p:graphicFrame>
        <p:nvGraphicFramePr>
          <p:cNvPr id="65653" name="Group 117"/>
          <p:cNvGraphicFramePr>
            <a:graphicFrameLocks noGrp="1"/>
          </p:cNvGraphicFramePr>
          <p:nvPr/>
        </p:nvGraphicFramePr>
        <p:xfrm>
          <a:off x="142875" y="355600"/>
          <a:ext cx="4922838" cy="3634677"/>
        </p:xfrm>
        <a:graphic>
          <a:graphicData uri="http://schemas.openxmlformats.org/drawingml/2006/table">
            <a:tbl>
              <a:tblPr/>
              <a:tblGrid>
                <a:gridCol w="1317625"/>
                <a:gridCol w="1074738"/>
                <a:gridCol w="808037"/>
                <a:gridCol w="884238"/>
                <a:gridCol w="838200"/>
              </a:tblGrid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Товар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Потреб-ление в 1-й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Цена в 1-й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Потреб-ление в 2-й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Цена в 2-й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Хлеб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Мыло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Молоко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 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 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Конфеты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 кг.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 кг.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642" name="Text Box 106"/>
          <p:cNvSpPr txBox="1">
            <a:spLocks noChangeArrowheads="1"/>
          </p:cNvSpPr>
          <p:nvPr/>
        </p:nvSpPr>
        <p:spPr bwMode="auto">
          <a:xfrm>
            <a:off x="5389563" y="3170238"/>
            <a:ext cx="3109912" cy="1004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CC00"/>
                </a:solidFill>
              </a:rPr>
              <a:t>Решение:</a:t>
            </a:r>
          </a:p>
          <a:p>
            <a:pPr algn="ctr">
              <a:spcBef>
                <a:spcPct val="50000"/>
              </a:spcBef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65644" name="Rectangle 108"/>
          <p:cNvSpPr>
            <a:spLocks noChangeArrowheads="1"/>
          </p:cNvSpPr>
          <p:nvPr/>
        </p:nvSpPr>
        <p:spPr bwMode="auto">
          <a:xfrm>
            <a:off x="3138488" y="3233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5646" name="Rectangle 110"/>
          <p:cNvSpPr>
            <a:spLocks noChangeArrowheads="1"/>
          </p:cNvSpPr>
          <p:nvPr/>
        </p:nvSpPr>
        <p:spPr bwMode="auto">
          <a:xfrm>
            <a:off x="3200400" y="3233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65648" name="Rectangle 112"/>
          <p:cNvSpPr>
            <a:spLocks noChangeArrowheads="1"/>
          </p:cNvSpPr>
          <p:nvPr/>
        </p:nvSpPr>
        <p:spPr bwMode="auto">
          <a:xfrm>
            <a:off x="2705100" y="30670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65647" name="Object 111"/>
          <p:cNvGraphicFramePr>
            <a:graphicFrameLocks noChangeAspect="1"/>
          </p:cNvGraphicFramePr>
          <p:nvPr/>
        </p:nvGraphicFramePr>
        <p:xfrm>
          <a:off x="1060450" y="4232275"/>
          <a:ext cx="7680325" cy="93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5648" name="Формула" r:id="rId3" imgW="2552400" imgH="393480" progId="Equation.3">
                  <p:embed/>
                </p:oleObj>
              </mc:Choice>
              <mc:Fallback>
                <p:oleObj name="Формула" r:id="rId3" imgW="2552400" imgH="393480" progId="Equation.3">
                  <p:embed/>
                  <p:pic>
                    <p:nvPicPr>
                      <p:cNvPr id="0" name="Picture 1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0450" y="4232275"/>
                        <a:ext cx="7680325" cy="938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5649" name="WordArt 113"/>
          <p:cNvSpPr>
            <a:spLocks noChangeArrowheads="1" noChangeShapeType="1" noTextEdit="1"/>
          </p:cNvSpPr>
          <p:nvPr/>
        </p:nvSpPr>
        <p:spPr bwMode="auto">
          <a:xfrm>
            <a:off x="642938" y="5508625"/>
            <a:ext cx="2633662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i="1" kern="10">
                <a:ln w="9525">
                  <a:solidFill>
                    <a:schemeClr val="tx2"/>
                  </a:solidFill>
                  <a:prstDash val="dash"/>
                  <a:round/>
                  <a:headEnd type="none" w="sm" len="sm"/>
                  <a:tailEnd type="none" w="sm" len="sm"/>
                </a:ln>
                <a:solidFill>
                  <a:schemeClr val="accent2"/>
                </a:solidFill>
                <a:latin typeface="Arial"/>
                <a:cs typeface="Arial"/>
              </a:rPr>
              <a:t>ИПЦ=147,78%</a:t>
            </a:r>
          </a:p>
        </p:txBody>
      </p:sp>
      <p:sp>
        <p:nvSpPr>
          <p:cNvPr id="65650" name="Text Box 114"/>
          <p:cNvSpPr txBox="1">
            <a:spLocks noChangeArrowheads="1"/>
          </p:cNvSpPr>
          <p:nvPr/>
        </p:nvSpPr>
        <p:spPr bwMode="auto">
          <a:xfrm>
            <a:off x="4054475" y="5454650"/>
            <a:ext cx="3443288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CC00"/>
                </a:solidFill>
              </a:rPr>
              <a:t>Ответ: цены увеличились на 47,78%.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6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642" grpId="0" autoUpdateAnimBg="0"/>
      <p:bldP spid="65649" grpId="0" animBg="1"/>
      <p:bldP spid="6565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187450"/>
            <a:ext cx="8763000" cy="1143000"/>
          </a:xfrm>
        </p:spPr>
        <p:txBody>
          <a:bodyPr/>
          <a:lstStyle/>
          <a:p>
            <a:pPr indent="568325"/>
            <a:r>
              <a:rPr lang="ru-RU" sz="2400" b="1" dirty="0"/>
              <a:t>Задача.</a:t>
            </a:r>
            <a:br>
              <a:rPr lang="ru-RU" sz="2400" b="1" dirty="0"/>
            </a:br>
            <a:r>
              <a:rPr lang="ru-RU" sz="2400" b="1" dirty="0"/>
              <a:t>Если цены на товары и услуги увеличились в среднем за год на 12,5%, а денежный доход увеличился на 8%, как изменился реальный доход?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27000" y="2386013"/>
            <a:ext cx="4511675" cy="11604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 Е Ш Е Н И Е:</a:t>
            </a:r>
          </a:p>
          <a:p>
            <a:pPr algn="ctr"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ИПЦ   был     -   100%;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11175" y="3425825"/>
            <a:ext cx="5545138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ИПЦ  стал   -  112,5%;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66763" y="3843338"/>
            <a:ext cx="6678612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Номинальный доход   был   -   100%;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57238" y="4364038"/>
            <a:ext cx="6899275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Номинальный доход   стал   -   108%;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60413" y="5062538"/>
            <a:ext cx="3560762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Реальный доход =</a:t>
            </a:r>
          </a:p>
        </p:txBody>
      </p:sp>
      <p:sp>
        <p:nvSpPr>
          <p:cNvPr id="43018" name="Rectangle 10"/>
          <p:cNvSpPr>
            <a:spLocks noChangeArrowheads="1"/>
          </p:cNvSpPr>
          <p:nvPr/>
        </p:nvSpPr>
        <p:spPr bwMode="auto">
          <a:xfrm>
            <a:off x="3862388" y="32194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3835400" y="4821238"/>
          <a:ext cx="4716463" cy="1068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8" name="Формула" r:id="rId3" imgW="1396800" imgH="419040" progId="Equation.3">
                  <p:embed/>
                </p:oleObj>
              </mc:Choice>
              <mc:Fallback>
                <p:oleObj name="Формула" r:id="rId3" imgW="1396800" imgH="41904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35400" y="4821238"/>
                        <a:ext cx="4716463" cy="1068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430213" y="5897563"/>
            <a:ext cx="7908925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Ответ:  реальный доход уменьшился на 4%.</a:t>
            </a:r>
          </a:p>
        </p:txBody>
      </p:sp>
      <p:grpSp>
        <p:nvGrpSpPr>
          <p:cNvPr id="43024" name="Group 16"/>
          <p:cNvGrpSpPr>
            <a:grpSpLocks/>
          </p:cNvGrpSpPr>
          <p:nvPr/>
        </p:nvGrpSpPr>
        <p:grpSpPr bwMode="auto">
          <a:xfrm>
            <a:off x="1079500" y="244475"/>
            <a:ext cx="6229350" cy="866775"/>
            <a:chOff x="540" y="2794"/>
            <a:chExt cx="3924" cy="546"/>
          </a:xfrm>
        </p:grpSpPr>
        <p:sp>
          <p:nvSpPr>
            <p:cNvPr id="43025" name="Text Box 17"/>
            <p:cNvSpPr txBox="1">
              <a:spLocks noChangeArrowheads="1"/>
            </p:cNvSpPr>
            <p:nvPr/>
          </p:nvSpPr>
          <p:spPr bwMode="auto">
            <a:xfrm>
              <a:off x="540" y="2923"/>
              <a:ext cx="165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Реальный доход = </a:t>
              </a:r>
            </a:p>
          </p:txBody>
        </p:sp>
        <p:sp>
          <p:nvSpPr>
            <p:cNvPr id="43026" name="Line 18"/>
            <p:cNvSpPr>
              <a:spLocks noChangeShapeType="1"/>
            </p:cNvSpPr>
            <p:nvPr/>
          </p:nvSpPr>
          <p:spPr bwMode="auto">
            <a:xfrm>
              <a:off x="2122" y="3048"/>
              <a:ext cx="15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3027" name="Text Box 19"/>
            <p:cNvSpPr txBox="1">
              <a:spLocks noChangeArrowheads="1"/>
            </p:cNvSpPr>
            <p:nvPr/>
          </p:nvSpPr>
          <p:spPr bwMode="auto">
            <a:xfrm>
              <a:off x="2118" y="2794"/>
              <a:ext cx="1852" cy="25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Номинальный доход</a:t>
              </a:r>
            </a:p>
          </p:txBody>
        </p:sp>
        <p:sp>
          <p:nvSpPr>
            <p:cNvPr id="43028" name="Text Box 20"/>
            <p:cNvSpPr txBox="1">
              <a:spLocks noChangeArrowheads="1"/>
            </p:cNvSpPr>
            <p:nvPr/>
          </p:nvSpPr>
          <p:spPr bwMode="auto">
            <a:xfrm>
              <a:off x="2682" y="3090"/>
              <a:ext cx="729" cy="25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ИПЦ</a:t>
              </a:r>
            </a:p>
          </p:txBody>
        </p:sp>
        <p:sp>
          <p:nvSpPr>
            <p:cNvPr id="43029" name="Text Box 21"/>
            <p:cNvSpPr txBox="1">
              <a:spLocks noChangeArrowheads="1"/>
            </p:cNvSpPr>
            <p:nvPr/>
          </p:nvSpPr>
          <p:spPr bwMode="auto">
            <a:xfrm>
              <a:off x="3763" y="2909"/>
              <a:ext cx="701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*100%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3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3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2" grpId="0" autoUpdateAnimBg="0"/>
      <p:bldP spid="43013" grpId="0" autoUpdateAnimBg="0"/>
      <p:bldP spid="43014" grpId="0" autoUpdateAnimBg="0"/>
      <p:bldP spid="43015" grpId="0" autoUpdateAnimBg="0"/>
      <p:bldP spid="43016" grpId="0" autoUpdateAnimBg="0"/>
      <p:bldP spid="430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87375" y="165100"/>
            <a:ext cx="8080375" cy="1143000"/>
          </a:xfrm>
        </p:spPr>
        <p:txBody>
          <a:bodyPr/>
          <a:lstStyle/>
          <a:p>
            <a:pPr algn="ctr"/>
            <a:r>
              <a:rPr lang="ru-RU"/>
              <a:t>Увеличьте свои средства</a:t>
            </a:r>
          </a:p>
        </p:txBody>
      </p:sp>
      <p:graphicFrame>
        <p:nvGraphicFramePr>
          <p:cNvPr id="60436" name="Group 20"/>
          <p:cNvGraphicFramePr>
            <a:graphicFrameLocks noGrp="1"/>
          </p:cNvGraphicFramePr>
          <p:nvPr/>
        </p:nvGraphicFramePr>
        <p:xfrm>
          <a:off x="244475" y="1397000"/>
          <a:ext cx="8580438" cy="4706112"/>
        </p:xfrm>
        <a:graphic>
          <a:graphicData uri="http://schemas.openxmlformats.org/drawingml/2006/table">
            <a:tbl>
              <a:tblPr/>
              <a:tblGrid>
                <a:gridCol w="4291013"/>
                <a:gridCol w="4289425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№1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502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1,4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19% годовых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№3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507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1,2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21%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 №2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515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1,3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18%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 №4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489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1,5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20%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37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6200" y="6248400"/>
            <a:ext cx="473075" cy="427038"/>
          </a:xfrm>
          <a:prstGeom prst="actionButtonHelp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utoUpdateAnimBg="0"/>
      <p:bldP spid="60437" grpId="0" animBg="1"/>
    </p:bldLst>
  </p:timing>
</p:sld>
</file>

<file path=ppt/theme/theme1.xml><?xml version="1.0" encoding="utf-8"?>
<a:theme xmlns:a="http://schemas.openxmlformats.org/drawingml/2006/main" name="Учебный курс">
  <a:themeElements>
    <a:clrScheme name="Учебный курс 4">
      <a:dk1>
        <a:srgbClr val="000000"/>
      </a:dk1>
      <a:lt1>
        <a:srgbClr val="FFFFFF"/>
      </a:lt1>
      <a:dk2>
        <a:srgbClr val="008080"/>
      </a:dk2>
      <a:lt2>
        <a:srgbClr val="FFCC66"/>
      </a:lt2>
      <a:accent1>
        <a:srgbClr val="0099CC"/>
      </a:accent1>
      <a:accent2>
        <a:srgbClr val="FFFF00"/>
      </a:accent2>
      <a:accent3>
        <a:srgbClr val="AAC0C0"/>
      </a:accent3>
      <a:accent4>
        <a:srgbClr val="DADADA"/>
      </a:accent4>
      <a:accent5>
        <a:srgbClr val="AACAE2"/>
      </a:accent5>
      <a:accent6>
        <a:srgbClr val="E7E700"/>
      </a:accent6>
      <a:hlink>
        <a:srgbClr val="6600CC"/>
      </a:hlink>
      <a:folHlink>
        <a:srgbClr val="009999"/>
      </a:folHlink>
    </a:clrScheme>
    <a:fontScheme name="Учебный курс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Учебный курс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Designs\Заполярье.pot</Template>
  <TotalTime>876</TotalTime>
  <Words>666</Words>
  <Application>Microsoft Office PowerPoint</Application>
  <PresentationFormat>Экран (4:3)</PresentationFormat>
  <Paragraphs>180</Paragraphs>
  <Slides>13</Slides>
  <Notes>7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6" baseType="lpstr">
      <vt:lpstr>Учебный курс</vt:lpstr>
      <vt:lpstr>Диаграмма</vt:lpstr>
      <vt:lpstr>Формула</vt:lpstr>
      <vt:lpstr>Доходы и расходы семьи.   Стоимость жизни </vt:lpstr>
      <vt:lpstr>Презентация PowerPoint</vt:lpstr>
      <vt:lpstr>II.   Семейные расходы</vt:lpstr>
      <vt:lpstr>Структура расходов семьи Сидоровых (в месяц)</vt:lpstr>
      <vt:lpstr>Закон Энгеля</vt:lpstr>
      <vt:lpstr>Индекс  потребительских  цен</vt:lpstr>
      <vt:lpstr>Задача. В стране А. потребляется только 4 вида товаров, указанных в таблице. Используя данные таблицы, рассчитайте ИПЦ.</vt:lpstr>
      <vt:lpstr>Задача. Если цены на товары и услуги увеличились в среднем за год на 12,5%, а денежный доход увеличился на 8%, как изменился реальный доход?</vt:lpstr>
      <vt:lpstr>Увеличьте свои средства</vt:lpstr>
      <vt:lpstr>Ваши доходы повысились на:</vt:lpstr>
      <vt:lpstr>Трансферты – доходы, которые не являются платой за произведенные товары или оказанные услуги и не связаны с владением собственностью. </vt:lpstr>
      <vt:lpstr>Товарная корзина (минимальный потребительский бюджет)– набор из наиболее представительных товаров и услуг, удовлетворяющих основные потребности населения.</vt:lpstr>
      <vt:lpstr>S=P*(1+i*n)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и расходы семьи. Стоимость жизни.</dc:title>
  <dc:creator>Денис</dc:creator>
  <cp:lastModifiedBy>Admin</cp:lastModifiedBy>
  <cp:revision>32</cp:revision>
  <cp:lastPrinted>1601-01-01T00:00:00Z</cp:lastPrinted>
  <dcterms:created xsi:type="dcterms:W3CDTF">1601-01-01T00:00:00Z</dcterms:created>
  <dcterms:modified xsi:type="dcterms:W3CDTF">2005-01-01T04:01:59Z</dcterms:modified>
</cp:coreProperties>
</file>