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72" r:id="rId3"/>
    <p:sldId id="256" r:id="rId4"/>
    <p:sldId id="261" r:id="rId5"/>
    <p:sldId id="257" r:id="rId6"/>
    <p:sldId id="258" r:id="rId7"/>
    <p:sldId id="260" r:id="rId8"/>
    <p:sldId id="259" r:id="rId9"/>
    <p:sldId id="262" r:id="rId10"/>
    <p:sldId id="263" r:id="rId11"/>
    <p:sldId id="264" r:id="rId12"/>
    <p:sldId id="271" r:id="rId13"/>
    <p:sldId id="265" r:id="rId14"/>
    <p:sldId id="266" r:id="rId15"/>
    <p:sldId id="267" r:id="rId16"/>
    <p:sldId id="269"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4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5E2B6C7-726C-4DA4-8D40-12FD95C0D2F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E2B6C7-726C-4DA4-8D40-12FD95C0D2F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E2B6C7-726C-4DA4-8D40-12FD95C0D2F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5E2B6C7-726C-4DA4-8D40-12FD95C0D2F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5E2B6C7-726C-4DA4-8D40-12FD95C0D2F2}"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5E2B6C7-726C-4DA4-8D40-12FD95C0D2F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5E2B6C7-726C-4DA4-8D40-12FD95C0D2F2}"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E2B6C7-726C-4DA4-8D40-12FD95C0D2F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5E2B6C7-726C-4DA4-8D40-12FD95C0D2F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5E2B6C7-726C-4DA4-8D40-12FD95C0D2F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13C49AF1-DA49-4D37-8BA3-F12E7083B3E9}" type="datetimeFigureOut">
              <a:rPr lang="ru-RU" smtClean="0"/>
              <a:pPr/>
              <a:t>11.11.2013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5E2B6C7-726C-4DA4-8D40-12FD95C0D2F2}"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3C49AF1-DA49-4D37-8BA3-F12E7083B3E9}" type="datetimeFigureOut">
              <a:rPr lang="ru-RU" smtClean="0"/>
              <a:pPr/>
              <a:t>11.11.2013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5E2B6C7-726C-4DA4-8D40-12FD95C0D2F2}"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5420072"/>
          </a:xfrm>
        </p:spPr>
        <p:txBody>
          <a:bodyPr>
            <a:noAutofit/>
          </a:bodyPr>
          <a:lstStyle/>
          <a:p>
            <a:pPr algn="ctr"/>
            <a:r>
              <a:rPr lang="ru-RU" sz="4000" dirty="0" smtClean="0"/>
              <a:t>«Обряды и обычаи в фольклоре и в творчестве композиторов» </a:t>
            </a:r>
            <a:endParaRPr lang="ru-RU" sz="4000" dirty="0"/>
          </a:p>
        </p:txBody>
      </p:sp>
      <p:sp>
        <p:nvSpPr>
          <p:cNvPr id="3" name="Содержимое 2"/>
          <p:cNvSpPr>
            <a:spLocks noGrp="1"/>
          </p:cNvSpPr>
          <p:nvPr>
            <p:ph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23528" y="5359003"/>
            <a:ext cx="8686800" cy="1498997"/>
          </a:xfrm>
        </p:spPr>
        <p:txBody>
          <a:bodyPr>
            <a:normAutofit fontScale="55000" lnSpcReduction="20000"/>
          </a:bodyPr>
          <a:lstStyle/>
          <a:p>
            <a:pPr algn="ctr">
              <a:buNone/>
            </a:pPr>
            <a:r>
              <a:rPr lang="ru-RU" b="1" u="sng" dirty="0" smtClean="0"/>
              <a:t>Брак </a:t>
            </a:r>
            <a:r>
              <a:rPr lang="ru-RU" b="1" u="sng" dirty="0" err="1" smtClean="0"/>
              <a:t>по-балийски</a:t>
            </a:r>
            <a:endParaRPr lang="ru-RU" b="1" u="sng" dirty="0" smtClean="0"/>
          </a:p>
          <a:p>
            <a:pPr>
              <a:buNone/>
            </a:pPr>
            <a:r>
              <a:rPr lang="ru-RU" b="1" dirty="0" smtClean="0"/>
              <a:t>Одна из самых странных свадеб. Во время торжеств молодым отпиливают часть зубов без всякого наркоза, символизируя то, что люди не принадлежат миру злых духов, носящих клыки. За свадебным столом сидят только женщины, т.к. мужчины, готовившие блюда для пира всю ночь, в это время отдыхают.</a:t>
            </a:r>
            <a:endParaRPr lang="ru-RU" b="1" dirty="0"/>
          </a:p>
        </p:txBody>
      </p:sp>
      <p:pic>
        <p:nvPicPr>
          <p:cNvPr id="4" name="Рисунок 3" descr="IMG_4198-300x225.jpg"/>
          <p:cNvPicPr>
            <a:picLocks noChangeAspect="1"/>
          </p:cNvPicPr>
          <p:nvPr/>
        </p:nvPicPr>
        <p:blipFill>
          <a:blip r:embed="rId2" cstate="print"/>
          <a:stretch>
            <a:fillRect/>
          </a:stretch>
        </p:blipFill>
        <p:spPr>
          <a:xfrm>
            <a:off x="1115616" y="0"/>
            <a:ext cx="6912768" cy="518457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509120"/>
            <a:ext cx="8686800" cy="1872208"/>
          </a:xfrm>
        </p:spPr>
        <p:txBody>
          <a:bodyPr>
            <a:normAutofit fontScale="85000" lnSpcReduction="20000"/>
          </a:bodyPr>
          <a:lstStyle/>
          <a:p>
            <a:pPr algn="ctr">
              <a:buNone/>
            </a:pPr>
            <a:r>
              <a:rPr lang="ru-RU" b="1" u="sng" dirty="0" smtClean="0"/>
              <a:t>Брак по-бельгийски</a:t>
            </a:r>
          </a:p>
          <a:p>
            <a:pPr>
              <a:buNone/>
            </a:pPr>
            <a:r>
              <a:rPr lang="ru-RU" b="1" dirty="0" smtClean="0"/>
              <a:t>Невеста вышивает свое имя на носовом платке, который берет с собой на церемонию. Затем вставляет его в рамку и хранит до следующего семейного бракосочетания.</a:t>
            </a:r>
            <a:endParaRPr lang="ru-RU" b="1" dirty="0"/>
          </a:p>
        </p:txBody>
      </p:sp>
      <p:pic>
        <p:nvPicPr>
          <p:cNvPr id="4" name="Рисунок 3" descr="0c10321eb2d5439b0a98300536650901.jpeg"/>
          <p:cNvPicPr>
            <a:picLocks noChangeAspect="1"/>
          </p:cNvPicPr>
          <p:nvPr/>
        </p:nvPicPr>
        <p:blipFill>
          <a:blip r:embed="rId2" cstate="print"/>
          <a:stretch>
            <a:fillRect/>
          </a:stretch>
        </p:blipFill>
        <p:spPr>
          <a:xfrm>
            <a:off x="2195736" y="332656"/>
            <a:ext cx="5088212" cy="383586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524600" y="1556792"/>
            <a:ext cx="2619400" cy="4525963"/>
          </a:xfrm>
        </p:spPr>
        <p:txBody>
          <a:bodyPr/>
          <a:lstStyle/>
          <a:p>
            <a:pPr>
              <a:buNone/>
            </a:pPr>
            <a:r>
              <a:rPr lang="ru-RU" b="1" dirty="0" err="1" smtClean="0"/>
              <a:t>Барбье</a:t>
            </a:r>
            <a:r>
              <a:rPr lang="ru-RU" b="1" dirty="0" smtClean="0"/>
              <a:t> П.</a:t>
            </a:r>
          </a:p>
          <a:p>
            <a:pPr>
              <a:buNone/>
            </a:pPr>
            <a:r>
              <a:rPr lang="ru-RU" b="1" dirty="0" smtClean="0"/>
              <a:t>«Портрет</a:t>
            </a:r>
          </a:p>
          <a:p>
            <a:pPr>
              <a:buNone/>
            </a:pPr>
            <a:r>
              <a:rPr lang="ru-RU" b="1" dirty="0" smtClean="0"/>
              <a:t>Молодой</a:t>
            </a:r>
          </a:p>
          <a:p>
            <a:pPr>
              <a:buNone/>
            </a:pPr>
            <a:r>
              <a:rPr lang="ru-RU" b="1" dirty="0" smtClean="0"/>
              <a:t>женщины в</a:t>
            </a:r>
          </a:p>
          <a:p>
            <a:pPr>
              <a:buNone/>
            </a:pPr>
            <a:r>
              <a:rPr lang="ru-RU" b="1" dirty="0" smtClean="0"/>
              <a:t>сарафане</a:t>
            </a:r>
            <a:endParaRPr lang="ru-RU" b="1" dirty="0"/>
          </a:p>
        </p:txBody>
      </p:sp>
      <p:pic>
        <p:nvPicPr>
          <p:cNvPr id="4" name="Рисунок 3" descr="imgB.jpeg"/>
          <p:cNvPicPr>
            <a:picLocks noChangeAspect="1"/>
          </p:cNvPicPr>
          <p:nvPr/>
        </p:nvPicPr>
        <p:blipFill>
          <a:blip r:embed="rId2" cstate="print"/>
          <a:stretch>
            <a:fillRect/>
          </a:stretch>
        </p:blipFill>
        <p:spPr>
          <a:xfrm>
            <a:off x="827584" y="119512"/>
            <a:ext cx="5328592" cy="660745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Феклистов ПРиготовление невесты к венцу.jpeg"/>
          <p:cNvPicPr>
            <a:picLocks noGrp="1" noChangeAspect="1"/>
          </p:cNvPicPr>
          <p:nvPr>
            <p:ph idx="1"/>
          </p:nvPr>
        </p:nvPicPr>
        <p:blipFill>
          <a:blip r:embed="rId2" cstate="print"/>
          <a:stretch>
            <a:fillRect/>
          </a:stretch>
        </p:blipFill>
        <p:spPr>
          <a:xfrm>
            <a:off x="0" y="-171400"/>
            <a:ext cx="6098436" cy="7196155"/>
          </a:xfrm>
        </p:spPr>
      </p:pic>
      <p:sp>
        <p:nvSpPr>
          <p:cNvPr id="5" name="TextBox 4"/>
          <p:cNvSpPr txBox="1"/>
          <p:nvPr/>
        </p:nvSpPr>
        <p:spPr>
          <a:xfrm>
            <a:off x="6228184" y="1268760"/>
            <a:ext cx="2915816" cy="1815882"/>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Феклистов </a:t>
            </a:r>
          </a:p>
          <a:p>
            <a:r>
              <a:rPr lang="ru-RU" sz="2800" b="1" dirty="0" smtClean="0">
                <a:latin typeface="Times New Roman" pitchFamily="18" charset="0"/>
                <a:cs typeface="Times New Roman" pitchFamily="18" charset="0"/>
              </a:rPr>
              <a:t>«Приготовление к свадебному венцу»</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7020272" y="1556792"/>
            <a:ext cx="2259360" cy="4525963"/>
          </a:xfrm>
        </p:spPr>
        <p:txBody>
          <a:bodyPr/>
          <a:lstStyle/>
          <a:p>
            <a:pPr>
              <a:buNone/>
            </a:pPr>
            <a:r>
              <a:rPr lang="ru-RU" b="1" dirty="0" smtClean="0"/>
              <a:t>«Перед</a:t>
            </a:r>
          </a:p>
          <a:p>
            <a:pPr>
              <a:buNone/>
            </a:pPr>
            <a:r>
              <a:rPr lang="ru-RU" b="1" dirty="0" smtClean="0"/>
              <a:t>венцом»</a:t>
            </a:r>
          </a:p>
          <a:p>
            <a:pPr>
              <a:buNone/>
            </a:pPr>
            <a:r>
              <a:rPr lang="ru-RU" b="1" dirty="0" smtClean="0"/>
              <a:t>Фирс</a:t>
            </a:r>
          </a:p>
          <a:p>
            <a:pPr>
              <a:buNone/>
            </a:pPr>
            <a:r>
              <a:rPr lang="ru-RU" b="1" dirty="0" smtClean="0"/>
              <a:t>Журавлёв</a:t>
            </a:r>
            <a:endParaRPr lang="ru-RU" b="1" dirty="0"/>
          </a:p>
        </p:txBody>
      </p:sp>
      <p:pic>
        <p:nvPicPr>
          <p:cNvPr id="4" name="Рисунок 3" descr="image002.jpg"/>
          <p:cNvPicPr>
            <a:picLocks noChangeAspect="1"/>
          </p:cNvPicPr>
          <p:nvPr/>
        </p:nvPicPr>
        <p:blipFill>
          <a:blip r:embed="rId2" cstate="print"/>
          <a:stretch>
            <a:fillRect/>
          </a:stretch>
        </p:blipFill>
        <p:spPr>
          <a:xfrm>
            <a:off x="179512" y="332656"/>
            <a:ext cx="6624736" cy="612068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372200" y="1554162"/>
            <a:ext cx="2619400" cy="4525963"/>
          </a:xfrm>
        </p:spPr>
        <p:txBody>
          <a:bodyPr/>
          <a:lstStyle/>
          <a:p>
            <a:pPr>
              <a:buNone/>
            </a:pPr>
            <a:r>
              <a:rPr lang="ru-RU" b="1" dirty="0" smtClean="0">
                <a:latin typeface="Times New Roman" pitchFamily="18" charset="0"/>
                <a:cs typeface="Times New Roman" pitchFamily="18" charset="0"/>
              </a:rPr>
              <a:t>«Сватовство майора»  Павел Федотов</a:t>
            </a:r>
            <a:endParaRPr lang="ru-RU" b="1" dirty="0">
              <a:latin typeface="Times New Roman" pitchFamily="18" charset="0"/>
              <a:cs typeface="Times New Roman" pitchFamily="18" charset="0"/>
            </a:endParaRPr>
          </a:p>
        </p:txBody>
      </p:sp>
      <p:pic>
        <p:nvPicPr>
          <p:cNvPr id="4" name="Рисунок 3" descr="682b494f2b2b24a7b7c8da839275708e.jpg"/>
          <p:cNvPicPr>
            <a:picLocks noChangeAspect="1"/>
          </p:cNvPicPr>
          <p:nvPr/>
        </p:nvPicPr>
        <p:blipFill>
          <a:blip r:embed="rId2" cstate="print"/>
          <a:stretch>
            <a:fillRect/>
          </a:stretch>
        </p:blipFill>
        <p:spPr>
          <a:xfrm>
            <a:off x="179512" y="188640"/>
            <a:ext cx="6303872" cy="652534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b="1" dirty="0" smtClean="0"/>
              <a:t>«Матушка, матушка, что во поле </a:t>
            </a:r>
            <a:r>
              <a:rPr lang="ru-RU" b="1" smtClean="0"/>
              <a:t>пыльно?» р.н.п.</a:t>
            </a:r>
            <a:endParaRPr lang="ru-RU"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23528" y="332656"/>
            <a:ext cx="8820472" cy="1268760"/>
          </a:xfrm>
        </p:spPr>
        <p:txBody>
          <a:bodyPr/>
          <a:lstStyle/>
          <a:p>
            <a:pPr>
              <a:buNone/>
            </a:pPr>
            <a:r>
              <a:rPr lang="ru-RU" b="1" dirty="0" err="1" smtClean="0">
                <a:latin typeface="Times New Roman" pitchFamily="18" charset="0"/>
                <a:cs typeface="Times New Roman" pitchFamily="18" charset="0"/>
              </a:rPr>
              <a:t>Расплетание</a:t>
            </a:r>
            <a:r>
              <a:rPr lang="ru-RU" b="1" dirty="0" smtClean="0">
                <a:latin typeface="Times New Roman" pitchFamily="18" charset="0"/>
                <a:cs typeface="Times New Roman" pitchFamily="18" charset="0"/>
              </a:rPr>
              <a:t> косы и Благословение родителей</a:t>
            </a:r>
            <a:endParaRPr lang="ru-RU" b="1" dirty="0">
              <a:latin typeface="Times New Roman" pitchFamily="18" charset="0"/>
              <a:cs typeface="Times New Roman" pitchFamily="18" charset="0"/>
            </a:endParaRPr>
          </a:p>
        </p:txBody>
      </p:sp>
      <p:sp>
        <p:nvSpPr>
          <p:cNvPr id="4" name="Прямоугольник 3"/>
          <p:cNvSpPr/>
          <p:nvPr/>
        </p:nvSpPr>
        <p:spPr>
          <a:xfrm>
            <a:off x="6084168" y="1412776"/>
            <a:ext cx="3059832" cy="4154984"/>
          </a:xfrm>
          <a:prstGeom prst="rect">
            <a:avLst/>
          </a:prstGeom>
        </p:spPr>
        <p:txBody>
          <a:bodyPr wrap="square">
            <a:spAutoFit/>
          </a:bodyPr>
          <a:lstStyle/>
          <a:p>
            <a:r>
              <a:rPr lang="ru-RU" sz="2400" b="1" dirty="0" err="1" smtClean="0">
                <a:latin typeface="Times New Roman" pitchFamily="18" charset="0"/>
                <a:cs typeface="Times New Roman" pitchFamily="18" charset="0"/>
              </a:rPr>
              <a:t>Расплетание</a:t>
            </a:r>
            <a:r>
              <a:rPr lang="ru-RU" sz="2400" b="1" dirty="0" smtClean="0">
                <a:latin typeface="Times New Roman" pitchFamily="18" charset="0"/>
                <a:cs typeface="Times New Roman" pitchFamily="18" charset="0"/>
              </a:rPr>
              <a:t> косы - образ прощания с девичьей статью. </a:t>
            </a:r>
          </a:p>
          <a:p>
            <a:r>
              <a:rPr lang="ru-RU" sz="2400" b="1" dirty="0" smtClean="0">
                <a:latin typeface="Times New Roman" pitchFamily="18" charset="0"/>
                <a:cs typeface="Times New Roman" pitchFamily="18" charset="0"/>
              </a:rPr>
              <a:t>Теперь девушка уже не одна, а в паре, поэтому с поры свадьбы женщины традиционно носят только две косы, пряча их под платок.</a:t>
            </a:r>
            <a:endParaRPr lang="ru-RU" sz="2400" b="1" dirty="0">
              <a:latin typeface="Times New Roman" pitchFamily="18" charset="0"/>
              <a:cs typeface="Times New Roman" pitchFamily="18" charset="0"/>
            </a:endParaRPr>
          </a:p>
        </p:txBody>
      </p:sp>
      <p:pic>
        <p:nvPicPr>
          <p:cNvPr id="5" name="Рисунок 4" descr="152096091.jpg"/>
          <p:cNvPicPr>
            <a:picLocks noChangeAspect="1"/>
          </p:cNvPicPr>
          <p:nvPr/>
        </p:nvPicPr>
        <p:blipFill>
          <a:blip r:embed="rId2" cstate="print"/>
          <a:stretch>
            <a:fillRect/>
          </a:stretch>
        </p:blipFill>
        <p:spPr>
          <a:xfrm>
            <a:off x="179512" y="908720"/>
            <a:ext cx="3488525" cy="2520280"/>
          </a:xfrm>
          <a:prstGeom prst="rect">
            <a:avLst/>
          </a:prstGeom>
        </p:spPr>
      </p:pic>
      <p:pic>
        <p:nvPicPr>
          <p:cNvPr id="6" name="Рисунок 5" descr="136377956.jpg"/>
          <p:cNvPicPr>
            <a:picLocks noChangeAspect="1"/>
          </p:cNvPicPr>
          <p:nvPr/>
        </p:nvPicPr>
        <p:blipFill>
          <a:blip r:embed="rId3" cstate="print"/>
          <a:stretch>
            <a:fillRect/>
          </a:stretch>
        </p:blipFill>
        <p:spPr>
          <a:xfrm>
            <a:off x="2051720" y="3068960"/>
            <a:ext cx="3672408" cy="352251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Прямоугольник 3"/>
          <p:cNvSpPr/>
          <p:nvPr/>
        </p:nvSpPr>
        <p:spPr>
          <a:xfrm>
            <a:off x="755576" y="476672"/>
            <a:ext cx="8208912" cy="523220"/>
          </a:xfrm>
          <a:prstGeom prst="rect">
            <a:avLst/>
          </a:prstGeom>
        </p:spPr>
        <p:txBody>
          <a:bodyPr wrap="square">
            <a:spAutoFit/>
          </a:bodyPr>
          <a:lstStyle/>
          <a:p>
            <a:r>
              <a:rPr lang="ru-RU" sz="2800" b="1" dirty="0" smtClean="0">
                <a:latin typeface="Times New Roman" pitchFamily="18" charset="0"/>
                <a:cs typeface="Times New Roman" pitchFamily="18" charset="0"/>
              </a:rPr>
              <a:t>Откуда пришли к нам свадебные традиции?</a:t>
            </a:r>
            <a:endParaRPr lang="ru-RU" sz="2800" b="1" dirty="0">
              <a:latin typeface="Times New Roman" pitchFamily="18" charset="0"/>
              <a:cs typeface="Times New Roman" pitchFamily="18" charset="0"/>
            </a:endParaRPr>
          </a:p>
        </p:txBody>
      </p:sp>
      <p:pic>
        <p:nvPicPr>
          <p:cNvPr id="5" name="Рисунок 4" descr="508px-Meister_des_Porträts_des_Paquius_Proculus_001.jpg"/>
          <p:cNvPicPr>
            <a:picLocks noChangeAspect="1"/>
          </p:cNvPicPr>
          <p:nvPr/>
        </p:nvPicPr>
        <p:blipFill>
          <a:blip r:embed="rId2" cstate="print"/>
          <a:stretch>
            <a:fillRect/>
          </a:stretch>
        </p:blipFill>
        <p:spPr>
          <a:xfrm>
            <a:off x="323528" y="980728"/>
            <a:ext cx="4708267" cy="5551677"/>
          </a:xfrm>
          <a:prstGeom prst="rect">
            <a:avLst/>
          </a:prstGeom>
        </p:spPr>
      </p:pic>
      <p:sp>
        <p:nvSpPr>
          <p:cNvPr id="6" name="Прямоугольник 5"/>
          <p:cNvSpPr/>
          <p:nvPr/>
        </p:nvSpPr>
        <p:spPr>
          <a:xfrm>
            <a:off x="5940152" y="1700808"/>
            <a:ext cx="2670731" cy="461665"/>
          </a:xfrm>
          <a:prstGeom prst="rect">
            <a:avLst/>
          </a:prstGeom>
        </p:spPr>
        <p:txBody>
          <a:bodyPr wrap="none">
            <a:spAutoFit/>
          </a:bodyPr>
          <a:lstStyle/>
          <a:p>
            <a:r>
              <a:rPr lang="ru-RU" sz="2400" dirty="0" smtClean="0">
                <a:latin typeface="Times New Roman" pitchFamily="18" charset="0"/>
                <a:cs typeface="Times New Roman" pitchFamily="18" charset="0"/>
              </a:rPr>
              <a:t>Из древнего </a:t>
            </a:r>
            <a:r>
              <a:rPr lang="ru-RU" sz="2400" dirty="0">
                <a:latin typeface="Times New Roman" pitchFamily="18" charset="0"/>
                <a:cs typeface="Times New Roman" pitchFamily="18" charset="0"/>
              </a:rPr>
              <a:t>Рима. </a:t>
            </a:r>
          </a:p>
        </p:txBody>
      </p:sp>
      <p:sp>
        <p:nvSpPr>
          <p:cNvPr id="7" name="Прямоугольник 6"/>
          <p:cNvSpPr/>
          <p:nvPr/>
        </p:nvSpPr>
        <p:spPr>
          <a:xfrm>
            <a:off x="5508104" y="2204864"/>
            <a:ext cx="3456384" cy="3139321"/>
          </a:xfrm>
          <a:prstGeom prst="rect">
            <a:avLst/>
          </a:prstGeom>
        </p:spPr>
        <p:txBody>
          <a:bodyPr wrap="square">
            <a:spAutoFit/>
          </a:bodyPr>
          <a:lstStyle/>
          <a:p>
            <a:r>
              <a:rPr lang="ru-RU" b="1" dirty="0"/>
              <a:t>Б</a:t>
            </a:r>
            <a:r>
              <a:rPr lang="ru-RU" b="1" dirty="0" smtClean="0"/>
              <a:t>елый</a:t>
            </a:r>
            <a:r>
              <a:rPr lang="ru-RU" dirty="0" smtClean="0"/>
              <a:t> цвет  платья означает радость и процветание. Белый цвет - это праздник.</a:t>
            </a:r>
          </a:p>
          <a:p>
            <a:r>
              <a:rPr lang="ru-RU" dirty="0" smtClean="0"/>
              <a:t> </a:t>
            </a:r>
            <a:r>
              <a:rPr lang="ru-RU" b="1" dirty="0" smtClean="0"/>
              <a:t>Фата</a:t>
            </a:r>
            <a:r>
              <a:rPr lang="ru-RU" dirty="0" smtClean="0"/>
              <a:t> - это также защита от злых духов.</a:t>
            </a:r>
          </a:p>
          <a:p>
            <a:r>
              <a:rPr lang="ru-RU" dirty="0" smtClean="0"/>
              <a:t> </a:t>
            </a:r>
            <a:r>
              <a:rPr lang="ru-RU" b="1" dirty="0" smtClean="0"/>
              <a:t>Цветок</a:t>
            </a:r>
            <a:r>
              <a:rPr lang="ru-RU" dirty="0" smtClean="0"/>
              <a:t> в петлице пиджака жениха (бутоньерка) - это символ любви к избраннице. И должен быть этот цветок таким же, как и цветы в букете невесты.</a:t>
            </a:r>
            <a:endParaRPr lang="ru-RU" dirty="0"/>
          </a:p>
        </p:txBody>
      </p:sp>
      <p:pic>
        <p:nvPicPr>
          <p:cNvPr id="9" name="Рисунок 8" descr="13124452.jpg"/>
          <p:cNvPicPr>
            <a:picLocks noChangeAspect="1"/>
          </p:cNvPicPr>
          <p:nvPr/>
        </p:nvPicPr>
        <p:blipFill>
          <a:blip r:embed="rId3" cstate="print"/>
          <a:stretch>
            <a:fillRect/>
          </a:stretch>
        </p:blipFill>
        <p:spPr>
          <a:xfrm>
            <a:off x="323528" y="908720"/>
            <a:ext cx="4824536" cy="56886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686800" cy="838200"/>
          </a:xfrm>
        </p:spPr>
        <p:txBody>
          <a:bodyPr>
            <a:normAutofit fontScale="90000"/>
          </a:bodyPr>
          <a:lstStyle/>
          <a:p>
            <a:r>
              <a:rPr lang="ru-RU" b="1" dirty="0" smtClean="0">
                <a:latin typeface="Times New Roman" pitchFamily="18" charset="0"/>
                <a:cs typeface="Times New Roman" pitchFamily="18" charset="0"/>
              </a:rPr>
              <a:t>Почему именно кольцами обмениваются жених и невеста?</a:t>
            </a:r>
            <a:endParaRPr lang="ru-RU" b="1" dirty="0">
              <a:latin typeface="Times New Roman" pitchFamily="18" charset="0"/>
              <a:cs typeface="Times New Roman" pitchFamily="18" charset="0"/>
            </a:endParaRPr>
          </a:p>
        </p:txBody>
      </p:sp>
      <p:pic>
        <p:nvPicPr>
          <p:cNvPr id="4" name="Содержимое 3" descr="c7e0416f5cc8.jpg"/>
          <p:cNvPicPr>
            <a:picLocks noGrp="1" noChangeAspect="1"/>
          </p:cNvPicPr>
          <p:nvPr>
            <p:ph idx="1"/>
          </p:nvPr>
        </p:nvPicPr>
        <p:blipFill>
          <a:blip r:embed="rId2" cstate="print"/>
          <a:stretch>
            <a:fillRect/>
          </a:stretch>
        </p:blipFill>
        <p:spPr>
          <a:xfrm>
            <a:off x="251520" y="1484784"/>
            <a:ext cx="3456384" cy="3960440"/>
          </a:xfrm>
        </p:spPr>
      </p:pic>
      <p:sp>
        <p:nvSpPr>
          <p:cNvPr id="5" name="Прямоугольник 4"/>
          <p:cNvSpPr/>
          <p:nvPr/>
        </p:nvSpPr>
        <p:spPr>
          <a:xfrm>
            <a:off x="4139952" y="1124744"/>
            <a:ext cx="4572000" cy="5078313"/>
          </a:xfrm>
          <a:prstGeom prst="rect">
            <a:avLst/>
          </a:prstGeom>
        </p:spPr>
        <p:txBody>
          <a:bodyPr>
            <a:spAutoFit/>
          </a:bodyPr>
          <a:lstStyle/>
          <a:p>
            <a:r>
              <a:rPr lang="ru-RU" dirty="0" smtClean="0"/>
              <a:t>А потому что у кольца нет ни конца ни начала. </a:t>
            </a:r>
            <a:r>
              <a:rPr lang="ru-RU" b="1" dirty="0" smtClean="0"/>
              <a:t>Кольцо </a:t>
            </a:r>
            <a:r>
              <a:rPr lang="ru-RU" dirty="0" smtClean="0"/>
              <a:t>- это символ стабильности, неизменной и вечной любви. У народов Востока (например, Египет) считается, что через </a:t>
            </a:r>
            <a:r>
              <a:rPr lang="ru-RU" u="sng" dirty="0" smtClean="0"/>
              <a:t>средний палец </a:t>
            </a:r>
            <a:r>
              <a:rPr lang="ru-RU" dirty="0" smtClean="0"/>
              <a:t>левой руки к сердцу проходит вена. И поэтому кольца одевали на этот палец. </a:t>
            </a:r>
          </a:p>
          <a:p>
            <a:endParaRPr lang="ru-RU" dirty="0" smtClean="0"/>
          </a:p>
          <a:p>
            <a:r>
              <a:rPr lang="ru-RU" dirty="0" smtClean="0"/>
              <a:t> Свадебные традиции у нас и в странах Европы - одевать обручальные кольца на </a:t>
            </a:r>
            <a:r>
              <a:rPr lang="ru-RU" u="sng" dirty="0" smtClean="0"/>
              <a:t>безымянный</a:t>
            </a:r>
            <a:r>
              <a:rPr lang="ru-RU" dirty="0" smtClean="0"/>
              <a:t> палец правой руки. Именно этот палец руки с надетым на него кольцом по преданиям наших предков обладал могущественной и чудодейственной силой. </a:t>
            </a:r>
          </a:p>
          <a:p>
            <a:endParaRPr lang="ru-RU" dirty="0" smtClean="0"/>
          </a:p>
          <a:p>
            <a:r>
              <a:rPr lang="ru-RU" dirty="0" smtClean="0"/>
              <a:t>Если в день свадьбы </a:t>
            </a:r>
            <a:r>
              <a:rPr lang="ru-RU" u="sng" dirty="0" smtClean="0"/>
              <a:t>гости касаются жениха и невесты,</a:t>
            </a:r>
            <a:r>
              <a:rPr lang="ru-RU" dirty="0" smtClean="0"/>
              <a:t> то это приносит новобрачным счастье, божье благословление.</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04392" y="476672"/>
            <a:ext cx="7939608" cy="838200"/>
          </a:xfrm>
        </p:spPr>
        <p:txBody>
          <a:bodyPr/>
          <a:lstStyle/>
          <a:p>
            <a:r>
              <a:rPr lang="ru-RU" dirty="0" smtClean="0"/>
              <a:t>Свадебные традиции на Руси</a:t>
            </a:r>
            <a:endParaRPr lang="ru-RU" dirty="0"/>
          </a:p>
        </p:txBody>
      </p:sp>
      <p:pic>
        <p:nvPicPr>
          <p:cNvPr id="8" name="Содержимое 7" descr="67987129_1292595453_0_1d30c_316cc9cb_XL.jpg"/>
          <p:cNvPicPr>
            <a:picLocks noGrp="1" noChangeAspect="1"/>
          </p:cNvPicPr>
          <p:nvPr>
            <p:ph idx="1"/>
          </p:nvPr>
        </p:nvPicPr>
        <p:blipFill>
          <a:blip r:embed="rId2" cstate="print"/>
          <a:stretch>
            <a:fillRect/>
          </a:stretch>
        </p:blipFill>
        <p:spPr>
          <a:xfrm>
            <a:off x="251520" y="1196752"/>
            <a:ext cx="5616624" cy="4896544"/>
          </a:xfrm>
        </p:spPr>
      </p:pic>
      <p:sp>
        <p:nvSpPr>
          <p:cNvPr id="9" name="Прямоугольник 8"/>
          <p:cNvSpPr/>
          <p:nvPr/>
        </p:nvSpPr>
        <p:spPr>
          <a:xfrm>
            <a:off x="5940152" y="1340768"/>
            <a:ext cx="3744416" cy="4801314"/>
          </a:xfrm>
          <a:prstGeom prst="rect">
            <a:avLst/>
          </a:prstGeom>
        </p:spPr>
        <p:txBody>
          <a:bodyPr wrap="square">
            <a:spAutoFit/>
          </a:bodyPr>
          <a:lstStyle/>
          <a:p>
            <a:r>
              <a:rPr lang="ru-RU" dirty="0" smtClean="0"/>
              <a:t>В славянской истории</a:t>
            </a:r>
          </a:p>
          <a:p>
            <a:r>
              <a:rPr lang="ru-RU" dirty="0" smtClean="0"/>
              <a:t> некоторое время </a:t>
            </a:r>
          </a:p>
          <a:p>
            <a:r>
              <a:rPr lang="ru-RU" dirty="0" smtClean="0"/>
              <a:t>существовало многоженство и многомужество.</a:t>
            </a:r>
          </a:p>
          <a:p>
            <a:endParaRPr lang="ru-RU" dirty="0"/>
          </a:p>
          <a:p>
            <a:r>
              <a:rPr lang="ru-RU" dirty="0" smtClean="0"/>
              <a:t> В некоторых местах </a:t>
            </a:r>
          </a:p>
          <a:p>
            <a:r>
              <a:rPr lang="ru-RU" dirty="0" smtClean="0"/>
              <a:t>практиковался пробный брак, когда невеста переселялась к жениху, а свадьбу праздновали после рождения ребенка.</a:t>
            </a:r>
          </a:p>
          <a:p>
            <a:r>
              <a:rPr lang="ru-RU" dirty="0" smtClean="0"/>
              <a:t> Если же супружество </a:t>
            </a:r>
          </a:p>
          <a:p>
            <a:r>
              <a:rPr lang="ru-RU" dirty="0" smtClean="0"/>
              <a:t>оказывалось неудачным,</a:t>
            </a:r>
          </a:p>
          <a:p>
            <a:r>
              <a:rPr lang="ru-RU" dirty="0" smtClean="0"/>
              <a:t> свадьба не устраивалась</a:t>
            </a:r>
          </a:p>
          <a:p>
            <a:r>
              <a:rPr lang="ru-RU" dirty="0" smtClean="0"/>
              <a:t> вовсе. </a:t>
            </a:r>
          </a:p>
          <a:p>
            <a:r>
              <a:rPr lang="ru-RU" dirty="0" smtClean="0"/>
              <a:t>Невеста возвращалась к родителям, получая вознаграждение.</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292352" y="1124744"/>
            <a:ext cx="4851648" cy="4955381"/>
          </a:xfrm>
        </p:spPr>
        <p:txBody>
          <a:bodyPr>
            <a:normAutofit fontScale="92500" lnSpcReduction="20000"/>
          </a:bodyPr>
          <a:lstStyle/>
          <a:p>
            <a:r>
              <a:rPr lang="ru-RU" b="1" dirty="0" smtClean="0"/>
              <a:t>Молодых на Руси было принято женить в раннем возрасте, начиная с 12 лет. При этом в порядке вещей было то, что жених и невеста до своей свадьбы не знали друг друга достаточно хорошо, а зачастую вообще друг друга ни разу не видели. Решение за молодого человека принималось родителями</a:t>
            </a:r>
            <a:endParaRPr lang="ru-RU" b="1" dirty="0"/>
          </a:p>
        </p:txBody>
      </p:sp>
      <p:pic>
        <p:nvPicPr>
          <p:cNvPr id="4" name="Рисунок 3" descr="64238788_mododuye_svadba.gif"/>
          <p:cNvPicPr>
            <a:picLocks noChangeAspect="1"/>
          </p:cNvPicPr>
          <p:nvPr/>
        </p:nvPicPr>
        <p:blipFill>
          <a:blip r:embed="rId2" cstate="print"/>
          <a:stretch>
            <a:fillRect/>
          </a:stretch>
        </p:blipFill>
        <p:spPr>
          <a:xfrm>
            <a:off x="395536" y="1052736"/>
            <a:ext cx="4057650" cy="47625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9512" y="4941168"/>
            <a:ext cx="8812088" cy="1728192"/>
          </a:xfrm>
        </p:spPr>
        <p:txBody>
          <a:bodyPr>
            <a:normAutofit fontScale="92500" lnSpcReduction="20000"/>
          </a:bodyPr>
          <a:lstStyle/>
          <a:p>
            <a:r>
              <a:rPr lang="ru-RU" b="1" dirty="0" smtClean="0"/>
              <a:t>Вообще свадьбы длились в среднем 3 дня. Иногда они продолжались и по неделе. Но любой свадьбе, конечно, предшествовали так называемые "сговор" и "сватовство".</a:t>
            </a:r>
            <a:endParaRPr lang="ru-RU" b="1" dirty="0"/>
          </a:p>
        </p:txBody>
      </p:sp>
      <p:pic>
        <p:nvPicPr>
          <p:cNvPr id="4" name="Рисунок 3" descr="image001.jpg"/>
          <p:cNvPicPr>
            <a:picLocks noChangeAspect="1"/>
          </p:cNvPicPr>
          <p:nvPr/>
        </p:nvPicPr>
        <p:blipFill>
          <a:blip r:embed="rId2" cstate="print"/>
          <a:stretch>
            <a:fillRect/>
          </a:stretch>
        </p:blipFill>
        <p:spPr>
          <a:xfrm>
            <a:off x="0" y="0"/>
            <a:ext cx="9144000" cy="486916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Национальные свадебные традиции народов мира</a:t>
            </a:r>
            <a:endParaRPr lang="ru-RU" dirty="0"/>
          </a:p>
        </p:txBody>
      </p:sp>
      <p:pic>
        <p:nvPicPr>
          <p:cNvPr id="4" name="Рисунок 3" descr="e41a517bb5f1.jpg"/>
          <p:cNvPicPr>
            <a:picLocks noChangeAspect="1"/>
          </p:cNvPicPr>
          <p:nvPr/>
        </p:nvPicPr>
        <p:blipFill>
          <a:blip r:embed="rId2" cstate="print"/>
          <a:stretch>
            <a:fillRect/>
          </a:stretch>
        </p:blipFill>
        <p:spPr>
          <a:xfrm>
            <a:off x="395536" y="1412776"/>
            <a:ext cx="8748463" cy="3456384"/>
          </a:xfrm>
          <a:prstGeom prst="rect">
            <a:avLst/>
          </a:prstGeom>
        </p:spPr>
      </p:pic>
      <p:sp>
        <p:nvSpPr>
          <p:cNvPr id="5" name="TextBox 4"/>
          <p:cNvSpPr txBox="1"/>
          <p:nvPr/>
        </p:nvSpPr>
        <p:spPr>
          <a:xfrm>
            <a:off x="552417" y="4869160"/>
            <a:ext cx="8591583" cy="1569660"/>
          </a:xfrm>
          <a:prstGeom prst="rect">
            <a:avLst/>
          </a:prstGeom>
          <a:noFill/>
        </p:spPr>
        <p:txBody>
          <a:bodyPr wrap="none" rtlCol="0">
            <a:spAutoFit/>
          </a:bodyPr>
          <a:lstStyle/>
          <a:p>
            <a:pPr algn="ctr">
              <a:buNone/>
            </a:pPr>
            <a:r>
              <a:rPr lang="ru-RU" sz="3200" b="1" u="sng" dirty="0" smtClean="0"/>
              <a:t>Брак по-австрийски</a:t>
            </a:r>
          </a:p>
          <a:p>
            <a:pPr>
              <a:buNone/>
            </a:pPr>
            <a:r>
              <a:rPr lang="ru-RU" sz="3200" dirty="0" smtClean="0"/>
              <a:t> Невеста украшает свою фату миртом, который</a:t>
            </a:r>
          </a:p>
          <a:p>
            <a:pPr>
              <a:buNone/>
            </a:pPr>
            <a:r>
              <a:rPr lang="ru-RU" sz="3200" dirty="0" smtClean="0"/>
              <a:t>является цветком жизни.</a:t>
            </a:r>
            <a:endParaRPr lang="ru-RU"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1520" y="4481737"/>
            <a:ext cx="8686800" cy="2376263"/>
          </a:xfrm>
        </p:spPr>
        <p:txBody>
          <a:bodyPr>
            <a:normAutofit fontScale="77500" lnSpcReduction="20000"/>
          </a:bodyPr>
          <a:lstStyle/>
          <a:p>
            <a:pPr algn="ctr">
              <a:buNone/>
            </a:pPr>
            <a:r>
              <a:rPr lang="ru-RU" b="1" u="sng" dirty="0" smtClean="0"/>
              <a:t>Брак по-английски</a:t>
            </a:r>
          </a:p>
          <a:p>
            <a:pPr>
              <a:buNone/>
            </a:pPr>
            <a:r>
              <a:rPr lang="ru-RU" dirty="0" smtClean="0"/>
              <a:t>     </a:t>
            </a:r>
            <a:r>
              <a:rPr lang="ru-RU" b="1" dirty="0" smtClean="0"/>
              <a:t>В английских деревнях невеста и ее гости вместе идут до церкви. Возглавляет процессию маленькая девочка, разбрасывающая цветы по дороге, чтобы жизнь невесты протекала счастливо и была наполнена цветами. Невесты на счастье пришивают к краю платья какой-либо амулет, например, маленькую серебряную подкову.</a:t>
            </a:r>
            <a:endParaRPr lang="ru-RU" b="1" dirty="0"/>
          </a:p>
        </p:txBody>
      </p:sp>
      <p:pic>
        <p:nvPicPr>
          <p:cNvPr id="4" name="Рисунок 3" descr="88c636e4e39a98e7f474bb00e2b.jpg"/>
          <p:cNvPicPr>
            <a:picLocks noChangeAspect="1"/>
          </p:cNvPicPr>
          <p:nvPr/>
        </p:nvPicPr>
        <p:blipFill>
          <a:blip r:embed="rId2" cstate="print"/>
          <a:stretch>
            <a:fillRect/>
          </a:stretch>
        </p:blipFill>
        <p:spPr>
          <a:xfrm>
            <a:off x="395536" y="0"/>
            <a:ext cx="8569052" cy="450912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112</TotalTime>
  <Words>570</Words>
  <Application>Microsoft Office PowerPoint</Application>
  <PresentationFormat>Экран (4:3)</PresentationFormat>
  <Paragraphs>52</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Трек</vt:lpstr>
      <vt:lpstr>«Обряды и обычаи в фольклоре и в творчестве композиторов» </vt:lpstr>
      <vt:lpstr>Слайд 2</vt:lpstr>
      <vt:lpstr>Слайд 3</vt:lpstr>
      <vt:lpstr>Почему именно кольцами обмениваются жених и невеста?</vt:lpstr>
      <vt:lpstr>Свадебные традиции на Руси</vt:lpstr>
      <vt:lpstr>Слайд 6</vt:lpstr>
      <vt:lpstr>Слайд 7</vt:lpstr>
      <vt:lpstr>Национальные свадебные традиции народов мира</vt:lpstr>
      <vt:lpstr>Слайд 9</vt:lpstr>
      <vt:lpstr>Слайд 10</vt:lpstr>
      <vt:lpstr>Слайд 11</vt:lpstr>
      <vt:lpstr>Слайд 12</vt:lpstr>
      <vt:lpstr>Слайд 13</vt:lpstr>
      <vt:lpstr>Слайд 14</vt:lpstr>
      <vt:lpstr>Слайд 15</vt:lpstr>
      <vt:lpstr>Слайд 16</vt:lpstr>
    </vt:vector>
  </TitlesOfParts>
  <Company>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dmi</dc:creator>
  <cp:lastModifiedBy>User</cp:lastModifiedBy>
  <cp:revision>82</cp:revision>
  <dcterms:created xsi:type="dcterms:W3CDTF">2012-10-15T15:10:31Z</dcterms:created>
  <dcterms:modified xsi:type="dcterms:W3CDTF">2013-11-11T04:42:52Z</dcterms:modified>
</cp:coreProperties>
</file>