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35"/>
  </p:notesMasterIdLst>
  <p:sldIdLst>
    <p:sldId id="323" r:id="rId2"/>
    <p:sldId id="305" r:id="rId3"/>
    <p:sldId id="306" r:id="rId4"/>
    <p:sldId id="307" r:id="rId5"/>
    <p:sldId id="316" r:id="rId6"/>
    <p:sldId id="317" r:id="rId7"/>
    <p:sldId id="318" r:id="rId8"/>
    <p:sldId id="319" r:id="rId9"/>
    <p:sldId id="322" r:id="rId10"/>
    <p:sldId id="320" r:id="rId11"/>
    <p:sldId id="321" r:id="rId12"/>
    <p:sldId id="327" r:id="rId13"/>
    <p:sldId id="257" r:id="rId14"/>
    <p:sldId id="287" r:id="rId15"/>
    <p:sldId id="288" r:id="rId16"/>
    <p:sldId id="289" r:id="rId17"/>
    <p:sldId id="279" r:id="rId18"/>
    <p:sldId id="280" r:id="rId19"/>
    <p:sldId id="275" r:id="rId20"/>
    <p:sldId id="277" r:id="rId21"/>
    <p:sldId id="291" r:id="rId22"/>
    <p:sldId id="292" r:id="rId23"/>
    <p:sldId id="259" r:id="rId24"/>
    <p:sldId id="329" r:id="rId25"/>
    <p:sldId id="330" r:id="rId26"/>
    <p:sldId id="272" r:id="rId27"/>
    <p:sldId id="270" r:id="rId28"/>
    <p:sldId id="293" r:id="rId29"/>
    <p:sldId id="281" r:id="rId30"/>
    <p:sldId id="284" r:id="rId31"/>
    <p:sldId id="301" r:id="rId32"/>
    <p:sldId id="297" r:id="rId33"/>
    <p:sldId id="32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579D1B-6F5A-43CF-9F97-97C952FBF80F}" type="datetimeFigureOut">
              <a:rPr lang="ru-RU"/>
              <a:pPr>
                <a:defRPr/>
              </a:pPr>
              <a:t>08.12.2012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0276183-C3AC-4792-9080-16DD5731F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DBBF99E-77D3-4744-B0F1-423C27A70660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936564-0B63-4DC0-8356-C50B970E4FC6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11776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1776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7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780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3783E-FA79-4AC1-A66A-F85CDBA0EA85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279C-BA1F-4822-B713-FA1843D455E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847B-9C2E-4FAF-B00C-5479F73B9CA6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7B346-D6B7-4975-8D60-F828440CA3D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FAA7FE-D6C8-4563-B681-4D03288DA007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9AA5A-F2ED-4395-BDF5-1B86B1091C1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AADDCF-00A5-494C-88CD-E8B66563D967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FF83-7440-4D7B-9066-901130F0EE0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4E722B-EE6F-4A46-AFD4-0BDAD36C5996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1233E-F282-4E1C-AC51-D97E43A7483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CAD257-D166-4EBD-8F9D-123937004408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A4D74-7C0D-4E37-BEA6-224832C8482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155DBB-4B59-47DE-B820-6471484CE1CE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83F49-3707-4E1F-B068-512640263D0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902D76-837B-4950-95FA-731A8812E76D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E3A1C-0DD6-4B95-BD33-599290A0BB5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634D0-DF4F-409A-9DA9-17D46E39D50F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BC83C-83D3-4B46-B08D-2EDB003E765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E3B169-E7DC-4028-9219-3A34C1489CB2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0118F-5A16-4847-A738-19990B6C026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DF87F262-4DF5-4691-9E17-FC89077515E4}" type="datetimeFigureOut">
              <a:rPr lang="ru-RU"/>
              <a:pPr/>
              <a:t>08.12.2012</a:t>
            </a:fld>
            <a:endParaRPr lang="ru-RU" altLang="en-US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364F842-B171-4D49-8688-14466A8AFCFD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11674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1674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4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4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4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4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5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6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77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hyperlink" Target="http://sochi2014.com/sochi_russia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hyperlink" Target="http://images.yandex.ru/yandsearch?p=28&amp;text=%D0%9F%D0%B0%D1%80%D0%B0%D0%BB%D0%B8%D0%BC%D0%BF%D0%B8%D0%B9%D1%81%D0%BA%D0%B8%D0%B5%20%D0%B8%D0%B3%D1%80%D1%8B&amp;noreask=1&amp;img_url=www.tks.ru/_pics/ois/401809.jpg&amp;pos=578&amp;rpt=simage&amp;lr=35" TargetMode="External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1412776"/>
            <a:ext cx="7772400" cy="1470025"/>
          </a:xfrm>
          <a:noFill/>
          <a:ln/>
        </p:spPr>
        <p:txBody>
          <a:bodyPr lIns="45720" tIns="0" rIns="45720" bIns="0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kern="1200" cap="all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Паралимпийский урок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3188" y="4645025"/>
            <a:ext cx="6397625" cy="1150938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endParaRPr lang="ru-RU" sz="1300"/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300">
                <a:solidFill>
                  <a:srgbClr val="382971"/>
                </a:solidFill>
              </a:rPr>
              <a:t>Зимнухова Ольга Владимировна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300">
                <a:solidFill>
                  <a:srgbClr val="382971"/>
                </a:solidFill>
              </a:rPr>
              <a:t>учитель физкультуры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300">
                <a:solidFill>
                  <a:srgbClr val="382971"/>
                </a:solidFill>
              </a:rPr>
              <a:t>СОШ № 288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300">
                <a:solidFill>
                  <a:srgbClr val="382971"/>
                </a:solidFill>
              </a:rPr>
              <a:t>г.  Заозерск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300">
                <a:solidFill>
                  <a:srgbClr val="382971"/>
                </a:solidFill>
              </a:rPr>
              <a:t>2012 г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ФЛАГ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382971"/>
                </a:solidFill>
              </a:rPr>
              <a:t>Паралимпийский</a:t>
            </a:r>
            <a:r>
              <a:rPr lang="ru-RU" sz="1400" dirty="0">
                <a:solidFill>
                  <a:srgbClr val="382971"/>
                </a:solidFill>
              </a:rPr>
              <a:t>  флаг  белого  цвета,  на  нем  изображена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382971"/>
                </a:solidFill>
              </a:rPr>
              <a:t>паралимпийская</a:t>
            </a:r>
            <a:r>
              <a:rPr lang="ru-RU" sz="1400" dirty="0">
                <a:solidFill>
                  <a:srgbClr val="382971"/>
                </a:solidFill>
              </a:rPr>
              <a:t> эмблема.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23555" name="Picture 3" descr="C:\Users\GMC\Desktop\olimp-sennosti\xin_9236111d3fc34bba847a11558f270a3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1844675"/>
            <a:ext cx="4286250" cy="3457575"/>
          </a:xfr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ДЕВИЗ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382971"/>
                </a:solidFill>
              </a:rPr>
              <a:t>Паралимпийский</a:t>
            </a:r>
            <a:r>
              <a:rPr lang="ru-RU" sz="1400" dirty="0">
                <a:solidFill>
                  <a:srgbClr val="382971"/>
                </a:solidFill>
              </a:rPr>
              <a:t> девиз звучит так: «</a:t>
            </a:r>
            <a:r>
              <a:rPr lang="ru-RU" sz="1400" b="1" i="1" dirty="0">
                <a:solidFill>
                  <a:srgbClr val="382971"/>
                </a:solidFill>
              </a:rPr>
              <a:t>Дух в движении</a:t>
            </a:r>
            <a:r>
              <a:rPr lang="ru-RU" sz="1400" dirty="0">
                <a:solidFill>
                  <a:srgbClr val="382971"/>
                </a:solidFill>
              </a:rPr>
              <a:t>». 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Он  ярко  и  точно  подчеркивает  силу  воли  к  победе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382971"/>
                </a:solidFill>
              </a:rPr>
              <a:t>спортсменов-паралимпийцев</a:t>
            </a:r>
            <a:r>
              <a:rPr lang="ru-RU" sz="1400" dirty="0">
                <a:solidFill>
                  <a:srgbClr val="382971"/>
                </a:solidFill>
              </a:rPr>
              <a:t>, которая вдохновляет и восхищает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весь мир. 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24579" name="Picture 2" descr="C:\Users\GMC\Desktop\olimp-sennosti\2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1844675"/>
            <a:ext cx="5111750" cy="3814763"/>
          </a:xfr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2800" i="1" dirty="0">
                <a:solidFill>
                  <a:srgbClr val="382971"/>
                </a:solidFill>
              </a:rPr>
              <a:t>Чемпионы XIV </a:t>
            </a:r>
            <a:r>
              <a:rPr lang="ru-RU" sz="2800" i="1" dirty="0" err="1">
                <a:solidFill>
                  <a:srgbClr val="382971"/>
                </a:solidFill>
              </a:rPr>
              <a:t>Паралимпийских</a:t>
            </a:r>
            <a:r>
              <a:rPr lang="ru-RU" sz="2800" i="1" dirty="0">
                <a:solidFill>
                  <a:srgbClr val="382971"/>
                </a:solidFill>
              </a:rPr>
              <a:t> летних игр в Лондоне</a:t>
            </a:r>
            <a:endParaRPr lang="ru-RU" sz="2800" dirty="0">
              <a:solidFill>
                <a:srgbClr val="382971"/>
              </a:solidFill>
            </a:endParaRPr>
          </a:p>
        </p:txBody>
      </p:sp>
      <p:pic>
        <p:nvPicPr>
          <p:cNvPr id="25602" name="Picture 2" descr="C:\Users\GMC\Desktop\olimp-sennosti\18-09-2012_999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1844675"/>
            <a:ext cx="5111750" cy="3402013"/>
          </a:xfr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3600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100" i="1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Количество медалей, завоеванных сборной командой России по видам спорта</a:t>
            </a:r>
            <a:r>
              <a:rPr lang="ru-RU" sz="4100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100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100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6626" name="Picture 2" descr="C:\Users\GMC\Desktop\Безымянный11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773238"/>
            <a:ext cx="7200900" cy="3960812"/>
          </a:xfr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Академическая гребля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Чувашев Алексей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Академическая гребля. Одиночка. </a:t>
            </a:r>
          </a:p>
        </p:txBody>
      </p:sp>
      <p:pic>
        <p:nvPicPr>
          <p:cNvPr id="27651" name="Picture 2" descr="C:\Users\GMC\Desktop\olimp-sennosti\sport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638" y="1844675"/>
            <a:ext cx="3810000" cy="3810000"/>
          </a:xfr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Велоспорт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Мошкович Светлана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</a:t>
            </a:r>
          </a:p>
        </p:txBody>
      </p:sp>
      <p:pic>
        <p:nvPicPr>
          <p:cNvPr id="28675" name="Picture 2" descr="C:\Users\GMC\Desktop\olimp-sennosti\Teaser_Athleten_Svetlana_Training_0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6400" y="1814513"/>
            <a:ext cx="3525838" cy="2082800"/>
          </a:xfr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Дзюдо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Савостьянова Татьяна  </a:t>
            </a:r>
            <a:r>
              <a:rPr lang="ru-RU" sz="1400" dirty="0">
                <a:solidFill>
                  <a:srgbClr val="382971"/>
                </a:solidFill>
              </a:rPr>
              <a:t>до 70 кг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Бронзовые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Кальянова</a:t>
            </a:r>
            <a:r>
              <a:rPr lang="ru-RU" sz="1400" dirty="0">
                <a:solidFill>
                  <a:srgbClr val="0D0D0D"/>
                </a:solidFill>
              </a:rPr>
              <a:t> Ирина  </a:t>
            </a:r>
            <a:r>
              <a:rPr lang="ru-RU" sz="1400" dirty="0">
                <a:solidFill>
                  <a:srgbClr val="382971"/>
                </a:solidFill>
              </a:rPr>
              <a:t>свыше 70 кг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Курбанов </a:t>
            </a:r>
            <a:r>
              <a:rPr lang="ru-RU" sz="1400" dirty="0" err="1">
                <a:solidFill>
                  <a:srgbClr val="0D0D0D"/>
                </a:solidFill>
              </a:rPr>
              <a:t>Шахбан</a:t>
            </a:r>
            <a:r>
              <a:rPr lang="ru-RU" sz="1400" dirty="0">
                <a:solidFill>
                  <a:srgbClr val="0D0D0D"/>
                </a:solidFill>
              </a:rPr>
              <a:t>  </a:t>
            </a:r>
            <a:r>
              <a:rPr lang="ru-RU" sz="1400" dirty="0">
                <a:solidFill>
                  <a:srgbClr val="382971"/>
                </a:solidFill>
              </a:rPr>
              <a:t>до 73 кг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Потапова Виктория  </a:t>
            </a:r>
            <a:r>
              <a:rPr lang="ru-RU" sz="1400" dirty="0">
                <a:solidFill>
                  <a:srgbClr val="382971"/>
                </a:solidFill>
              </a:rPr>
              <a:t>до 48кг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Федин Владимир</a:t>
            </a:r>
            <a:r>
              <a:rPr lang="ru-RU" sz="1400" dirty="0"/>
              <a:t>   </a:t>
            </a:r>
            <a:r>
              <a:rPr lang="ru-RU" sz="1400" dirty="0">
                <a:solidFill>
                  <a:srgbClr val="382971"/>
                </a:solidFill>
              </a:rPr>
              <a:t>до 100 кг</a:t>
            </a:r>
          </a:p>
        </p:txBody>
      </p:sp>
      <p:pic>
        <p:nvPicPr>
          <p:cNvPr id="29699" name="Picture 2" descr="C:\Users\GMC\Desktop\olimp-sennosti\slep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1989138"/>
            <a:ext cx="5080000" cy="3810000"/>
          </a:xfr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72008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Легкая атлетика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268413"/>
            <a:ext cx="4040188" cy="165576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1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Маргарита Гончарова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3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Прыжки в длину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Эстафета 4х100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м.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 </a:t>
            </a:r>
            <a:r>
              <a:rPr lang="ru-RU" sz="1400" dirty="0">
                <a:solidFill>
                  <a:srgbClr val="382971"/>
                </a:solidFill>
              </a:rPr>
              <a:t>– 200м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1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645025" y="1268413"/>
            <a:ext cx="4041775" cy="151288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Иванова Елена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3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200 м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м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Эстафета 4х100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</p:txBody>
      </p:sp>
      <p:pic>
        <p:nvPicPr>
          <p:cNvPr id="30724" name="Picture 2" descr="C:\Users\GMC\Desktop\olimp-sennosti\161_Margarita-Goncharova-91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141663"/>
            <a:ext cx="4040188" cy="3138487"/>
          </a:xfrm>
        </p:spPr>
      </p:pic>
      <p:pic>
        <p:nvPicPr>
          <p:cNvPr id="30725" name="Picture 2" descr="C:\Users\GMC\Desktop\olimp-sennosti\10259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141663"/>
            <a:ext cx="4249737" cy="3095625"/>
          </a:xfr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Легкая атлетика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153352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Швецов Евгений</a:t>
            </a:r>
            <a:endParaRPr lang="ru-RU" sz="1400" b="1" i="1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3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 800 м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м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400 м.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932040" y="1484784"/>
            <a:ext cx="4041775" cy="160496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Родомакина</a:t>
            </a:r>
            <a:r>
              <a:rPr lang="ru-RU" sz="1400" dirty="0">
                <a:solidFill>
                  <a:srgbClr val="0D0D0D"/>
                </a:solidFill>
              </a:rPr>
              <a:t> Николь</a:t>
            </a:r>
            <a:endParaRPr lang="ru-RU" sz="1400" b="1" i="1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Золотая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прыжок в длину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Серебряная медаль: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м</a:t>
            </a:r>
          </a:p>
        </p:txBody>
      </p:sp>
      <p:pic>
        <p:nvPicPr>
          <p:cNvPr id="31748" name="Picture 2" descr="C:\Users\GMC\Desktop\olimp-sennosti\10261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141663"/>
            <a:ext cx="3743325" cy="2132012"/>
          </a:xfrm>
        </p:spPr>
      </p:pic>
      <p:pic>
        <p:nvPicPr>
          <p:cNvPr id="31749" name="Picture 2" descr="C:\Users\GMC\Desktop\olimp-sennosti\2-z1-d4bcb5e1-989c-490f-b645-b0ae7b78af8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3141663"/>
            <a:ext cx="3311525" cy="2087562"/>
          </a:xfr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Легкая атлетика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95288" y="1484313"/>
            <a:ext cx="4176712" cy="187166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Лабзин</a:t>
            </a:r>
            <a:r>
              <a:rPr lang="ru-RU" sz="1400" dirty="0">
                <a:solidFill>
                  <a:srgbClr val="0D0D0D"/>
                </a:solidFill>
              </a:rPr>
              <a:t> Алексей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2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Эстафета 4х100 м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400 м.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200 м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148064" y="1772816"/>
            <a:ext cx="3538537" cy="1223963"/>
          </a:xfrm>
        </p:spPr>
        <p:txBody>
          <a:bodyPr anchor="ctr">
            <a:no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Триколич</a:t>
            </a:r>
            <a:r>
              <a:rPr lang="ru-RU" sz="1400" dirty="0">
                <a:solidFill>
                  <a:srgbClr val="0D0D0D"/>
                </a:solidFill>
              </a:rPr>
              <a:t> Федор</a:t>
            </a:r>
            <a:endParaRPr lang="ru-RU" sz="1400" b="1" i="1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2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Эстафета 4х100 м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м.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200 м</a:t>
            </a:r>
          </a:p>
        </p:txBody>
      </p:sp>
      <p:pic>
        <p:nvPicPr>
          <p:cNvPr id="32772" name="Picture 2" descr="C:\Users\GMC\Desktop\olimp-sennosti\0_67ecf_8a96fd0a_XL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500438"/>
            <a:ext cx="3527425" cy="2133600"/>
          </a:xfrm>
        </p:spPr>
      </p:pic>
      <p:pic>
        <p:nvPicPr>
          <p:cNvPr id="32773" name="Picture 2" descr="C:\Users\GMC\Desktop\olimp-sennosti\66712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3429000"/>
            <a:ext cx="3240088" cy="2155825"/>
          </a:xfr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67544" y="1052736"/>
            <a:ext cx="3008312" cy="4602163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  <a:ea typeface="Calibri" pitchFamily="34" charset="0"/>
                <a:cs typeface="Times New Roman" pitchFamily="18" charset="0"/>
              </a:rPr>
              <a:t>Олимпиада </a:t>
            </a:r>
            <a:r>
              <a:rPr lang="ru-RU" sz="1400" dirty="0">
                <a:solidFill>
                  <a:srgbClr val="382971"/>
                </a:solidFill>
                <a:ea typeface="Calibri" pitchFamily="34" charset="0"/>
                <a:cs typeface="Times New Roman" pitchFamily="18" charset="0"/>
              </a:rPr>
              <a:t>- это самое яркое спортивное событие в мире. На </a:t>
            </a:r>
            <a:endParaRPr lang="ru-RU" sz="1400" dirty="0">
              <a:solidFill>
                <a:srgbClr val="382971"/>
              </a:solidFill>
              <a:ea typeface="Calibri" pitchFamily="34" charset="0"/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ea typeface="Calibri" pitchFamily="34" charset="0"/>
                <a:cs typeface="Times New Roman" pitchFamily="18" charset="0"/>
              </a:rPr>
              <a:t>Олимпийских играх собираются лучшие спортсмены из многих </a:t>
            </a:r>
            <a:endParaRPr lang="ru-RU" sz="1400" dirty="0">
              <a:solidFill>
                <a:srgbClr val="382971"/>
              </a:solidFill>
              <a:ea typeface="Calibri" pitchFamily="34" charset="0"/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стран. Олимпийские игры бывают летними и зимними, каждые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из них проводятся раз в 4 года.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 err="1">
                <a:solidFill>
                  <a:srgbClr val="382971"/>
                </a:solidFill>
                <a:cs typeface="Calibri" pitchFamily="34" charset="0"/>
              </a:rPr>
              <a:t>Паралимпийские</a:t>
            </a: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  игры  проводятся  в  том  же  городе,  что  и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Олимпийские через 2 недели после их окончания.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В  </a:t>
            </a:r>
            <a:r>
              <a:rPr lang="ru-RU" sz="1400" dirty="0" err="1">
                <a:solidFill>
                  <a:srgbClr val="382971"/>
                </a:solidFill>
                <a:cs typeface="Calibri" pitchFamily="34" charset="0"/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  играх  участвуют  люди с  инвалидностью.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b="1" i="1" dirty="0" err="1">
                <a:solidFill>
                  <a:srgbClr val="382971"/>
                </a:solidFill>
                <a:cs typeface="Calibri" pitchFamily="34" charset="0"/>
              </a:rPr>
              <a:t>Паралимпийские</a:t>
            </a:r>
            <a:r>
              <a:rPr lang="ru-RU" sz="1400" b="1" i="1" dirty="0">
                <a:solidFill>
                  <a:srgbClr val="382971"/>
                </a:solidFill>
                <a:cs typeface="Calibri" pitchFamily="34" charset="0"/>
              </a:rPr>
              <a:t> игры </a:t>
            </a: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– это самые престижные соревнования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  <a:cs typeface="Calibri" pitchFamily="34" charset="0"/>
              </a:rPr>
              <a:t>для людей с инвалидностью.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5362" name="Picture 4" descr="paralympics_football_china_spain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1844675"/>
            <a:ext cx="5111750" cy="3408363"/>
          </a:xfr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Легкая атлетика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557338"/>
            <a:ext cx="4040188" cy="1150937"/>
          </a:xfrm>
        </p:spPr>
        <p:txBody>
          <a:bodyPr anchor="ctr"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Ашапатов</a:t>
            </a:r>
            <a:r>
              <a:rPr lang="ru-RU" sz="1400" dirty="0">
                <a:solidFill>
                  <a:srgbClr val="0D0D0D"/>
                </a:solidFill>
              </a:rPr>
              <a:t> Алексей</a:t>
            </a: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2 золотых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диск,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ядро.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643438" y="1628775"/>
            <a:ext cx="4038600" cy="700088"/>
          </a:xfrm>
        </p:spPr>
        <p:txBody>
          <a:bodyPr anchor="ctr">
            <a:no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Сорокина Анна</a:t>
            </a:r>
            <a:endParaRPr lang="ru-RU" sz="1400" b="1" i="1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Серебреная  медаль</a:t>
            </a:r>
            <a:r>
              <a:rPr lang="ru-RU" sz="1400" dirty="0">
                <a:solidFill>
                  <a:srgbClr val="382971"/>
                </a:solidFill>
              </a:rPr>
              <a:t>: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копье</a:t>
            </a:r>
          </a:p>
        </p:txBody>
      </p:sp>
      <p:pic>
        <p:nvPicPr>
          <p:cNvPr id="33796" name="Picture 2" descr="C:\Users\GMC\Desktop\olimp-sennosti\a5246f08f9f135f6b2f8c2fbf893b92b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3141663"/>
            <a:ext cx="3240088" cy="2159000"/>
          </a:xfrm>
        </p:spPr>
      </p:pic>
      <p:pic>
        <p:nvPicPr>
          <p:cNvPr id="33797" name="Picture 2" descr="C:\Users\GMC\Desktop\olimp-sennosti\sorokina_a-big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141663"/>
            <a:ext cx="2160587" cy="2206625"/>
          </a:xfr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Настольный теннис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539750" y="1557338"/>
            <a:ext cx="3008313" cy="4602162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Золотая медаль: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Чебаника</a:t>
            </a:r>
            <a:r>
              <a:rPr lang="ru-RU" sz="1400" dirty="0">
                <a:solidFill>
                  <a:srgbClr val="0D0D0D"/>
                </a:solidFill>
              </a:rPr>
              <a:t> Раиса 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Овсянникова Юлия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Косачева</a:t>
            </a:r>
            <a:r>
              <a:rPr lang="ru-RU" sz="1400" dirty="0">
                <a:solidFill>
                  <a:srgbClr val="0D0D0D"/>
                </a:solidFill>
              </a:rPr>
              <a:t> </a:t>
            </a:r>
            <a:r>
              <a:rPr lang="ru-RU" sz="1400" dirty="0" err="1">
                <a:solidFill>
                  <a:srgbClr val="0D0D0D"/>
                </a:solidFill>
              </a:rPr>
              <a:t>Анжелика</a:t>
            </a:r>
            <a:endParaRPr lang="ru-RU" sz="1400" dirty="0">
              <a:solidFill>
                <a:srgbClr val="0D0D0D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34819" name="Picture 2" descr="C:\Users\GMC\Desktop\olimp-sennosti\4761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1196975"/>
            <a:ext cx="3382962" cy="2403475"/>
          </a:xfr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Пауэрлифтинг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Серебряные 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Балынец</a:t>
            </a:r>
            <a:r>
              <a:rPr lang="ru-RU" sz="1400" dirty="0">
                <a:solidFill>
                  <a:srgbClr val="0D0D0D"/>
                </a:solidFill>
              </a:rPr>
              <a:t> Владимир  </a:t>
            </a:r>
            <a:r>
              <a:rPr lang="ru-RU" sz="1400" dirty="0">
                <a:solidFill>
                  <a:srgbClr val="382971"/>
                </a:solidFill>
              </a:rPr>
              <a:t>до 48кг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Лафина</a:t>
            </a:r>
            <a:r>
              <a:rPr lang="ru-RU" sz="1400" dirty="0">
                <a:solidFill>
                  <a:srgbClr val="0D0D0D"/>
                </a:solidFill>
              </a:rPr>
              <a:t> Олеся  </a:t>
            </a:r>
            <a:r>
              <a:rPr lang="ru-RU" sz="1400" dirty="0">
                <a:solidFill>
                  <a:srgbClr val="382971"/>
                </a:solidFill>
              </a:rPr>
              <a:t>до 48 кг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Подпальная</a:t>
            </a:r>
            <a:r>
              <a:rPr lang="ru-RU" sz="1400" dirty="0">
                <a:solidFill>
                  <a:srgbClr val="0D0D0D"/>
                </a:solidFill>
              </a:rPr>
              <a:t> Тамара  </a:t>
            </a:r>
            <a:r>
              <a:rPr lang="ru-RU" sz="1400" dirty="0">
                <a:solidFill>
                  <a:srgbClr val="382971"/>
                </a:solidFill>
              </a:rPr>
              <a:t>до 52 кг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Кривуля Владимир  </a:t>
            </a:r>
            <a:r>
              <a:rPr lang="ru-RU" sz="1400" dirty="0">
                <a:solidFill>
                  <a:srgbClr val="382971"/>
                </a:solidFill>
              </a:rPr>
              <a:t>до 52 кг</a:t>
            </a:r>
          </a:p>
        </p:txBody>
      </p:sp>
      <p:pic>
        <p:nvPicPr>
          <p:cNvPr id="35843" name="Picture 2" descr="C:\Users\GMC\Desktop\olimp-sennosti\рекорд б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1125538"/>
            <a:ext cx="4559300" cy="2794000"/>
          </a:xfr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764704"/>
            <a:ext cx="3008313" cy="1162050"/>
          </a:xfrm>
          <a:noFill/>
          <a:ln/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Плавание</a:t>
            </a:r>
            <a:b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</a:b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Оксана Савченко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546100" y="2170113"/>
            <a:ext cx="2901950" cy="381952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4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4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 Лондоне российская пловчиха завоевала пять наград высшего достоинства - на дистанциях 100 метров на спине, 400 метров вольным стилем, 200 метров комплексом, 100 метров вольным стилем и 50 метров вольным стилем.</a:t>
            </a:r>
            <a:br>
              <a:rPr lang="ru-RU" sz="1400" dirty="0">
                <a:solidFill>
                  <a:srgbClr val="382971"/>
                </a:solidFill>
              </a:rPr>
            </a:br>
            <a:endParaRPr lang="ru-RU" sz="1400" dirty="0">
              <a:solidFill>
                <a:srgbClr val="382971"/>
              </a:solidFill>
            </a:endParaRPr>
          </a:p>
        </p:txBody>
      </p:sp>
      <p:pic>
        <p:nvPicPr>
          <p:cNvPr id="36867" name="Picture 2" descr="C:\Users\GMC\Desktop\olimp-sennosti\12-09_98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7904" y="2132856"/>
            <a:ext cx="4968875" cy="3095625"/>
          </a:xfr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Плавание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746250"/>
            <a:ext cx="4038600" cy="1417638"/>
          </a:xfrm>
        </p:spPr>
        <p:txBody>
          <a:bodyPr anchor="ctr">
            <a:no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 smtClean="0">
                <a:solidFill>
                  <a:srgbClr val="0D0D0D"/>
                </a:solidFill>
              </a:rPr>
              <a:t>Неволин</a:t>
            </a:r>
            <a:r>
              <a:rPr lang="ru-RU" sz="1400" dirty="0" err="1" smtClean="0">
                <a:solidFill>
                  <a:srgbClr val="0D0D0D"/>
                </a:solidFill>
              </a:rPr>
              <a:t>-Светов</a:t>
            </a:r>
            <a:r>
              <a:rPr lang="ru-RU" sz="1400" dirty="0" smtClean="0">
                <a:solidFill>
                  <a:srgbClr val="0D0D0D"/>
                </a:solidFill>
              </a:rPr>
              <a:t> Александр</a:t>
            </a:r>
            <a:endParaRPr lang="ru-RU" sz="1400" dirty="0">
              <a:solidFill>
                <a:srgbClr val="0D0D0D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 smtClean="0">
                <a:solidFill>
                  <a:srgbClr val="382971"/>
                </a:solidFill>
              </a:rPr>
              <a:t>Золотая медаль:</a:t>
            </a:r>
            <a:endParaRPr lang="ru-RU" sz="1400" b="1" i="1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</a:t>
            </a:r>
            <a:r>
              <a:rPr lang="ru-RU" sz="1400" dirty="0" smtClean="0">
                <a:solidFill>
                  <a:srgbClr val="382971"/>
                </a:solidFill>
              </a:rPr>
              <a:t>м на спине.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3 </a:t>
            </a:r>
            <a:r>
              <a:rPr lang="ru-RU" sz="1400" b="1" i="1" dirty="0" smtClean="0">
                <a:solidFill>
                  <a:srgbClr val="382971"/>
                </a:solidFill>
              </a:rPr>
              <a:t>серебряных медали</a:t>
            </a:r>
            <a:r>
              <a:rPr lang="ru-RU" sz="1400" dirty="0" smtClean="0">
                <a:solidFill>
                  <a:srgbClr val="382971"/>
                </a:solidFill>
              </a:rPr>
              <a:t>: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200 </a:t>
            </a:r>
            <a:r>
              <a:rPr lang="ru-RU" sz="1400" dirty="0" smtClean="0">
                <a:solidFill>
                  <a:srgbClr val="382971"/>
                </a:solidFill>
              </a:rPr>
              <a:t>м комплексом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50 </a:t>
            </a:r>
            <a:r>
              <a:rPr lang="ru-RU" sz="1400" dirty="0" smtClean="0">
                <a:solidFill>
                  <a:srgbClr val="382971"/>
                </a:solidFill>
              </a:rPr>
              <a:t>м кролем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</a:t>
            </a:r>
            <a:r>
              <a:rPr lang="ru-RU" sz="1400" dirty="0" smtClean="0">
                <a:solidFill>
                  <a:srgbClr val="382971"/>
                </a:solidFill>
              </a:rPr>
              <a:t>м комплексом</a:t>
            </a:r>
            <a:endParaRPr lang="ru-RU" sz="1400" dirty="0">
              <a:solidFill>
                <a:srgbClr val="38297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643438" y="1557338"/>
            <a:ext cx="4041775" cy="1655762"/>
          </a:xfrm>
        </p:spPr>
        <p:txBody>
          <a:bodyPr anchor="ctr">
            <a:no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>
                <a:solidFill>
                  <a:srgbClr val="0D0D0D"/>
                </a:solidFill>
              </a:rPr>
              <a:t>Тарасов Денис</a:t>
            </a:r>
            <a:endParaRPr lang="ru-RU" sz="1400" dirty="0">
              <a:solidFill>
                <a:srgbClr val="0D0D0D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 smtClean="0">
                <a:solidFill>
                  <a:srgbClr val="382971"/>
                </a:solidFill>
              </a:rPr>
              <a:t>Золотая медаль:</a:t>
            </a:r>
            <a:endParaRPr lang="ru-RU" sz="1400" b="1" i="1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50 </a:t>
            </a:r>
            <a:r>
              <a:rPr lang="ru-RU" sz="1400" dirty="0" smtClean="0">
                <a:solidFill>
                  <a:srgbClr val="382971"/>
                </a:solidFill>
              </a:rPr>
              <a:t>м кролем.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3 </a:t>
            </a:r>
            <a:r>
              <a:rPr lang="ru-RU" sz="1400" b="1" i="1" dirty="0" smtClean="0">
                <a:solidFill>
                  <a:srgbClr val="382971"/>
                </a:solidFill>
              </a:rPr>
              <a:t>серебряных медали</a:t>
            </a:r>
            <a:r>
              <a:rPr lang="ru-RU" sz="1400" dirty="0" smtClean="0">
                <a:solidFill>
                  <a:srgbClr val="382971"/>
                </a:solidFill>
              </a:rPr>
              <a:t>: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</a:t>
            </a:r>
            <a:r>
              <a:rPr lang="ru-RU" sz="1400" dirty="0" smtClean="0">
                <a:solidFill>
                  <a:srgbClr val="382971"/>
                </a:solidFill>
              </a:rPr>
              <a:t>м кролем</a:t>
            </a:r>
            <a:r>
              <a:rPr lang="ru-RU" sz="1400" dirty="0" smtClean="0">
                <a:solidFill>
                  <a:srgbClr val="382971"/>
                </a:solidFill>
              </a:rPr>
              <a:t>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 </a:t>
            </a:r>
            <a:r>
              <a:rPr lang="ru-RU" sz="1400" dirty="0" smtClean="0">
                <a:solidFill>
                  <a:srgbClr val="382971"/>
                </a:solidFill>
              </a:rPr>
              <a:t>4х100 м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</a:t>
            </a:r>
            <a:r>
              <a:rPr lang="ru-RU" sz="1400" dirty="0" smtClean="0">
                <a:solidFill>
                  <a:srgbClr val="382971"/>
                </a:solidFill>
              </a:rPr>
              <a:t>м на спине</a:t>
            </a:r>
            <a:endParaRPr lang="ru-RU" sz="1400" dirty="0">
              <a:solidFill>
                <a:srgbClr val="382971"/>
              </a:solidFill>
            </a:endParaRPr>
          </a:p>
        </p:txBody>
      </p:sp>
      <p:pic>
        <p:nvPicPr>
          <p:cNvPr id="37892" name="Picture 2" descr="C:\Users\GMC\Desktop\olimp-sennosti\nevolin-svetov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429000"/>
            <a:ext cx="2088033" cy="2592288"/>
          </a:xfrm>
        </p:spPr>
      </p:pic>
      <p:pic>
        <p:nvPicPr>
          <p:cNvPr id="37893" name="Picture 2" descr="C:\Users\GMC\Desktop\olimp-sennosti\421912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3738" y="3438525"/>
            <a:ext cx="3812678" cy="2519363"/>
          </a:xfr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Плавание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67544" y="1556792"/>
            <a:ext cx="4038600" cy="1274762"/>
          </a:xfrm>
        </p:spPr>
        <p:txBody>
          <a:bodyPr anchor="ctr">
            <a:normAutofit fontScale="25000" lnSpcReduction="20000"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600" dirty="0">
              <a:solidFill>
                <a:srgbClr val="0D0D0D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dirty="0" err="1" smtClean="0">
                <a:solidFill>
                  <a:srgbClr val="0D0D0D"/>
                </a:solidFill>
              </a:rPr>
              <a:t>Лисенков</a:t>
            </a:r>
            <a:r>
              <a:rPr lang="ru-RU" sz="5600" dirty="0" smtClean="0">
                <a:solidFill>
                  <a:srgbClr val="0D0D0D"/>
                </a:solidFill>
              </a:rPr>
              <a:t> Константин</a:t>
            </a:r>
            <a:endParaRPr lang="ru-RU" sz="5600" dirty="0">
              <a:solidFill>
                <a:srgbClr val="0D0D0D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dirty="0">
                <a:solidFill>
                  <a:srgbClr val="0D0D0D"/>
                </a:solidFill>
              </a:rPr>
              <a:t> </a:t>
            </a:r>
            <a:r>
              <a:rPr lang="ru-RU" sz="5600" b="1" i="1" dirty="0" smtClean="0">
                <a:solidFill>
                  <a:srgbClr val="382971"/>
                </a:solidFill>
              </a:rPr>
              <a:t>Золотая медаль</a:t>
            </a:r>
            <a:r>
              <a:rPr lang="ru-RU" sz="5600" dirty="0" smtClean="0">
                <a:solidFill>
                  <a:srgbClr val="382971"/>
                </a:solidFill>
              </a:rPr>
              <a:t>: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100 </a:t>
            </a:r>
            <a:r>
              <a:rPr lang="ru-RU" sz="5600" dirty="0" smtClean="0">
                <a:solidFill>
                  <a:srgbClr val="382971"/>
                </a:solidFill>
              </a:rPr>
              <a:t>м на спине.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b="1" i="1" dirty="0" smtClean="0">
                <a:solidFill>
                  <a:srgbClr val="382971"/>
                </a:solidFill>
              </a:rPr>
              <a:t>Серебряная медаль:</a:t>
            </a:r>
            <a:endParaRPr lang="ru-RU" sz="5600" b="1" i="1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i="1" dirty="0">
                <a:solidFill>
                  <a:srgbClr val="382971"/>
                </a:solidFill>
              </a:rPr>
              <a:t> </a:t>
            </a:r>
            <a:r>
              <a:rPr lang="ru-RU" sz="5600" dirty="0" smtClean="0">
                <a:solidFill>
                  <a:srgbClr val="382971"/>
                </a:solidFill>
              </a:rPr>
              <a:t>4х100 м.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b="1" i="1" dirty="0">
                <a:solidFill>
                  <a:srgbClr val="382971"/>
                </a:solidFill>
              </a:rPr>
              <a:t>2 </a:t>
            </a:r>
            <a:r>
              <a:rPr lang="ru-RU" sz="5600" b="1" i="1" dirty="0" smtClean="0">
                <a:solidFill>
                  <a:srgbClr val="382971"/>
                </a:solidFill>
              </a:rPr>
              <a:t>бронзовых медали</a:t>
            </a:r>
            <a:r>
              <a:rPr lang="ru-RU" sz="5600" dirty="0" smtClean="0">
                <a:solidFill>
                  <a:srgbClr val="382971"/>
                </a:solidFill>
              </a:rPr>
              <a:t>: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100 </a:t>
            </a:r>
            <a:r>
              <a:rPr lang="ru-RU" sz="5600" dirty="0" smtClean="0">
                <a:solidFill>
                  <a:srgbClr val="382971"/>
                </a:solidFill>
              </a:rPr>
              <a:t>м кролем 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5600" dirty="0" smtClean="0">
                <a:solidFill>
                  <a:srgbClr val="382971"/>
                </a:solidFill>
              </a:rPr>
              <a:t>Эстафета 4х100 м. Вольный стиль.</a:t>
            </a:r>
            <a:endParaRPr lang="ru-RU" sz="56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716463" y="1557338"/>
            <a:ext cx="4041775" cy="158432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rgbClr val="0D0D0D"/>
                </a:solidFill>
              </a:rPr>
              <a:t>Кокарев Дмитрий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 smtClean="0">
                <a:solidFill>
                  <a:srgbClr val="382971"/>
                </a:solidFill>
              </a:rPr>
              <a:t>3 серебряных</a:t>
            </a:r>
            <a:r>
              <a:rPr lang="ru-RU" sz="1400" dirty="0" smtClean="0">
                <a:solidFill>
                  <a:srgbClr val="382971"/>
                </a:solidFill>
              </a:rPr>
              <a:t>: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200 </a:t>
            </a:r>
            <a:r>
              <a:rPr lang="ru-RU" sz="1400" dirty="0" smtClean="0">
                <a:solidFill>
                  <a:srgbClr val="382971"/>
                </a:solidFill>
              </a:rPr>
              <a:t>м вольным стилем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50 </a:t>
            </a:r>
            <a:r>
              <a:rPr lang="ru-RU" sz="1400" dirty="0" smtClean="0">
                <a:solidFill>
                  <a:srgbClr val="382971"/>
                </a:solidFill>
              </a:rPr>
              <a:t>м кролем 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100 </a:t>
            </a:r>
            <a:r>
              <a:rPr lang="ru-RU" sz="1400" dirty="0" smtClean="0">
                <a:solidFill>
                  <a:srgbClr val="382971"/>
                </a:solidFill>
              </a:rPr>
              <a:t>м кролем.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i="1" dirty="0" smtClean="0">
                <a:solidFill>
                  <a:srgbClr val="382971"/>
                </a:solidFill>
              </a:rPr>
              <a:t>Бронзовая медаль:</a:t>
            </a:r>
            <a:endParaRPr lang="ru-RU" sz="1400" b="1" i="1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50 </a:t>
            </a:r>
            <a:r>
              <a:rPr lang="ru-RU" sz="1400" dirty="0" smtClean="0">
                <a:solidFill>
                  <a:srgbClr val="382971"/>
                </a:solidFill>
              </a:rPr>
              <a:t>м на спине.</a:t>
            </a: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400" dirty="0"/>
          </a:p>
        </p:txBody>
      </p:sp>
      <p:pic>
        <p:nvPicPr>
          <p:cNvPr id="38916" name="Picture 2" descr="C:\Users\GMC\Desktop\olimp-sennosti\91270304_large_denistarasov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3284538"/>
            <a:ext cx="2046287" cy="3313112"/>
          </a:xfrm>
        </p:spPr>
      </p:pic>
      <p:pic>
        <p:nvPicPr>
          <p:cNvPr id="38917" name="Picture 2" descr="C:\Users\GMC\Desktop\olimp-sennosti\31-12-2011_6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284538"/>
            <a:ext cx="2592388" cy="3313112"/>
          </a:xfr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Плавание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68313" y="1814513"/>
            <a:ext cx="4038600" cy="70485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rgbClr val="0D0D0D"/>
                </a:solidFill>
              </a:rPr>
              <a:t>Дубовой Роман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1400" b="1" i="1" dirty="0" smtClean="0">
                <a:solidFill>
                  <a:srgbClr val="382971"/>
                </a:solidFill>
              </a:rPr>
              <a:t>3 серебряных медали</a:t>
            </a:r>
            <a:r>
              <a:rPr lang="ru-RU" sz="1400" dirty="0" smtClean="0">
                <a:solidFill>
                  <a:srgbClr val="382971"/>
                </a:solidFill>
              </a:rPr>
              <a:t>: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rgbClr val="382971"/>
                </a:solidFill>
              </a:rPr>
              <a:t>100 м брассом, </a:t>
            </a:r>
            <a:r>
              <a:rPr lang="ru-RU" sz="1400" dirty="0">
                <a:solidFill>
                  <a:srgbClr val="382971"/>
                </a:solidFill>
              </a:rPr>
              <a:t>200 </a:t>
            </a:r>
            <a:r>
              <a:rPr lang="ru-RU" sz="1400" dirty="0" smtClean="0">
                <a:solidFill>
                  <a:srgbClr val="382971"/>
                </a:solidFill>
              </a:rPr>
              <a:t>м комплексом,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rgbClr val="382971"/>
                </a:solidFill>
              </a:rPr>
              <a:t>100м баттерфляем </a:t>
            </a:r>
            <a:endParaRPr lang="ru-RU" sz="1400" dirty="0">
              <a:solidFill>
                <a:srgbClr val="38297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646613" y="1814513"/>
            <a:ext cx="4038600" cy="690562"/>
          </a:xfrm>
        </p:spPr>
        <p:txBody>
          <a:bodyPr anchor="ctr">
            <a:no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 smtClean="0">
                <a:solidFill>
                  <a:srgbClr val="0D0D0D"/>
                </a:solidFill>
              </a:rPr>
              <a:t>Стукалова</a:t>
            </a:r>
            <a:r>
              <a:rPr lang="ru-RU" sz="1400" dirty="0" smtClean="0">
                <a:solidFill>
                  <a:srgbClr val="0D0D0D"/>
                </a:solidFill>
              </a:rPr>
              <a:t> Дарья</a:t>
            </a:r>
            <a:endParaRPr lang="ru-RU" sz="1400" b="1" i="1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2 </a:t>
            </a:r>
            <a:r>
              <a:rPr lang="ru-RU" sz="1400" b="1" i="1" dirty="0" smtClean="0">
                <a:solidFill>
                  <a:srgbClr val="382971"/>
                </a:solidFill>
              </a:rPr>
              <a:t>серебряных медали</a:t>
            </a:r>
            <a:r>
              <a:rPr lang="ru-RU" sz="1400" dirty="0" smtClean="0">
                <a:solidFill>
                  <a:srgbClr val="382971"/>
                </a:solidFill>
              </a:rPr>
              <a:t>: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smtClean="0">
                <a:solidFill>
                  <a:srgbClr val="382971"/>
                </a:solidFill>
              </a:rPr>
              <a:t>баттерфляй 100 м, комплексное на </a:t>
            </a:r>
            <a:r>
              <a:rPr lang="ru-RU" sz="1400" dirty="0">
                <a:solidFill>
                  <a:srgbClr val="382971"/>
                </a:solidFill>
              </a:rPr>
              <a:t>200 </a:t>
            </a:r>
            <a:r>
              <a:rPr lang="ru-RU" sz="1400" dirty="0" smtClean="0">
                <a:solidFill>
                  <a:srgbClr val="382971"/>
                </a:solidFill>
              </a:rPr>
              <a:t>м. </a:t>
            </a:r>
            <a:r>
              <a:rPr lang="ru-RU" sz="1400" b="1" i="1" dirty="0" smtClean="0">
                <a:solidFill>
                  <a:srgbClr val="382971"/>
                </a:solidFill>
              </a:rPr>
              <a:t>Бронзовая медаль</a:t>
            </a:r>
            <a:r>
              <a:rPr lang="ru-RU" sz="1400" dirty="0" smtClean="0">
                <a:solidFill>
                  <a:srgbClr val="382971"/>
                </a:solidFill>
              </a:rPr>
              <a:t>: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smtClean="0">
                <a:solidFill>
                  <a:srgbClr val="382971"/>
                </a:solidFill>
              </a:rPr>
              <a:t>50 м кролем </a:t>
            </a:r>
            <a:endParaRPr lang="ru-RU" sz="1400" dirty="0">
              <a:solidFill>
                <a:srgbClr val="382971"/>
              </a:solidFill>
            </a:endParaRPr>
          </a:p>
        </p:txBody>
      </p:sp>
      <p:pic>
        <p:nvPicPr>
          <p:cNvPr id="39940" name="Picture 3" descr="C:\Users\GMC\Desktop\olimp-sennosti\5a88c0ad5912acc71a03765cab4e1e77.kamchatka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940050"/>
            <a:ext cx="4038600" cy="2516188"/>
          </a:xfrm>
        </p:spPr>
      </p:pic>
      <p:pic>
        <p:nvPicPr>
          <p:cNvPr id="39941" name="Picture 2" descr="C:\Users\GMC\Desktop\olimp-sennosti\424488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6613" y="2938463"/>
            <a:ext cx="4040187" cy="2524125"/>
          </a:xfr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Плавание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Владыкина</a:t>
            </a:r>
            <a:r>
              <a:rPr lang="ru-RU" sz="1400" dirty="0">
                <a:solidFill>
                  <a:srgbClr val="0D0D0D"/>
                </a:solidFill>
              </a:rPr>
              <a:t> Олеся</a:t>
            </a:r>
            <a:endParaRPr lang="ru-RU" sz="1400" b="1" i="1" dirty="0"/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Золотая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брасс. 100 м 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 200 м комплексом.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 100 м на спине.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40963" name="Picture 2" descr="C:\Users\GMC\Desktop\olimp-sennosti\0_67ed9_ea62ebe_X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79888" y="2119313"/>
            <a:ext cx="3905250" cy="2197100"/>
          </a:xfr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Стрельба пулевая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Серебряные медали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Клименченко</a:t>
            </a:r>
            <a:r>
              <a:rPr lang="ru-RU" sz="1400" dirty="0">
                <a:solidFill>
                  <a:srgbClr val="0D0D0D"/>
                </a:solidFill>
              </a:rPr>
              <a:t> Марина</a:t>
            </a:r>
            <a:r>
              <a:rPr lang="ru-RU" sz="1400" dirty="0"/>
              <a:t> </a:t>
            </a:r>
            <a:r>
              <a:rPr lang="ru-RU" sz="1400" dirty="0">
                <a:solidFill>
                  <a:srgbClr val="382971"/>
                </a:solidFill>
              </a:rPr>
              <a:t>Пистолет, 10 м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Малышев Сергей  </a:t>
            </a:r>
            <a:r>
              <a:rPr lang="ru-RU" sz="1400" dirty="0">
                <a:solidFill>
                  <a:srgbClr val="382971"/>
                </a:solidFill>
              </a:rPr>
              <a:t>Стрельба из малок. пистолета с  25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Пономаренко Валерий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Серебряная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Стрельба из малок. пистолета с  50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Бронзовая медаль</a:t>
            </a:r>
            <a:r>
              <a:rPr lang="ru-RU" sz="14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Стрельба из малок. пистолета с  25</a:t>
            </a:r>
          </a:p>
        </p:txBody>
      </p:sp>
      <p:pic>
        <p:nvPicPr>
          <p:cNvPr id="41987" name="Picture 2" descr="C:\Users\GMC\Desktop\olimp-sennosti\b15cf64e42f9bff745a5984e06c0acbf_ful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4513" y="2147888"/>
            <a:ext cx="3387725" cy="1731962"/>
          </a:xfr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Стрельба из лука</a:t>
            </a: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</a:br>
            <a:endParaRPr lang="ru-RU" sz="1600" b="0" kern="1200" dirty="0">
              <a:ln w="6350">
                <a:noFill/>
              </a:ln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0D0D0D"/>
                </a:solidFill>
              </a:rPr>
              <a:t>Шестаков Олег</a:t>
            </a:r>
            <a:endParaRPr lang="ru-RU" sz="1500" b="1" dirty="0"/>
          </a:p>
          <a:p>
            <a:pPr marL="0" indent="0">
              <a:buFont typeface="Wingdings" pitchFamily="2" charset="2"/>
              <a:buNone/>
            </a:pPr>
            <a:r>
              <a:rPr lang="ru-RU" sz="1500" b="1" dirty="0">
                <a:solidFill>
                  <a:srgbClr val="382971"/>
                </a:solidFill>
              </a:rPr>
              <a:t>Золотая медаль</a:t>
            </a:r>
            <a:r>
              <a:rPr lang="ru-RU" sz="1500" i="1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лука. Команда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b="1" dirty="0">
                <a:solidFill>
                  <a:srgbClr val="382971"/>
                </a:solidFill>
              </a:rPr>
              <a:t>Серебряная медаль</a:t>
            </a:r>
            <a:r>
              <a:rPr lang="ru-RU" sz="1500" i="1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 стоя</a:t>
            </a:r>
            <a:r>
              <a:rPr lang="ru-RU" sz="1500" dirty="0" smtClean="0">
                <a:solidFill>
                  <a:srgbClr val="382971"/>
                </a:solidFill>
              </a:rPr>
              <a:t>.</a:t>
            </a:r>
            <a:endParaRPr lang="ru-RU" sz="15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500" dirty="0" err="1">
                <a:solidFill>
                  <a:srgbClr val="0D0D0D"/>
                </a:solidFill>
              </a:rPr>
              <a:t>Тучинов</a:t>
            </a:r>
            <a:r>
              <a:rPr lang="ru-RU" sz="1500" dirty="0">
                <a:solidFill>
                  <a:srgbClr val="0D0D0D"/>
                </a:solidFill>
              </a:rPr>
              <a:t> Тимур</a:t>
            </a:r>
            <a:endParaRPr lang="ru-RU" sz="1500" dirty="0"/>
          </a:p>
          <a:p>
            <a:pPr marL="0" indent="0">
              <a:buFont typeface="Wingdings" pitchFamily="2" charset="2"/>
              <a:buNone/>
            </a:pPr>
            <a:r>
              <a:rPr lang="ru-RU" sz="1500" b="1" dirty="0">
                <a:solidFill>
                  <a:srgbClr val="382971"/>
                </a:solidFill>
              </a:rPr>
              <a:t>2 золотых медали</a:t>
            </a:r>
            <a:r>
              <a:rPr lang="ru-RU" sz="15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 стоя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лука. Команда.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 err="1">
                <a:solidFill>
                  <a:srgbClr val="0D0D0D"/>
                </a:solidFill>
              </a:rPr>
              <a:t>Оюн</a:t>
            </a:r>
            <a:r>
              <a:rPr lang="ru-RU" sz="1500" dirty="0">
                <a:solidFill>
                  <a:srgbClr val="0D0D0D"/>
                </a:solidFill>
              </a:rPr>
              <a:t> Михаил</a:t>
            </a:r>
            <a:endParaRPr lang="ru-RU" sz="1500" dirty="0"/>
          </a:p>
          <a:p>
            <a:pPr marL="0" indent="0">
              <a:buFont typeface="Wingdings" pitchFamily="2" charset="2"/>
              <a:buNone/>
            </a:pPr>
            <a:r>
              <a:rPr lang="ru-RU" sz="1500" b="1" dirty="0">
                <a:solidFill>
                  <a:srgbClr val="382971"/>
                </a:solidFill>
              </a:rPr>
              <a:t>Золотая медаль </a:t>
            </a:r>
            <a:r>
              <a:rPr lang="ru-RU" sz="15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лука. Команда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b="1" dirty="0">
                <a:solidFill>
                  <a:srgbClr val="382971"/>
                </a:solidFill>
              </a:rPr>
              <a:t>Бронзовая медаль</a:t>
            </a:r>
            <a:r>
              <a:rPr lang="ru-RU" sz="1500" dirty="0">
                <a:solidFill>
                  <a:srgbClr val="382971"/>
                </a:solidFill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Стрельба из классического лука.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43011" name="Picture 2" descr="C:\Users\GMC\Desktop\olimp-sennosti\PR2012090321224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8225" y="1870075"/>
            <a:ext cx="5108575" cy="2689225"/>
          </a:xfr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67544" y="1268760"/>
            <a:ext cx="3008312" cy="4602163"/>
          </a:xfrm>
        </p:spPr>
        <p:txBody>
          <a:bodyPr>
            <a:normAutofit fontScale="25000" lnSpcReduction="20000"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Кто такие люди с инвалидностью? </a:t>
            </a:r>
            <a:r>
              <a:rPr lang="ru-RU" sz="5600" b="1" i="1" dirty="0">
                <a:solidFill>
                  <a:srgbClr val="382971"/>
                </a:solidFill>
              </a:rPr>
              <a:t>Инвалидность</a:t>
            </a:r>
            <a:r>
              <a:rPr lang="ru-RU" sz="5600" dirty="0">
                <a:solidFill>
                  <a:srgbClr val="382971"/>
                </a:solidFill>
              </a:rPr>
              <a:t> – это состояние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человека, при котором из-за болезни, полученной травмы или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от  рождения  ему  сложнее  выполнять  некоторые  действия.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Некоторые  из  людей  с  инвалидностью  могут  передвигаться,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только используя инвалидное кресло, некоторые в результате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болезни или несчастного случая потеряли руку или ногу. Среди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людей  с  инвалидностью  есть  незрячие  или  слабовидящие </a:t>
            </a:r>
          </a:p>
          <a:p>
            <a:pPr marL="0" indent="0">
              <a:buFont typeface="Wingdings" pitchFamily="2" charset="2"/>
              <a:buNone/>
            </a:pPr>
            <a:r>
              <a:rPr lang="ru-RU" sz="5600" dirty="0">
                <a:solidFill>
                  <a:srgbClr val="382971"/>
                </a:solidFill>
              </a:rPr>
              <a:t>люди. </a:t>
            </a:r>
          </a:p>
          <a:p>
            <a:pPr marL="0" indent="0">
              <a:buFont typeface="Wingdings" pitchFamily="2" charset="2"/>
              <a:buNone/>
            </a:pPr>
            <a:endParaRPr lang="ru-RU" sz="1800" dirty="0"/>
          </a:p>
        </p:txBody>
      </p:sp>
      <p:pic>
        <p:nvPicPr>
          <p:cNvPr id="16386" name="Picture 5" descr="paralympics_tennis_dutch_pair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1916113"/>
            <a:ext cx="5111750" cy="3408362"/>
          </a:xfrm>
          <a:ln/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Футбол 7х7.</a:t>
            </a:r>
            <a:r>
              <a:rPr lang="ru-RU" sz="24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</a:br>
            <a:endParaRPr lang="ru-RU" sz="2200" b="0" kern="1200" dirty="0">
              <a:ln w="6350">
                <a:noFill/>
              </a:ln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i="1" dirty="0">
                <a:solidFill>
                  <a:srgbClr val="382971"/>
                </a:solidFill>
              </a:rPr>
              <a:t>Золотая медаль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Кулигин</a:t>
            </a:r>
            <a:r>
              <a:rPr lang="ru-RU" sz="1400" dirty="0">
                <a:solidFill>
                  <a:srgbClr val="0D0D0D"/>
                </a:solidFill>
              </a:rPr>
              <a:t> Александр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Куваев</a:t>
            </a:r>
            <a:r>
              <a:rPr lang="ru-RU" sz="1400" dirty="0">
                <a:solidFill>
                  <a:srgbClr val="0D0D0D"/>
                </a:solidFill>
              </a:rPr>
              <a:t>  Андрей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Ларионов  Вячеслав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Леков  Александр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Мурванадзе</a:t>
            </a:r>
            <a:r>
              <a:rPr lang="ru-RU" sz="1400" dirty="0">
                <a:solidFill>
                  <a:srgbClr val="0D0D0D"/>
                </a:solidFill>
              </a:rPr>
              <a:t>  </a:t>
            </a:r>
            <a:r>
              <a:rPr lang="ru-RU" sz="1400" dirty="0" err="1">
                <a:solidFill>
                  <a:srgbClr val="0D0D0D"/>
                </a:solidFill>
              </a:rPr>
              <a:t>Лаша</a:t>
            </a:r>
            <a:r>
              <a:rPr lang="ru-RU" sz="1400" dirty="0">
                <a:solidFill>
                  <a:srgbClr val="0D0D0D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Пагаев</a:t>
            </a:r>
            <a:r>
              <a:rPr lang="ru-RU" sz="1400" dirty="0">
                <a:solidFill>
                  <a:srgbClr val="0D0D0D"/>
                </a:solidFill>
              </a:rPr>
              <a:t>  </a:t>
            </a:r>
            <a:r>
              <a:rPr lang="ru-RU" sz="1400" dirty="0" err="1">
                <a:solidFill>
                  <a:srgbClr val="0D0D0D"/>
                </a:solidFill>
              </a:rPr>
              <a:t>Заурбек</a:t>
            </a:r>
            <a:r>
              <a:rPr lang="ru-RU" sz="1400" dirty="0">
                <a:solidFill>
                  <a:srgbClr val="0D0D0D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Потехин Иван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Рамонов</a:t>
            </a:r>
            <a:r>
              <a:rPr lang="ru-RU" sz="1400" dirty="0">
                <a:solidFill>
                  <a:srgbClr val="0D0D0D"/>
                </a:solidFill>
              </a:rPr>
              <a:t> Эдуард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Рарецкий</a:t>
            </a:r>
            <a:r>
              <a:rPr lang="ru-RU" sz="1400" dirty="0">
                <a:solidFill>
                  <a:srgbClr val="0D0D0D"/>
                </a:solidFill>
              </a:rPr>
              <a:t>  Вячеслав </a:t>
            </a:r>
            <a:r>
              <a:rPr lang="ru-RU" sz="1400" dirty="0" err="1">
                <a:solidFill>
                  <a:srgbClr val="0D0D0D"/>
                </a:solidFill>
              </a:rPr>
              <a:t>Сапиев</a:t>
            </a:r>
            <a:r>
              <a:rPr lang="ru-RU" sz="1400" dirty="0">
                <a:solidFill>
                  <a:srgbClr val="0D0D0D"/>
                </a:solidFill>
              </a:rPr>
              <a:t>  </a:t>
            </a:r>
            <a:r>
              <a:rPr lang="ru-RU" sz="1400" dirty="0" err="1">
                <a:solidFill>
                  <a:srgbClr val="0D0D0D"/>
                </a:solidFill>
              </a:rPr>
              <a:t>Асланбек</a:t>
            </a:r>
            <a:r>
              <a:rPr lang="ru-RU" sz="1400" dirty="0">
                <a:solidFill>
                  <a:srgbClr val="0D0D0D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0D0D0D"/>
                </a:solidFill>
              </a:rPr>
              <a:t>Тумаков  Алексей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 err="1">
                <a:solidFill>
                  <a:srgbClr val="0D0D0D"/>
                </a:solidFill>
              </a:rPr>
              <a:t>Чесмин</a:t>
            </a:r>
            <a:r>
              <a:rPr lang="ru-RU" sz="1400" dirty="0">
                <a:solidFill>
                  <a:srgbClr val="0D0D0D"/>
                </a:solidFill>
              </a:rPr>
              <a:t> Алексей</a:t>
            </a:r>
          </a:p>
        </p:txBody>
      </p:sp>
      <p:pic>
        <p:nvPicPr>
          <p:cNvPr id="44035" name="Picture 2" descr="C:\Users\GMC\Desktop\olimp-sennosti\61581052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3968" y="1844824"/>
            <a:ext cx="3676650" cy="2495550"/>
          </a:xfrm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Сияют лица,  светятся глаза!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Какое счастье -праздновать Победу!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И на глазах блестит слеза: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Какое счастье – быть в мире первым!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Преодолеть себя и свой недуг,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Познать победы, пораженья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И знать, что рядом верный друг,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Хотя соперник он в сраженье.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Ты победил себя, а не его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Ценой немыслимых усилий.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Достойный сын своей страны,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7030A0"/>
                </a:solidFill>
              </a:rPr>
              <a:t>Достойный сын своей России!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</p:txBody>
      </p:sp>
      <p:pic>
        <p:nvPicPr>
          <p:cNvPr id="45058" name="Picture 2" descr="C:\Users\GMC\Desktop\olimp-sennosti\D031BEDA-1C8B-4591-B6B2-4156CD154B75_w640_r1_s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888" y="1916832"/>
            <a:ext cx="5111750" cy="3511550"/>
          </a:xfrm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Сочи - 2014</a:t>
            </a:r>
          </a:p>
        </p:txBody>
      </p:sp>
      <p:sp>
        <p:nvSpPr>
          <p:cNvPr id="4608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ru-RU" b="1" i="1" dirty="0"/>
              <a:t>XI </a:t>
            </a:r>
            <a:r>
              <a:rPr lang="ru-RU" b="1" i="1" dirty="0" err="1"/>
              <a:t>Паралимпийские</a:t>
            </a:r>
            <a:r>
              <a:rPr lang="ru-RU" b="1" i="1" dirty="0"/>
              <a:t> зимние игры (7 - 16 марта 2014г.) Сочи.</a:t>
            </a:r>
            <a:r>
              <a:rPr lang="ru-RU" dirty="0">
                <a:hlinkClick r:id="rId2" tooltip="Официальный сайт XXII Олимпийских зимних игр и XI Паралимпийских зимних игр 2014 года в Сочи "/>
              </a:rPr>
              <a:t> </a:t>
            </a:r>
            <a:endParaRPr lang="ru-RU" dirty="0"/>
          </a:p>
          <a:p>
            <a:pPr>
              <a:buFont typeface="Arial" charset="0"/>
              <a:buNone/>
            </a:pPr>
            <a:r>
              <a:rPr lang="ru-RU" dirty="0">
                <a:solidFill>
                  <a:srgbClr val="C00000"/>
                </a:solidFill>
              </a:rPr>
              <a:t>Сочи ждёт своих чемпионов!</a:t>
            </a:r>
          </a:p>
        </p:txBody>
      </p:sp>
      <p:pic>
        <p:nvPicPr>
          <p:cNvPr id="46083" name="Picture 2" descr="1280_1024_vet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357563"/>
            <a:ext cx="57150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3" descr="ANd9GcQK1C3fjlxXHqkAhk6XrqIk5NC-VxWsDQ6a8ujk3DkuIT5aPv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2428875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7" descr="i?id=524990893-01-7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642938"/>
            <a:ext cx="1428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2" descr="http://tommerce.gorod.tomsk.ru/uploads/37592/1268988951/x17_226546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4581525"/>
            <a:ext cx="3843337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Список сайтов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600200"/>
            <a:ext cx="8424862" cy="47085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http</a:t>
            </a:r>
            <a:r>
              <a:rPr lang="ru-RU" dirty="0">
                <a:solidFill>
                  <a:srgbClr val="382971"/>
                </a:solidFill>
              </a:rPr>
              <a:t>://</a:t>
            </a:r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sochi2014.com</a:t>
            </a:r>
            <a:r>
              <a:rPr lang="ru-RU" dirty="0">
                <a:solidFill>
                  <a:srgbClr val="382971"/>
                </a:solidFill>
              </a:rPr>
              <a:t>/</a:t>
            </a:r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games</a:t>
            </a:r>
            <a:r>
              <a:rPr lang="ru-RU" dirty="0">
                <a:solidFill>
                  <a:srgbClr val="382971"/>
                </a:solidFill>
              </a:rPr>
              <a:t>/</a:t>
            </a:r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education</a:t>
            </a:r>
            <a:r>
              <a:rPr lang="ru-RU" dirty="0">
                <a:solidFill>
                  <a:srgbClr val="382971"/>
                </a:solidFill>
              </a:rPr>
              <a:t>/</a:t>
            </a:r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manuals</a:t>
            </a:r>
          </a:p>
          <a:p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http://www.rezeptsport.ru/2012/index_1.php</a:t>
            </a:r>
          </a:p>
          <a:p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http://fotki.yandex.ru/</a:t>
            </a:r>
          </a:p>
          <a:p>
            <a:r>
              <a:rPr lang="en-US" dirty="0">
                <a:solidFill>
                  <a:srgbClr val="382971"/>
                </a:solidFill>
                <a:latin typeface="Book Antiqua" pitchFamily="18" charset="0"/>
              </a:rPr>
              <a:t>http://ru.wikipedia.org</a:t>
            </a:r>
            <a:endParaRPr lang="ru-RU" dirty="0">
              <a:solidFill>
                <a:srgbClr val="38297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395536" y="1484784"/>
            <a:ext cx="3008313" cy="4602163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b="1" dirty="0" err="1">
                <a:solidFill>
                  <a:srgbClr val="382971"/>
                </a:solidFill>
              </a:rPr>
              <a:t>Спортсмены-паралимпийцы</a:t>
            </a:r>
            <a:r>
              <a:rPr lang="ru-RU" sz="1400" b="1" dirty="0">
                <a:solidFill>
                  <a:srgbClr val="382971"/>
                </a:solidFill>
              </a:rPr>
              <a:t> показывают  чудеса  спортивного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b="1" dirty="0">
                <a:solidFill>
                  <a:srgbClr val="382971"/>
                </a:solidFill>
              </a:rPr>
              <a:t>мастерства.  </a:t>
            </a:r>
            <a:r>
              <a:rPr lang="ru-RU" sz="1400" b="1" dirty="0" err="1">
                <a:solidFill>
                  <a:srgbClr val="382971"/>
                </a:solidFill>
              </a:rPr>
              <a:t>Паралимпийцы</a:t>
            </a:r>
            <a:r>
              <a:rPr lang="ru-RU" sz="1400" b="1" dirty="0">
                <a:solidFill>
                  <a:srgbClr val="382971"/>
                </a:solidFill>
              </a:rPr>
              <a:t> –  это  яркий  пример  того,  что человеческие возможности безграничны.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 В  составе  термина  есть  греческое  слово  «пара».  Оно переводится как «рядом», «параллельно».  Таким образом,  в названии  подчеркивается  равноправие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</a:rPr>
              <a:t>  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Олимпийских игр. Так, XXII Олимпийские зимние игры в Сочи пройдут с 7 по 23 февраля, а XI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Паралимпийские</a:t>
            </a:r>
            <a:r>
              <a:rPr lang="ru-RU" sz="1400" dirty="0">
                <a:solidFill>
                  <a:srgbClr val="382971"/>
                </a:solidFill>
              </a:rPr>
              <a:t> зимние игры начнутся 7 марта 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и закончатся 16 марта 2014 года.    </a:t>
            </a:r>
          </a:p>
          <a:p>
            <a:pPr marL="0" indent="0">
              <a:buFont typeface="Wingdings" pitchFamily="2" charset="2"/>
              <a:buNone/>
            </a:pPr>
            <a:endParaRPr lang="ru-RU" sz="1600" dirty="0"/>
          </a:p>
        </p:txBody>
      </p:sp>
      <p:pic>
        <p:nvPicPr>
          <p:cNvPr id="17410" name="Picture 5" descr="paralympics_100meter_perla_bustamante_mexico_winner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1844675"/>
            <a:ext cx="5111750" cy="3408363"/>
          </a:xfrm>
          <a:ln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3225" y="-167360"/>
            <a:ext cx="3008313" cy="997978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СМЕЛОСТЬ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79388" y="981075"/>
            <a:ext cx="3152775" cy="5661025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У 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</a:rPr>
              <a:t>  игр  есть  свои  ценности,  которые лучше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всего  описывают  характер 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</a:rPr>
              <a:t>  игр.  Они имеют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большое значение для всех спортсменов.  </a:t>
            </a:r>
          </a:p>
          <a:p>
            <a:pPr marL="0" indent="0">
              <a:buFont typeface="Wingdings" pitchFamily="2" charset="2"/>
              <a:buNone/>
            </a:pPr>
            <a:endParaRPr lang="ru-RU" sz="1400" dirty="0">
              <a:solidFill>
                <a:srgbClr val="38297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</a:rPr>
              <a:t> ценностей четыре.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Первая ценность – </a:t>
            </a:r>
            <a:r>
              <a:rPr lang="ru-RU" sz="1400" b="1" i="1" dirty="0">
                <a:solidFill>
                  <a:srgbClr val="382971"/>
                </a:solidFill>
              </a:rPr>
              <a:t>смелость. 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Смелость  всегда  нужна,  чтобы  сделать  первый  шаг.  Вы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наверняка знаете, как трудно решиться первый раз войти в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холодную воду. Чтобы начать  заниматься  спортом,  людям с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инвалидностью  тоже  нужна  смелость.  Она  помогает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преодолевать препятствия и побеждать. 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18435" name="Picture 3" descr="C:\Users\GMC\Desktop\olimp-sennosti\f_2091603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1700213"/>
            <a:ext cx="5111750" cy="3833812"/>
          </a:xfr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РЕШИМОСТЬ</a:t>
            </a:r>
            <a:r>
              <a:rPr lang="ru-RU" sz="2200" b="0" kern="1200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200" b="0" kern="1200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200" b="0" kern="1200" dirty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67544" y="1772816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Вторая ценность </a:t>
            </a:r>
            <a:r>
              <a:rPr lang="ru-RU" sz="1400" b="1" i="1" dirty="0">
                <a:solidFill>
                  <a:srgbClr val="382971"/>
                </a:solidFill>
              </a:rPr>
              <a:t>– решимость</a:t>
            </a:r>
            <a:r>
              <a:rPr lang="ru-RU" sz="1400" dirty="0">
                <a:solidFill>
                  <a:srgbClr val="38297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Решимость помогает спортсменам изо дня в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день  ходить  на  тренировки,  терпеть  боль  и  продолжать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заниматься несмотря ни на что.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19459" name="Picture 2" descr="C:\Users\GMC\Desktop\olimp-sennosti\800x600_1315918461_golbol-topnews-ru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49675" y="1727200"/>
            <a:ext cx="4762500" cy="2986088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ВДОХНОВЕНИЕ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Часто, чтобы сделать что-то требуется особое настроение. Его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называют </a:t>
            </a:r>
            <a:r>
              <a:rPr lang="ru-RU" sz="1400" b="1" i="1" dirty="0">
                <a:solidFill>
                  <a:srgbClr val="382971"/>
                </a:solidFill>
              </a:rPr>
              <a:t>вдохновением</a:t>
            </a:r>
            <a:r>
              <a:rPr lang="ru-RU" sz="1400" dirty="0">
                <a:solidFill>
                  <a:srgbClr val="382971"/>
                </a:solidFill>
              </a:rPr>
              <a:t>. 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Вдохновение помогает поэтам писать стихи, поварам готовить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вкусные блюда, а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паралимпийским</a:t>
            </a:r>
            <a:r>
              <a:rPr lang="ru-RU" sz="1400" dirty="0">
                <a:solidFill>
                  <a:srgbClr val="382971"/>
                </a:solidFill>
              </a:rPr>
              <a:t> спортсменам одерживать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победы. Вдохновение – это третья ценность. </a:t>
            </a:r>
          </a:p>
          <a:p>
            <a:pPr marL="0" indent="0">
              <a:buFont typeface="Wingdings" pitchFamily="2" charset="2"/>
              <a:buNone/>
            </a:pPr>
            <a:endParaRPr lang="ru-RU" sz="1400" dirty="0"/>
          </a:p>
        </p:txBody>
      </p:sp>
      <p:pic>
        <p:nvPicPr>
          <p:cNvPr id="20483" name="Picture 2" descr="C:\Users\GMC\Desktop\olimp-sennosti\636_b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5" y="333375"/>
            <a:ext cx="3917950" cy="5853113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3008313" cy="1162050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РАВЕНСТВО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Четвертая ценность </a:t>
            </a:r>
            <a:r>
              <a:rPr lang="ru-RU" sz="1400" b="1" i="1" dirty="0">
                <a:solidFill>
                  <a:srgbClr val="382971"/>
                </a:solidFill>
              </a:rPr>
              <a:t>– равенство</a:t>
            </a:r>
            <a:r>
              <a:rPr lang="ru-RU" sz="1400" dirty="0">
                <a:solidFill>
                  <a:srgbClr val="38297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Равенство –  одна  из  основных 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400" dirty="0">
                <a:solidFill>
                  <a:srgbClr val="382971"/>
                </a:solidFill>
              </a:rPr>
              <a:t>  ценностей,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потому что </a:t>
            </a:r>
            <a:r>
              <a:rPr lang="ru-RU" sz="1400" dirty="0" err="1">
                <a:solidFill>
                  <a:srgbClr val="382971"/>
                </a:solidFill>
              </a:rPr>
              <a:t>паралимпийский</a:t>
            </a:r>
            <a:r>
              <a:rPr lang="ru-RU" sz="1400" dirty="0">
                <a:solidFill>
                  <a:srgbClr val="382971"/>
                </a:solidFill>
              </a:rPr>
              <a:t> спорт призван стирать границы 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барьеры между людьми с инвалидностью и без инвалидности. </a:t>
            </a:r>
          </a:p>
          <a:p>
            <a:pPr marL="0" indent="0">
              <a:buFont typeface="Wingdings" pitchFamily="2" charset="2"/>
              <a:buNone/>
            </a:pPr>
            <a:r>
              <a:rPr lang="ru-RU" sz="1400" dirty="0">
                <a:solidFill>
                  <a:srgbClr val="382971"/>
                </a:solidFill>
              </a:rPr>
              <a:t>Все люди разные, но все мы равны.  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21507" name="Picture 2" descr="C:\Users\GMC\Desktop\olimp-sennosti\41d2ed72979073119d73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1773238"/>
            <a:ext cx="5111750" cy="34115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6250" y="-311151"/>
            <a:ext cx="3008313" cy="1162051"/>
          </a:xfrm>
          <a:noFill/>
          <a:ln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kern="1200" dirty="0">
                <a:ln w="6350">
                  <a:noFill/>
                </a:ln>
                <a:solidFill>
                  <a:srgbClr val="FFC000"/>
                </a:solidFill>
                <a:latin typeface="+mj-lt"/>
                <a:ea typeface="+mj-ea"/>
                <a:cs typeface="+mj-cs"/>
              </a:rPr>
              <a:t>ЭМБЛЕМА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395288" y="1125538"/>
            <a:ext cx="3008312" cy="4602162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500" dirty="0" err="1">
                <a:solidFill>
                  <a:srgbClr val="382971"/>
                </a:solidFill>
              </a:rPr>
              <a:t>Паралимпийская</a:t>
            </a:r>
            <a:r>
              <a:rPr lang="ru-RU" sz="1500" dirty="0">
                <a:solidFill>
                  <a:srgbClr val="382971"/>
                </a:solidFill>
              </a:rPr>
              <a:t> эмблема состоит из трех полусфер красного,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синего  и  зеленого  цветов.  Они  называются  </a:t>
            </a:r>
            <a:r>
              <a:rPr lang="ru-RU" sz="1500" dirty="0" err="1">
                <a:solidFill>
                  <a:srgbClr val="382971"/>
                </a:solidFill>
              </a:rPr>
              <a:t>агитосы</a:t>
            </a:r>
            <a:r>
              <a:rPr lang="ru-RU" sz="1500" dirty="0">
                <a:solidFill>
                  <a:srgbClr val="382971"/>
                </a:solidFill>
              </a:rPr>
              <a:t>  -  от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латинского </a:t>
            </a:r>
            <a:r>
              <a:rPr lang="ru-RU" sz="1500" dirty="0" err="1">
                <a:solidFill>
                  <a:srgbClr val="382971"/>
                </a:solidFill>
              </a:rPr>
              <a:t>agito</a:t>
            </a:r>
            <a:r>
              <a:rPr lang="ru-RU" sz="1500" dirty="0">
                <a:solidFill>
                  <a:srgbClr val="382971"/>
                </a:solidFill>
              </a:rPr>
              <a:t> – «приводить в движение, двигать». Эмблема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символизирует Разум, Тело и Дух.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Буквы  IPC  –  это  сокращение  от  </a:t>
            </a:r>
            <a:r>
              <a:rPr lang="ru-RU" sz="1500" dirty="0" err="1">
                <a:solidFill>
                  <a:srgbClr val="382971"/>
                </a:solidFill>
              </a:rPr>
              <a:t>International</a:t>
            </a:r>
            <a:r>
              <a:rPr lang="ru-RU" sz="1500" dirty="0">
                <a:solidFill>
                  <a:srgbClr val="382971"/>
                </a:solidFill>
              </a:rPr>
              <a:t>  </a:t>
            </a:r>
            <a:r>
              <a:rPr lang="ru-RU" sz="1500" dirty="0" err="1">
                <a:solidFill>
                  <a:srgbClr val="382971"/>
                </a:solidFill>
              </a:rPr>
              <a:t>Paralympic</a:t>
            </a:r>
            <a:r>
              <a:rPr lang="ru-RU" sz="1500" dirty="0">
                <a:solidFill>
                  <a:srgbClr val="382971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 err="1">
                <a:solidFill>
                  <a:srgbClr val="382971"/>
                </a:solidFill>
              </a:rPr>
              <a:t>Committee</a:t>
            </a:r>
            <a:r>
              <a:rPr lang="ru-RU" sz="1500" dirty="0">
                <a:solidFill>
                  <a:srgbClr val="382971"/>
                </a:solidFill>
              </a:rPr>
              <a:t>  (</a:t>
            </a:r>
            <a:r>
              <a:rPr lang="ru-RU" sz="1500" dirty="0" err="1">
                <a:solidFill>
                  <a:srgbClr val="382971"/>
                </a:solidFill>
              </a:rPr>
              <a:t>Интернешнл</a:t>
            </a:r>
            <a:r>
              <a:rPr lang="ru-RU" sz="1500" dirty="0">
                <a:solidFill>
                  <a:srgbClr val="382971"/>
                </a:solidFill>
              </a:rPr>
              <a:t>  </a:t>
            </a:r>
            <a:r>
              <a:rPr lang="ru-RU" sz="1500" dirty="0" err="1">
                <a:solidFill>
                  <a:srgbClr val="382971"/>
                </a:solidFill>
              </a:rPr>
              <a:t>Паралимпик</a:t>
            </a:r>
            <a:r>
              <a:rPr lang="ru-RU" sz="1500" dirty="0">
                <a:solidFill>
                  <a:srgbClr val="382971"/>
                </a:solidFill>
              </a:rPr>
              <a:t>  </a:t>
            </a:r>
            <a:r>
              <a:rPr lang="ru-RU" sz="1500" dirty="0" err="1">
                <a:solidFill>
                  <a:srgbClr val="382971"/>
                </a:solidFill>
              </a:rPr>
              <a:t>Комити</a:t>
            </a:r>
            <a:r>
              <a:rPr lang="ru-RU" sz="1500" dirty="0">
                <a:solidFill>
                  <a:srgbClr val="382971"/>
                </a:solidFill>
              </a:rPr>
              <a:t>).  По-русски –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Международный  </a:t>
            </a:r>
            <a:r>
              <a:rPr lang="ru-RU" sz="1500" dirty="0" err="1">
                <a:solidFill>
                  <a:srgbClr val="382971"/>
                </a:solidFill>
              </a:rPr>
              <a:t>Паралимпийский</a:t>
            </a:r>
            <a:r>
              <a:rPr lang="ru-RU" sz="1500" dirty="0">
                <a:solidFill>
                  <a:srgbClr val="382971"/>
                </a:solidFill>
              </a:rPr>
              <a:t>  комитет.  Это  организация,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которая отвечает за проведение </a:t>
            </a:r>
            <a:r>
              <a:rPr lang="ru-RU" sz="1500" dirty="0" err="1">
                <a:solidFill>
                  <a:srgbClr val="382971"/>
                </a:solidFill>
              </a:rPr>
              <a:t>Паралимпийских</a:t>
            </a:r>
            <a:r>
              <a:rPr lang="ru-RU" sz="1500" dirty="0">
                <a:solidFill>
                  <a:srgbClr val="382971"/>
                </a:solidFill>
              </a:rPr>
              <a:t> игр во всем </a:t>
            </a:r>
          </a:p>
          <a:p>
            <a:pPr marL="0" indent="0">
              <a:buFont typeface="Wingdings" pitchFamily="2" charset="2"/>
              <a:buNone/>
            </a:pPr>
            <a:r>
              <a:rPr lang="ru-RU" sz="1500" dirty="0">
                <a:solidFill>
                  <a:srgbClr val="382971"/>
                </a:solidFill>
              </a:rPr>
              <a:t>мире.  </a:t>
            </a:r>
          </a:p>
          <a:p>
            <a:pPr marL="0" indent="0">
              <a:buFont typeface="Wingdings" pitchFamily="2" charset="2"/>
              <a:buNone/>
            </a:pPr>
            <a:endParaRPr lang="ru-RU" sz="1500" dirty="0"/>
          </a:p>
        </p:txBody>
      </p:sp>
      <p:pic>
        <p:nvPicPr>
          <p:cNvPr id="22531" name="Picture 2" descr="C:\Users\GMC\Desktop\olimp-sennosti\ipc_primary_4c_edit_sm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5050" y="1292225"/>
            <a:ext cx="5111750" cy="3814763"/>
          </a:xfr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444</TotalTime>
  <Words>1068</Words>
  <Application>Microsoft Office PowerPoint</Application>
  <PresentationFormat>Экран (4:3)</PresentationFormat>
  <Paragraphs>270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Сеть</vt:lpstr>
      <vt:lpstr>Паралимпийский урок</vt:lpstr>
      <vt:lpstr>Слайд 2</vt:lpstr>
      <vt:lpstr>Слайд 3</vt:lpstr>
      <vt:lpstr>Слайд 4</vt:lpstr>
      <vt:lpstr>СМЕЛОСТЬ</vt:lpstr>
      <vt:lpstr>РЕШИМОСТЬ </vt:lpstr>
      <vt:lpstr>ВДОХНОВЕНИЕ</vt:lpstr>
      <vt:lpstr>РАВЕНСТВО</vt:lpstr>
      <vt:lpstr>ЭМБЛЕМА</vt:lpstr>
      <vt:lpstr>ФЛАГ</vt:lpstr>
      <vt:lpstr>ДЕВИЗ</vt:lpstr>
      <vt:lpstr>Слайд 12</vt:lpstr>
      <vt:lpstr> Количество медалей, завоеванных сборной командой России по видам спорта </vt:lpstr>
      <vt:lpstr>Академическая гребля</vt:lpstr>
      <vt:lpstr>Велоспорт</vt:lpstr>
      <vt:lpstr>Дзюдо</vt:lpstr>
      <vt:lpstr>Легкая атлетика</vt:lpstr>
      <vt:lpstr>Легкая атлетика</vt:lpstr>
      <vt:lpstr>Легкая атлетика</vt:lpstr>
      <vt:lpstr>Легкая атлетика</vt:lpstr>
      <vt:lpstr>Настольный теннис</vt:lpstr>
      <vt:lpstr>Пауэрлифтинг</vt:lpstr>
      <vt:lpstr>Плавание Оксана Савченко</vt:lpstr>
      <vt:lpstr>Плавание</vt:lpstr>
      <vt:lpstr>Плавание</vt:lpstr>
      <vt:lpstr>Плавание</vt:lpstr>
      <vt:lpstr>Плавание</vt:lpstr>
      <vt:lpstr>Стрельба пулевая</vt:lpstr>
      <vt:lpstr>Стрельба из лука </vt:lpstr>
      <vt:lpstr>Футбол 7х7. </vt:lpstr>
      <vt:lpstr>Слайд 31</vt:lpstr>
      <vt:lpstr>Сочи - 2014</vt:lpstr>
      <vt:lpstr>Список сайтов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GMC</dc:creator>
  <cp:lastModifiedBy>GMC</cp:lastModifiedBy>
  <cp:revision>50</cp:revision>
  <dcterms:created xsi:type="dcterms:W3CDTF">2012-10-14T09:06:59Z</dcterms:created>
  <dcterms:modified xsi:type="dcterms:W3CDTF">2012-12-08T18:28:12Z</dcterms:modified>
</cp:coreProperties>
</file>