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9" autoAdjust="0"/>
    <p:restoredTop sz="94660"/>
  </p:normalViewPr>
  <p:slideViewPr>
    <p:cSldViewPr snapToGrid="0">
      <p:cViewPr varScale="1">
        <p:scale>
          <a:sx n="53" d="100"/>
          <a:sy n="53" d="100"/>
        </p:scale>
        <p:origin x="54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5/4/2014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5/4/2014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5/4/2014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5/4/2014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5/4/2014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5/4/2014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0" r:id="rId9"/>
    <p:sldLayoutId id="2147483668" r:id="rId10"/>
    <p:sldLayoutId id="2147483663" r:id="rId11"/>
    <p:sldLayoutId id="2147483664" r:id="rId12"/>
    <p:sldLayoutId id="2147483665" r:id="rId13"/>
    <p:sldLayoutId id="2147483666" r:id="rId14"/>
    <p:sldLayoutId id="2147483667" r:id="rId15"/>
    <p:sldLayoutId id="2147483658" r:id="rId16"/>
    <p:sldLayoutId id="214748365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3776" y="438912"/>
            <a:ext cx="11247120" cy="5925311"/>
          </a:xfrm>
        </p:spPr>
        <p:txBody>
          <a:bodyPr>
            <a:normAutofit/>
          </a:bodyPr>
          <a:lstStyle/>
          <a:p>
            <a:r>
              <a:rPr lang="ru-RU" dirty="0" smtClean="0"/>
              <a:t>                           </a:t>
            </a:r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Круглый стол по уголовному праву</a:t>
            </a:r>
          </a:p>
          <a:p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32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</a:t>
            </a:r>
            <a:r>
              <a:rPr lang="ru-RU" sz="4800" b="1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НАЛОГОВАЯ АМНИСТИЯ</a:t>
            </a:r>
          </a:p>
          <a:p>
            <a:r>
              <a:rPr lang="ru-RU" sz="20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</a:t>
            </a:r>
            <a:r>
              <a:rPr lang="ru-RU" sz="2800" b="1" i="1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Нарыжный</a:t>
            </a:r>
            <a:r>
              <a:rPr lang="ru-RU" sz="28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Н.А.</a:t>
            </a:r>
          </a:p>
          <a:p>
            <a:endParaRPr lang="ru-RU" sz="20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98776" cy="23439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8048" y="0"/>
            <a:ext cx="2706624" cy="23439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5088" y="4736592"/>
            <a:ext cx="3529584" cy="2121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438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2812" y="914400"/>
            <a:ext cx="6798628" cy="1143000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каких условиях может быть проведена </a:t>
            </a:r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		    налоговая </a:t>
            </a:r>
            <a: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амнистия в </a:t>
            </a:r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Украине?</a:t>
            </a:r>
            <a:endParaRPr lang="ru-RU" sz="1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7" r="1308"/>
          <a:stretch/>
        </p:blipFill>
        <p:spPr>
          <a:xfrm>
            <a:off x="989012" y="914400"/>
            <a:ext cx="3733800" cy="5193792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7219252" cy="3459142"/>
          </a:xfrm>
        </p:spPr>
        <p:txBody>
          <a:bodyPr>
            <a:normAutofit lnSpcReduction="10000"/>
          </a:bodyPr>
          <a:lstStyle/>
          <a:p>
            <a:r>
              <a:rPr lang="ru-RU" dirty="0">
                <a:solidFill>
                  <a:schemeClr val="tx1"/>
                </a:solidFill>
              </a:rPr>
              <a:t> В Украине на данный момент речь идет об амнистии капиталов. После проведения налоговой амнистии планируется ввести систему косвенного налогообложения. Предполагается, что налоговые органы сопоставят доходы и расходы граждан. Выявленные несоответствия в части расходов будут предметом расследования органами налоговой милиции.</a:t>
            </a:r>
          </a:p>
          <a:p>
            <a:r>
              <a:rPr lang="ru-RU" dirty="0">
                <a:solidFill>
                  <a:schemeClr val="tx1"/>
                </a:solidFill>
              </a:rPr>
              <a:t>   </a:t>
            </a:r>
          </a:p>
          <a:p>
            <a:r>
              <a:rPr lang="ru-RU" dirty="0">
                <a:solidFill>
                  <a:schemeClr val="tx1"/>
                </a:solidFill>
              </a:rPr>
              <a:t>   К слову сказать, в Украине эту идею озвучивали уже не один раз. В ноябре 2013 года даже был обнародован законопроект № 3590 о декларировании теневых доходов юридических и физических лиц.</a:t>
            </a:r>
          </a:p>
        </p:txBody>
      </p:sp>
    </p:spTree>
    <p:extLst>
      <p:ext uri="{BB962C8B-B14F-4D97-AF65-F5344CB8AC3E}">
        <p14:creationId xmlns:p14="http://schemas.microsoft.com/office/powerpoint/2010/main" val="343833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2812" y="588264"/>
            <a:ext cx="6019800" cy="1143000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dirty="0" smtClean="0"/>
              <a:t>    </a:t>
            </a:r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Налоговая </a:t>
            </a:r>
            <a: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амнистия. В чем плюс для </a:t>
            </a:r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	                             государства</a:t>
            </a:r>
            <a:r>
              <a:rPr lang="ru-RU" sz="1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1" t="-400" r="-1381" b="400"/>
          <a:stretch/>
        </p:blipFill>
        <p:spPr>
          <a:xfrm>
            <a:off x="310896" y="914400"/>
            <a:ext cx="4242816" cy="552297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22812" y="2011680"/>
            <a:ext cx="7109524" cy="4425696"/>
          </a:xfrm>
        </p:spPr>
        <p:txBody>
          <a:bodyPr>
            <a:noAutofit/>
          </a:bodyPr>
          <a:lstStyle/>
          <a:p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это 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пополнение государственного бюджета за счет поступлений сокрытых налогов, а также экономия бюджетных средств государства на проверки налоговыми и правоохранительными органами потенциально уклонившихся от налогов субъектов.</a:t>
            </a:r>
          </a:p>
          <a:p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5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- это 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выведение теневого бизнеса в легальный оборот. Налоговые органы предполагают, что получив амнистию по старым "грехам", налогоплательщик не станет совершать новые правонарушения и примет меры для прозрачной уплаты всех налогов.</a:t>
            </a:r>
          </a:p>
          <a:p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К тому же, если налогоплательщик по условиям амнистии легализует свои зарубежные накопления, страна получит дополнительный источник валютных поступлений в виде репатриируемых средств.</a:t>
            </a:r>
          </a:p>
          <a:p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r>
              <a:rPr lang="ru-RU" sz="15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Предполагается </a:t>
            </a:r>
            <a:r>
              <a:rPr lang="ru-RU" sz="1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также, что подобная акция может послужить основой налаживания доверительных отношений между государством и налогоплательщиками.</a:t>
            </a:r>
          </a:p>
          <a:p>
            <a:r>
              <a:rPr lang="ru-RU" sz="1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69701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684211" y="566928"/>
            <a:ext cx="10965245" cy="5705856"/>
          </a:xfrm>
        </p:spPr>
        <p:txBody>
          <a:bodyPr/>
          <a:lstStyle/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    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Итак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как показывает международный опыт, для эффективного проведения налоговой амнистии необходимо выполнение следующих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условий: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i="1" dirty="0" smtClean="0">
                <a:solidFill>
                  <a:schemeClr val="tx1"/>
                </a:solidFill>
              </a:rPr>
              <a:t>- Серьезные </a:t>
            </a:r>
            <a:r>
              <a:rPr lang="ru-RU" i="1" dirty="0">
                <a:solidFill>
                  <a:schemeClr val="tx1"/>
                </a:solidFill>
              </a:rPr>
              <a:t>гарантии ненаказуемости.</a:t>
            </a:r>
          </a:p>
          <a:p>
            <a:r>
              <a:rPr lang="ru-RU" i="1" dirty="0" smtClean="0">
                <a:solidFill>
                  <a:schemeClr val="tx1"/>
                </a:solidFill>
              </a:rPr>
              <a:t>- Сохранение </a:t>
            </a:r>
            <a:r>
              <a:rPr lang="ru-RU" i="1" dirty="0">
                <a:solidFill>
                  <a:schemeClr val="tx1"/>
                </a:solidFill>
              </a:rPr>
              <a:t>конфиденциальности информации.</a:t>
            </a:r>
          </a:p>
          <a:p>
            <a:r>
              <a:rPr lang="ru-RU" i="1" dirty="0" smtClean="0">
                <a:solidFill>
                  <a:schemeClr val="tx1"/>
                </a:solidFill>
              </a:rPr>
              <a:t>- Одноразовость </a:t>
            </a:r>
            <a:r>
              <a:rPr lang="ru-RU" i="1" dirty="0">
                <a:solidFill>
                  <a:schemeClr val="tx1"/>
                </a:solidFill>
              </a:rPr>
              <a:t>амнистии.</a:t>
            </a:r>
          </a:p>
          <a:p>
            <a:r>
              <a:rPr lang="ru-RU" i="1" dirty="0" smtClean="0">
                <a:solidFill>
                  <a:schemeClr val="tx1"/>
                </a:solidFill>
              </a:rPr>
              <a:t>- </a:t>
            </a:r>
            <a:r>
              <a:rPr lang="ru-RU" i="1" dirty="0" err="1" smtClean="0">
                <a:solidFill>
                  <a:schemeClr val="tx1"/>
                </a:solidFill>
              </a:rPr>
              <a:t>Неконфискационный</a:t>
            </a:r>
            <a:r>
              <a:rPr lang="ru-RU" i="1" dirty="0" smtClean="0">
                <a:solidFill>
                  <a:schemeClr val="tx1"/>
                </a:solidFill>
              </a:rPr>
              <a:t> </a:t>
            </a:r>
            <a:r>
              <a:rPr lang="ru-RU" i="1" dirty="0">
                <a:solidFill>
                  <a:schemeClr val="tx1"/>
                </a:solidFill>
              </a:rPr>
              <a:t>характер.</a:t>
            </a:r>
          </a:p>
          <a:p>
            <a:r>
              <a:rPr lang="ru-RU" i="1" dirty="0" smtClean="0">
                <a:solidFill>
                  <a:schemeClr val="tx1"/>
                </a:solidFill>
              </a:rPr>
              <a:t>- Широкая </a:t>
            </a:r>
            <a:r>
              <a:rPr lang="ru-RU" i="1" dirty="0">
                <a:solidFill>
                  <a:schemeClr val="tx1"/>
                </a:solidFill>
              </a:rPr>
              <a:t>разъяснительная и пропагандистская кампания.</a:t>
            </a:r>
          </a:p>
          <a:p>
            <a:r>
              <a:rPr lang="ru-RU" i="1" dirty="0" smtClean="0">
                <a:solidFill>
                  <a:schemeClr val="tx1"/>
                </a:solidFill>
              </a:rPr>
              <a:t>- Сочетание </a:t>
            </a:r>
            <a:r>
              <a:rPr lang="ru-RU" i="1" dirty="0">
                <a:solidFill>
                  <a:schemeClr val="tx1"/>
                </a:solidFill>
              </a:rPr>
              <a:t>амнистии с реальной угрозой наказания в случае дальнейшего сокрытия </a:t>
            </a:r>
            <a:r>
              <a:rPr lang="ru-RU" i="1" dirty="0" smtClean="0">
                <a:solidFill>
                  <a:schemeClr val="tx1"/>
                </a:solidFill>
              </a:rPr>
              <a:t>доходов</a:t>
            </a:r>
            <a:r>
              <a:rPr lang="ru-RU" i="1" dirty="0">
                <a:solidFill>
                  <a:schemeClr val="tx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09191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2812" y="914400"/>
            <a:ext cx="6019800" cy="1143000"/>
          </a:xfrm>
        </p:spPr>
        <p:txBody>
          <a:bodyPr/>
          <a:lstStyle/>
          <a:p>
            <a:r>
              <a:rPr lang="ru-RU" dirty="0" smtClean="0"/>
              <a:t>          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УСЛОВИЯ АМНИСТИИ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07"/>
          <a:stretch/>
        </p:blipFill>
        <p:spPr>
          <a:xfrm>
            <a:off x="237744" y="914400"/>
            <a:ext cx="4485068" cy="539496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7054660" cy="353229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Амнистировать </a:t>
            </a:r>
            <a:r>
              <a:rPr lang="ru-RU" dirty="0">
                <a:solidFill>
                  <a:schemeClr val="tx1"/>
                </a:solidFill>
              </a:rPr>
              <a:t>можно капиталы лиц, </a:t>
            </a:r>
            <a:r>
              <a:rPr lang="ru-RU" dirty="0">
                <a:solidFill>
                  <a:srgbClr val="FF0000"/>
                </a:solidFill>
              </a:rPr>
              <a:t>которые не были связаны с политикой</a:t>
            </a:r>
            <a:r>
              <a:rPr lang="ru-RU" dirty="0">
                <a:solidFill>
                  <a:schemeClr val="tx1"/>
                </a:solidFill>
              </a:rPr>
              <a:t>, органами государственной власти и коррупцией. 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"</a:t>
            </a:r>
            <a:r>
              <a:rPr lang="ru-RU" dirty="0">
                <a:solidFill>
                  <a:schemeClr val="tx1"/>
                </a:solidFill>
              </a:rPr>
              <a:t>К членам предыдущего правительства и бывшим госчиновникам, которые при зарплате в несколько тысяч </a:t>
            </a:r>
            <a:r>
              <a:rPr lang="ru-RU" dirty="0" err="1">
                <a:solidFill>
                  <a:schemeClr val="tx1"/>
                </a:solidFill>
              </a:rPr>
              <a:t>гривень</a:t>
            </a:r>
            <a:r>
              <a:rPr lang="ru-RU" dirty="0">
                <a:solidFill>
                  <a:schemeClr val="tx1"/>
                </a:solidFill>
              </a:rPr>
              <a:t> решились бы задекларировать миллиарды, амнистия применяться не должна, так как здесь речь идет об уголовном преступлении.</a:t>
            </a:r>
          </a:p>
        </p:txBody>
      </p:sp>
    </p:spTree>
    <p:extLst>
      <p:ext uri="{BB962C8B-B14F-4D97-AF65-F5344CB8AC3E}">
        <p14:creationId xmlns:p14="http://schemas.microsoft.com/office/powerpoint/2010/main" val="131917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111" r="26111"/>
          <a:stretch>
            <a:fillRect/>
          </a:stretch>
        </p:blipFill>
        <p:spPr>
          <a:xfrm>
            <a:off x="219456" y="914400"/>
            <a:ext cx="4050530" cy="5340096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22812" y="914400"/>
            <a:ext cx="6835204" cy="4572000"/>
          </a:xfrm>
        </p:spPr>
        <p:txBody>
          <a:bodyPr/>
          <a:lstStyle/>
          <a:p>
            <a:r>
              <a:rPr lang="ru-RU" dirty="0"/>
              <a:t>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Налоговая амнистия должна проводиться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временным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постоянным правительством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сопровождается широкой информационной компанией, которая должна заинтересовать к участию в ней максимальное количество граждан.</a:t>
            </a:r>
          </a:p>
        </p:txBody>
      </p:sp>
    </p:spTree>
    <p:extLst>
      <p:ext uri="{BB962C8B-B14F-4D97-AF65-F5344CB8AC3E}">
        <p14:creationId xmlns:p14="http://schemas.microsoft.com/office/powerpoint/2010/main" val="2821265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15" r="14115"/>
          <a:stretch>
            <a:fillRect/>
          </a:stretch>
        </p:blipFill>
        <p:spPr/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22812" y="914400"/>
            <a:ext cx="6835204" cy="5029200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Но, если 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Украина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даст возможность задекларировать доходы 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наложения санкций 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взыскания налогов за прошлые периоды тем бизнесменам, которые заработали деньги и вывели их из страны не совсем законно, в 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Украину могут вернуться миллиарды </a:t>
            </a:r>
            <a:r>
              <a:rPr lang="ru-RU" sz="3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долларов</a:t>
            </a:r>
            <a:r>
              <a:rPr lang="ru-RU" sz="3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442019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684211" y="749808"/>
            <a:ext cx="10818941" cy="5413248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r>
              <a:rPr lang="ru-RU" dirty="0"/>
              <a:t> </a:t>
            </a:r>
            <a:r>
              <a:rPr lang="ru-RU" dirty="0" smtClean="0"/>
              <a:t>                 </a:t>
            </a:r>
          </a:p>
          <a:p>
            <a:r>
              <a:rPr lang="ru-RU" sz="4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СПАСИБО ЗА ВНИМАНИЕ!</a:t>
            </a:r>
          </a:p>
          <a:p>
            <a:endParaRPr lang="ru-RU" sz="4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991" y="4315968"/>
            <a:ext cx="2103121" cy="184708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0700" y="4258055"/>
            <a:ext cx="1905000" cy="19050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2912" y="4258055"/>
            <a:ext cx="2080608" cy="190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634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2812" y="402336"/>
            <a:ext cx="6853492" cy="2188464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</a:t>
            </a:r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Налоговой амнистией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называется </a:t>
            </a:r>
            <a:r>
              <a:rPr lang="ru-RU" sz="1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ряд мероприятий по предоставлению налогоплательщикам права уплатить суммы налогов, по которым истекли установленные налоговым законодательством сроки платежей.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00" r="17800"/>
          <a:stretch>
            <a:fillRect/>
          </a:stretch>
        </p:blipFill>
        <p:spPr>
          <a:xfrm>
            <a:off x="658368" y="914400"/>
            <a:ext cx="4064444" cy="523036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853492" cy="3642022"/>
          </a:xfrm>
        </p:spPr>
        <p:txBody>
          <a:bodyPr>
            <a:normAutofit fontScale="85000" lnSpcReduction="20000"/>
          </a:bodyPr>
          <a:lstStyle/>
          <a:p>
            <a:r>
              <a:rPr lang="ru-RU" b="1" u="sng" dirty="0">
                <a:solidFill>
                  <a:schemeClr val="tx1"/>
                </a:solidFill>
              </a:rPr>
              <a:t>Как правило, для налоговой амнистии характерны следующие признаки: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dirty="0" err="1">
                <a:solidFill>
                  <a:schemeClr val="tx1"/>
                </a:solidFill>
              </a:rPr>
              <a:t>Одномоментность</a:t>
            </a:r>
            <a:r>
              <a:rPr lang="ru-RU" dirty="0">
                <a:solidFill>
                  <a:schemeClr val="tx1"/>
                </a:solidFill>
              </a:rPr>
              <a:t>, то есть государство предоставляет право легализовать свои доходы </a:t>
            </a:r>
            <a:r>
              <a:rPr lang="ru-RU" dirty="0" err="1">
                <a:solidFill>
                  <a:schemeClr val="tx1"/>
                </a:solidFill>
              </a:rPr>
              <a:t>единоразово</a:t>
            </a:r>
            <a:r>
              <a:rPr lang="ru-RU" dirty="0">
                <a:solidFill>
                  <a:schemeClr val="tx1"/>
                </a:solidFill>
              </a:rPr>
              <a:t> и за определённый промежуток времени.</a:t>
            </a:r>
          </a:p>
          <a:p>
            <a:r>
              <a:rPr lang="ru-RU" dirty="0">
                <a:solidFill>
                  <a:schemeClr val="tx1"/>
                </a:solidFill>
              </a:rPr>
              <a:t>Цель налоговой амнистии состоит не в пополнении бюджета, а в переходе на правовую базу в отношениях налогоплательщиков и государства.</a:t>
            </a:r>
          </a:p>
          <a:p>
            <a:r>
              <a:rPr lang="ru-RU" dirty="0">
                <a:solidFill>
                  <a:schemeClr val="tx1"/>
                </a:solidFill>
              </a:rPr>
              <a:t>Для проведения налоговой амнистии должны существовать объективные предпосылки; как правило, это несовершенство налоговой системы за тот период, когда проводится налоговая амнистия.</a:t>
            </a:r>
          </a:p>
          <a:p>
            <a:r>
              <a:rPr lang="ru-RU" dirty="0">
                <a:solidFill>
                  <a:schemeClr val="tx1"/>
                </a:solidFill>
              </a:rPr>
              <a:t>Легализация собственности, за которую уплачен налог и отказ государства от правового преследования нарушителей.</a:t>
            </a:r>
          </a:p>
        </p:txBody>
      </p:sp>
    </p:spTree>
    <p:extLst>
      <p:ext uri="{BB962C8B-B14F-4D97-AF65-F5344CB8AC3E}">
        <p14:creationId xmlns:p14="http://schemas.microsoft.com/office/powerpoint/2010/main" val="624826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2812" y="859536"/>
            <a:ext cx="7018084" cy="1731264"/>
          </a:xfrm>
        </p:spPr>
        <p:txBody>
          <a:bodyPr>
            <a:noAutofit/>
          </a:bodyPr>
          <a:lstStyle/>
          <a:p>
            <a:r>
              <a:rPr lang="ru-RU" sz="1600" dirty="0"/>
              <a:t>Принцип </a:t>
            </a:r>
            <a:r>
              <a:rPr lang="ru-RU" sz="1600" b="1" dirty="0">
                <a:solidFill>
                  <a:srgbClr val="FF0000"/>
                </a:solidFill>
              </a:rPr>
              <a:t>"амнистии капитала" </a:t>
            </a:r>
            <a:r>
              <a:rPr lang="ru-RU" sz="1600" dirty="0"/>
              <a:t>или </a:t>
            </a:r>
            <a:r>
              <a:rPr lang="ru-RU" sz="1600" b="1" dirty="0">
                <a:solidFill>
                  <a:srgbClr val="FF0000"/>
                </a:solidFill>
              </a:rPr>
              <a:t>"нулевой декларации" </a:t>
            </a:r>
            <a:r>
              <a:rPr lang="ru-RU" sz="1600" dirty="0"/>
              <a:t>может быть применен в Украине до конца текущего года, заявил глава ликвидационной комиссии, первый заместителем министра доходов и сборов, ответственный за ведение налоговой </a:t>
            </a:r>
            <a:r>
              <a:rPr lang="ru-RU" sz="1600" dirty="0" smtClean="0"/>
              <a:t>политики - </a:t>
            </a:r>
            <a:r>
              <a:rPr lang="ru-RU" sz="1600" b="1" i="1" dirty="0" smtClean="0"/>
              <a:t>Игорь </a:t>
            </a:r>
            <a:r>
              <a:rPr lang="ru-RU" sz="1600" b="1" i="1" dirty="0" err="1"/>
              <a:t>Билоус</a:t>
            </a:r>
            <a:r>
              <a:rPr lang="ru-RU" sz="1600" b="1" i="1" dirty="0"/>
              <a:t>.</a:t>
            </a: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18" t="-1200" r="40334" b="1200"/>
          <a:stretch/>
        </p:blipFill>
        <p:spPr>
          <a:xfrm>
            <a:off x="256032" y="859536"/>
            <a:ext cx="3602736" cy="4572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7182676" cy="366031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"В планах - сокращение количества налогов, но также в планах - расширение базы налогообложения. Хороший пример – это амнистия капитала. Как идея: всем, кто получил определенные доходы, мы предложим определенный срок - до шести месяцев - и скажем: </a:t>
            </a:r>
            <a:r>
              <a:rPr lang="ru-RU" dirty="0">
                <a:solidFill>
                  <a:srgbClr val="FF0000"/>
                </a:solidFill>
              </a:rPr>
              <a:t>5% </a:t>
            </a:r>
            <a:r>
              <a:rPr lang="ru-RU" dirty="0">
                <a:solidFill>
                  <a:schemeClr val="tx1"/>
                </a:solidFill>
              </a:rPr>
              <a:t>от этой суммы, пожалуйста, заплатите. Разместите эти средства на депозитах в </a:t>
            </a:r>
            <a:r>
              <a:rPr lang="ru-RU" dirty="0" err="1">
                <a:solidFill>
                  <a:schemeClr val="tx1"/>
                </a:solidFill>
              </a:rPr>
              <a:t>Укрэксимбанке</a:t>
            </a:r>
            <a:r>
              <a:rPr lang="ru-RU" dirty="0">
                <a:solidFill>
                  <a:schemeClr val="tx1"/>
                </a:solidFill>
              </a:rPr>
              <a:t> или еще каком-либо, на определенный срок, чтобы дать возможность людям легализироваться. Это, конечно, очень большой шаг. Мы не соберем очень много миллиардов, но кто-то придет. Это абсолютно нормальная мировая практика</a:t>
            </a:r>
          </a:p>
        </p:txBody>
      </p:sp>
    </p:spTree>
    <p:extLst>
      <p:ext uri="{BB962C8B-B14F-4D97-AF65-F5344CB8AC3E}">
        <p14:creationId xmlns:p14="http://schemas.microsoft.com/office/powerpoint/2010/main" val="790575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684211" y="548640"/>
            <a:ext cx="10892093" cy="587044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                                        </a:t>
            </a:r>
            <a:r>
              <a:rPr lang="ru-RU" sz="2000" b="1" dirty="0" smtClean="0">
                <a:solidFill>
                  <a:srgbClr val="FF0000"/>
                </a:solidFill>
              </a:rPr>
              <a:t> ЗАРУБЕЖНЫЙ ОПЫТ НАЛОГОВОЙ АМНИСТИИ</a:t>
            </a:r>
          </a:p>
          <a:p>
            <a:r>
              <a:rPr lang="ru-RU" sz="2000" b="1" dirty="0">
                <a:solidFill>
                  <a:srgbClr val="FF0000"/>
                </a:solidFill>
              </a:rPr>
              <a:t>В Бельгии, </a:t>
            </a:r>
            <a:r>
              <a:rPr lang="ru-RU" sz="2000" dirty="0">
                <a:solidFill>
                  <a:schemeClr val="tx1"/>
                </a:solidFill>
              </a:rPr>
              <a:t>где в 2004 г. вступил в силу закон об амнистии на вывезенные капиталы, граждане, имевшие сбережения в банках за рубежом, без всяких санкций до конца года могли перевести их обратно в страну. В качестве индульгенции бельгийцы должны были отдать </a:t>
            </a:r>
            <a:r>
              <a:rPr lang="ru-RU" sz="2000" dirty="0">
                <a:solidFill>
                  <a:srgbClr val="FF0000"/>
                </a:solidFill>
              </a:rPr>
              <a:t>от 6 до 9% </a:t>
            </a:r>
            <a:r>
              <a:rPr lang="ru-RU" sz="2000" dirty="0">
                <a:solidFill>
                  <a:schemeClr val="tx1"/>
                </a:solidFill>
              </a:rPr>
              <a:t>возвращаемых из-за рубежа сумм (6% с капитала, инвестируемого в акции бельгийских компаний не менее чем на три года, 9% с сумм, просто переведенных "домой"). Бельгийский Минфин надеялся, что в страну вернутся 10 - 15 млрд евро, что позволило бы взыскать в виде сборов 850 млн</a:t>
            </a:r>
            <a:r>
              <a:rPr lang="ru-RU" sz="2000" dirty="0" smtClean="0">
                <a:solidFill>
                  <a:schemeClr val="tx1"/>
                </a:solidFill>
              </a:rPr>
              <a:t>.</a:t>
            </a:r>
          </a:p>
          <a:p>
            <a:endParaRPr lang="ru-RU" sz="2000" dirty="0">
              <a:solidFill>
                <a:schemeClr val="tx1"/>
              </a:solidFill>
            </a:endParaRPr>
          </a:p>
          <a:p>
            <a:r>
              <a:rPr lang="ru-RU" sz="2000" dirty="0">
                <a:solidFill>
                  <a:schemeClr val="tx1"/>
                </a:solidFill>
              </a:rPr>
              <a:t>Амнистия капиталов была приурочена к вступлению в силу с начала 2005 г. </a:t>
            </a:r>
            <a:r>
              <a:rPr lang="ru-RU" sz="2000" dirty="0">
                <a:solidFill>
                  <a:srgbClr val="FF0000"/>
                </a:solidFill>
              </a:rPr>
              <a:t>европейской Директивы об инвестициях</a:t>
            </a:r>
            <a:r>
              <a:rPr lang="ru-RU" sz="2000" dirty="0">
                <a:solidFill>
                  <a:schemeClr val="tx1"/>
                </a:solidFill>
              </a:rPr>
              <a:t>, по которой все банки Евросоюза должны представлять данные о вкладах нерезидентов в органы финансового контроля стран, гражданами которых являются нерезиденты. Директива, в частности, затрагивала Люксембург, где хранились основные бельгийские капиталы (в Люксембурге подоходный налог не взимается, а в Бельгии он составляет 50%). От Швейцарии или Лихтенштейна, которые не входят в ЕС, Еврокомиссия добилась введения высоких налогов на вклады нерезидентов из стран Евросоюза, что сделало невыгодным хранение капиталов в банках этих стран.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47088" cy="98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903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684211" y="658368"/>
            <a:ext cx="10818941" cy="5742432"/>
          </a:xfrm>
        </p:spPr>
        <p:txBody>
          <a:bodyPr>
            <a:normAutofit fontScale="92500" lnSpcReduction="20000"/>
          </a:bodyPr>
          <a:lstStyle/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Куда </a:t>
            </a:r>
            <a:r>
              <a:rPr lang="ru-RU" dirty="0">
                <a:solidFill>
                  <a:schemeClr val="tx1"/>
                </a:solidFill>
              </a:rPr>
              <a:t>более успешной финансовая амнистия была </a:t>
            </a:r>
            <a:r>
              <a:rPr lang="ru-RU" b="1" dirty="0">
                <a:solidFill>
                  <a:srgbClr val="FF0000"/>
                </a:solidFill>
              </a:rPr>
              <a:t>в Италии </a:t>
            </a:r>
            <a:r>
              <a:rPr lang="ru-RU" dirty="0">
                <a:solidFill>
                  <a:srgbClr val="FF0000"/>
                </a:solidFill>
              </a:rPr>
              <a:t>в 2001 - 2002 гг</a:t>
            </a:r>
            <a:r>
              <a:rPr lang="ru-RU" dirty="0">
                <a:solidFill>
                  <a:schemeClr val="tx1"/>
                </a:solidFill>
              </a:rPr>
              <a:t>. </a:t>
            </a:r>
            <a:r>
              <a:rPr lang="ru-RU" dirty="0" smtClean="0">
                <a:solidFill>
                  <a:schemeClr val="tx1"/>
                </a:solidFill>
              </a:rPr>
              <a:t>Согласно </a:t>
            </a:r>
            <a:r>
              <a:rPr lang="ru-RU" dirty="0">
                <a:solidFill>
                  <a:schemeClr val="tx1"/>
                </a:solidFill>
              </a:rPr>
              <a:t>Декрету о легализации от 25 сентября 2001 г. заявитель был обязан </a:t>
            </a:r>
            <a:r>
              <a:rPr lang="ru-RU" dirty="0">
                <a:solidFill>
                  <a:srgbClr val="FF0000"/>
                </a:solidFill>
              </a:rPr>
              <a:t>заплатить 2,5% </a:t>
            </a:r>
            <a:r>
              <a:rPr lang="ru-RU" dirty="0">
                <a:solidFill>
                  <a:schemeClr val="tx1"/>
                </a:solidFill>
              </a:rPr>
              <a:t>от задекларированной стоимости имущества или приобрести итальянские ценные бумаги на сумму, </a:t>
            </a:r>
            <a:r>
              <a:rPr lang="ru-RU" dirty="0">
                <a:solidFill>
                  <a:srgbClr val="FF0000"/>
                </a:solidFill>
              </a:rPr>
              <a:t>равную 12% от стоимости укрытого имущества</a:t>
            </a:r>
            <a:r>
              <a:rPr lang="ru-RU" dirty="0">
                <a:solidFill>
                  <a:schemeClr val="tx1"/>
                </a:solidFill>
              </a:rPr>
              <a:t>, а взамен налоговые органы выдавали специальные </a:t>
            </a:r>
            <a:r>
              <a:rPr lang="ru-RU" sz="2000" dirty="0">
                <a:solidFill>
                  <a:srgbClr val="FF0000"/>
                </a:solidFill>
              </a:rPr>
              <a:t>"</a:t>
            </a:r>
            <a:r>
              <a:rPr lang="ru-RU" sz="2000" b="1" dirty="0">
                <a:solidFill>
                  <a:srgbClr val="FF0000"/>
                </a:solidFill>
              </a:rPr>
              <a:t>сертификаты конфиденциального взноса"</a:t>
            </a:r>
            <a:r>
              <a:rPr lang="ru-RU" sz="2000" dirty="0">
                <a:solidFill>
                  <a:srgbClr val="FF0000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содержащие следующие пункты: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i="1" dirty="0">
                <a:solidFill>
                  <a:schemeClr val="tx1"/>
                </a:solidFill>
              </a:rPr>
              <a:t>- освобождение лица от подачи декларации, уплаты налоговых задолженностей и аудита средств, полученных до легализации;</a:t>
            </a:r>
          </a:p>
          <a:p>
            <a:endParaRPr lang="ru-RU" i="1" dirty="0">
              <a:solidFill>
                <a:schemeClr val="tx1"/>
              </a:solidFill>
            </a:endParaRPr>
          </a:p>
          <a:p>
            <a:r>
              <a:rPr lang="ru-RU" i="1" dirty="0">
                <a:solidFill>
                  <a:schemeClr val="tx1"/>
                </a:solidFill>
              </a:rPr>
              <a:t>- ликвидация учетных записей налоговых задолженностей, пени и штрафов в отношении активов, представленных к легализации;</a:t>
            </a:r>
          </a:p>
          <a:p>
            <a:endParaRPr lang="ru-RU" i="1" dirty="0">
              <a:solidFill>
                <a:schemeClr val="tx1"/>
              </a:solidFill>
            </a:endParaRPr>
          </a:p>
          <a:p>
            <a:r>
              <a:rPr lang="ru-RU" i="1" dirty="0">
                <a:solidFill>
                  <a:schemeClr val="tx1"/>
                </a:solidFill>
              </a:rPr>
              <a:t>- полная конфиденциальность всех перемещений активов для налоговиков, органов соцобеспечения и других "заинтересованных" </a:t>
            </a:r>
            <a:r>
              <a:rPr lang="ru-RU" i="1" dirty="0" smtClean="0">
                <a:solidFill>
                  <a:schemeClr val="tx1"/>
                </a:solidFill>
              </a:rPr>
              <a:t>органов;</a:t>
            </a:r>
            <a:endParaRPr lang="ru-RU" i="1" dirty="0">
              <a:solidFill>
                <a:schemeClr val="tx1"/>
              </a:solidFill>
            </a:endParaRPr>
          </a:p>
          <a:p>
            <a:endParaRPr lang="ru-RU" i="1" dirty="0">
              <a:solidFill>
                <a:schemeClr val="tx1"/>
              </a:solidFill>
            </a:endParaRPr>
          </a:p>
          <a:p>
            <a:r>
              <a:rPr lang="ru-RU" i="1" dirty="0">
                <a:solidFill>
                  <a:schemeClr val="tx1"/>
                </a:solidFill>
              </a:rPr>
              <a:t>- налогообложение декларируемого дохода через финансовый институт, производящий репатриацию, на условиях </a:t>
            </a:r>
            <a:r>
              <a:rPr lang="ru-RU" i="1" dirty="0" smtClean="0">
                <a:solidFill>
                  <a:schemeClr val="tx1"/>
                </a:solidFill>
              </a:rPr>
              <a:t>конфиденциальности</a:t>
            </a:r>
            <a:r>
              <a:rPr lang="ru-RU" i="1" dirty="0">
                <a:solidFill>
                  <a:schemeClr val="tx1"/>
                </a:solidFill>
              </a:rPr>
              <a:t>;</a:t>
            </a:r>
            <a:endParaRPr lang="ru-RU" i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9728"/>
            <a:ext cx="1700784" cy="109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896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684211" y="585216"/>
            <a:ext cx="10837229" cy="5687568"/>
          </a:xfrm>
        </p:spPr>
        <p:txBody>
          <a:bodyPr/>
          <a:lstStyle/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b="1" dirty="0" smtClean="0">
                <a:solidFill>
                  <a:srgbClr val="FF0000"/>
                </a:solidFill>
              </a:rPr>
              <a:t>Ирландия</a:t>
            </a:r>
            <a:r>
              <a:rPr lang="ru-RU" dirty="0">
                <a:solidFill>
                  <a:schemeClr val="tx1"/>
                </a:solidFill>
              </a:rPr>
              <a:t>, 1988 г. Акция длилась </a:t>
            </a:r>
            <a:r>
              <a:rPr lang="ru-RU" dirty="0">
                <a:solidFill>
                  <a:srgbClr val="FF0000"/>
                </a:solidFill>
              </a:rPr>
              <a:t>10 месяцев </a:t>
            </a:r>
            <a:r>
              <a:rPr lang="ru-RU" dirty="0">
                <a:solidFill>
                  <a:schemeClr val="tx1"/>
                </a:solidFill>
              </a:rPr>
              <a:t>и ограничилась уплатой задолженностей по подоходному налогу без штрафных санкций. Вместо запланированных 50 млн долл. ирландский бюджет за первые 10 месяцев получил 750 млн, при том что в казну было необходимо перечислять 25% возвращаемых средств. Всего в результате амнистии в казну было перечислено 1,5 млрд долл., или 2,5% ВВП страны.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Отличительными чертами </a:t>
            </a:r>
            <a:r>
              <a:rPr lang="ru-RU" dirty="0">
                <a:solidFill>
                  <a:srgbClr val="FF0000"/>
                </a:solidFill>
              </a:rPr>
              <a:t>ирландской налоговой амнистии </a:t>
            </a:r>
            <a:r>
              <a:rPr lang="ru-RU" dirty="0">
                <a:solidFill>
                  <a:schemeClr val="tx1"/>
                </a:solidFill>
              </a:rPr>
              <a:t>стали акцент на одноразовость акции, ужесточение репрессивных мер после амнистии, в том числе повышение пеней и штрафов, а также открытие доступа к базе данных о неплательщиках. Заметим, что успех финансовых амнистий в Италии и Ирландии в немалой степени был достигнут благодаря удачной разъяснительной компании в средствах массовой информации.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83664" cy="1072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901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30353" y="438912"/>
            <a:ext cx="11155680" cy="5925312"/>
          </a:xfrm>
        </p:spPr>
        <p:txBody>
          <a:bodyPr/>
          <a:lstStyle/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В </a:t>
            </a:r>
            <a:r>
              <a:rPr lang="ru-RU" b="1" dirty="0">
                <a:solidFill>
                  <a:srgbClr val="FF0000"/>
                </a:solidFill>
              </a:rPr>
              <a:t>ФРГ налоговая амнистия </a:t>
            </a:r>
            <a:r>
              <a:rPr lang="ru-RU" dirty="0">
                <a:solidFill>
                  <a:schemeClr val="tx1"/>
                </a:solidFill>
              </a:rPr>
              <a:t>проводилась с 1 января 2004 г. по 30 марта 2005 г. Как уже отмечалось, основной причиной ее проведения стал дефицит государственного бюджета. Подавшие заявления в 2004 г. единовременно </a:t>
            </a:r>
            <a:r>
              <a:rPr lang="ru-RU" dirty="0">
                <a:solidFill>
                  <a:srgbClr val="FF0000"/>
                </a:solidFill>
              </a:rPr>
              <a:t>уплачивали 25% </a:t>
            </a:r>
            <a:r>
              <a:rPr lang="ru-RU" dirty="0">
                <a:solidFill>
                  <a:schemeClr val="tx1"/>
                </a:solidFill>
              </a:rPr>
              <a:t>от декларируемой суммы, в </a:t>
            </a:r>
            <a:r>
              <a:rPr lang="ru-RU" dirty="0">
                <a:solidFill>
                  <a:srgbClr val="FF0000"/>
                </a:solidFill>
              </a:rPr>
              <a:t>2005 г. - 35%, </a:t>
            </a:r>
            <a:r>
              <a:rPr lang="ru-RU" dirty="0">
                <a:solidFill>
                  <a:schemeClr val="tx1"/>
                </a:solidFill>
              </a:rPr>
              <a:t>при этом в зависимости от вида налога налогооблагаемая база сокращалась от 40 до 60%. Правила проведения амнистии </a:t>
            </a:r>
            <a:r>
              <a:rPr lang="ru-RU" dirty="0">
                <a:solidFill>
                  <a:srgbClr val="FF0000"/>
                </a:solidFill>
              </a:rPr>
              <a:t>не требовали перемещения денежных средств на территорию Германии</a:t>
            </a:r>
            <a:r>
              <a:rPr lang="ru-RU" dirty="0">
                <a:solidFill>
                  <a:schemeClr val="tx1"/>
                </a:solidFill>
              </a:rPr>
              <a:t>, а только уплаты соответствующих налогов. После окончания амнистии предусматривалось ужесточение ответственности за неуплату налогов путем расширения сотрудничества налоговых органов и больничных касс (аналогов российских фондов социального страхования), социальных и жилищных служб.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Результатом амнистии стало пополнение казны на </a:t>
            </a:r>
            <a:r>
              <a:rPr lang="ru-RU" dirty="0">
                <a:solidFill>
                  <a:srgbClr val="FF0000"/>
                </a:solidFill>
              </a:rPr>
              <a:t>1,1 млрд евро при "плане" в 5 млрд</a:t>
            </a:r>
            <a:r>
              <a:rPr lang="ru-RU" dirty="0">
                <a:solidFill>
                  <a:schemeClr val="tx1"/>
                </a:solidFill>
              </a:rPr>
              <a:t>. Значительная часть средств так и осталась в соседних Люксембурге и Лихтенштейне, где местные банкиры подключали к контракциям даже представителей королевских семей. Еще одним итогом стало то, что жители бывшей ГДР составили менее 10% амнистированных, и объясняется данный факт низким уровнем жизни в восточных землях и традиционным недоверием к властям.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700784" cy="1088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797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665923" y="676656"/>
            <a:ext cx="11020109" cy="5610351"/>
          </a:xfrm>
        </p:spPr>
        <p:txBody>
          <a:bodyPr/>
          <a:lstStyle/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В </a:t>
            </a:r>
            <a:r>
              <a:rPr lang="ru-RU" b="1" dirty="0">
                <a:solidFill>
                  <a:srgbClr val="FF0000"/>
                </a:solidFill>
              </a:rPr>
              <a:t>Индии налоговые амнистии проводятся регулярно</a:t>
            </a:r>
            <a:r>
              <a:rPr lang="ru-RU" dirty="0">
                <a:solidFill>
                  <a:schemeClr val="tx1"/>
                </a:solidFill>
              </a:rPr>
              <a:t>, приблизительно раз в десять лет. Такая периодичность практически не отражается на их эффективности - слишком долго ждать следующей амнистии, да и неизвестно, будет ли она вовсе. Основными условиями последней амнистии 1997 г. были пониженная по сравнению с предыдущими амнистиями ставка налога - </a:t>
            </a:r>
            <a:r>
              <a:rPr lang="ru-RU" dirty="0">
                <a:solidFill>
                  <a:srgbClr val="FF0000"/>
                </a:solidFill>
              </a:rPr>
              <a:t>30%</a:t>
            </a:r>
            <a:r>
              <a:rPr lang="ru-RU" dirty="0">
                <a:solidFill>
                  <a:schemeClr val="tx1"/>
                </a:solidFill>
              </a:rPr>
              <a:t> (до этого - 97,5%), а также то, что при декларации ранее приобретенного имущества налог уплачивался с его первоначальной стоимости, которая за прошедшее время могла значительно возрасти из-за инфляции. Срок действия амнистии составил 6 месяцев.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Индийцы декларировали серебро, монеты, утварь и даже слонов, которых они скрывали от налоговых органов. Отметим, что предложение правительства задекларировать свои зарубежные активы (недвижимость, акции, денежные средства) отклика у налогоплательщиков не нашло. Видимо, индийские бизнесмены достаточно надежно разместили средства в других странах и не пожелали уплачивать дополнительный налог. И все же в результате казна пополнилась 2,5 млрд долл., что в значительной степени превысило ожидания (1 млрд долл.). Активов, приобретенных на ранее скрытые от налогов доходы, было задекларировано на 8,2 млрд долл.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9727"/>
            <a:ext cx="1773936" cy="1115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859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684211" y="512064"/>
            <a:ext cx="11001821" cy="5852160"/>
          </a:xfrm>
        </p:spPr>
        <p:txBody>
          <a:bodyPr>
            <a:normAutofit fontScale="85000" lnSpcReduction="10000"/>
          </a:bodyPr>
          <a:lstStyle/>
          <a:p>
            <a:endParaRPr lang="ru-RU" dirty="0" smtClean="0">
              <a:solidFill>
                <a:schemeClr val="tx1"/>
              </a:solidFill>
            </a:endParaRPr>
          </a:p>
          <a:p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В Российской федерации </a:t>
            </a:r>
            <a:r>
              <a:rPr lang="ru-RU" dirty="0">
                <a:solidFill>
                  <a:schemeClr val="tx1"/>
                </a:solidFill>
              </a:rPr>
              <a:t>финансовые амнистии задумывались трижды. В первый раз налоговая амнистия была объявлена президентским Указом от 27 октября 1993 г. N </a:t>
            </a:r>
            <a:r>
              <a:rPr lang="ru-RU" dirty="0">
                <a:solidFill>
                  <a:srgbClr val="FF0000"/>
                </a:solidFill>
              </a:rPr>
              <a:t>1773 "О проведении налоговой амнистии в 1993 году"</a:t>
            </a:r>
            <a:r>
              <a:rPr lang="ru-RU" dirty="0">
                <a:solidFill>
                  <a:schemeClr val="tx1"/>
                </a:solidFill>
              </a:rPr>
              <a:t>, по которому тем, кто сокрыл доходы от налогообложения, предлагалось заплатить налоги в полном объеме. В случае неуплаты до 30 ноября 1993 г. сокрытых от налогообложения доходов органам Госналогслужбы вменялось в обязанность взыскивать штрафы в тройном размере. Эта амнистия провалилась, и основной причиной стало стремление государства получить все и сразу без адекватных встречных шагов.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В 1995 г. Миннауки России предложило новый вариант амнистии, по которому средства, вкладываемые в разработку и реализацию инновационных технологий, не подлежали декларированию в течение ряда лет. Новый законопроект "О налоговой амнистии" был направлен в Минэкономики России, где он, возможно, находится до сих пор.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Осенью 1997 г. Президент РФ Б.Н. Ельцин в очередной раз предложил провести финансовую амнистию "для тех, кто имеет за рубежом какие-то вклады, чтобы они эти вклады вернули в Россию</a:t>
            </a:r>
            <a:r>
              <a:rPr lang="ru-RU" dirty="0" smtClean="0">
                <a:solidFill>
                  <a:schemeClr val="tx1"/>
                </a:solidFill>
              </a:rPr>
              <a:t>". </a:t>
            </a:r>
            <a:r>
              <a:rPr lang="ru-RU" dirty="0">
                <a:solidFill>
                  <a:schemeClr val="tx1"/>
                </a:solidFill>
              </a:rPr>
              <a:t>В соответствии с разработанным вскоре законопроектом "О добровольной легализации доходов физических лиц в 1998 году" физические лица, подавшие декларацию о дополнительных доходах, должны были уплатить специальный </a:t>
            </a:r>
            <a:r>
              <a:rPr lang="ru-RU" dirty="0">
                <a:solidFill>
                  <a:srgbClr val="FF0000"/>
                </a:solidFill>
              </a:rPr>
              <a:t>сбор в размере 10% от </a:t>
            </a:r>
            <a:r>
              <a:rPr lang="ru-RU" dirty="0">
                <a:solidFill>
                  <a:schemeClr val="tx1"/>
                </a:solidFill>
              </a:rPr>
              <a:t>легализуемой суммы. Важным положением законопроекта была отмена ответственности за совершение финансовых операций с денежными средствами или иным имуществом, приобретенным заведомо незаконным путем, а также за непредставление декларации о доходах либо включение в декларацию заведомо искаженных данных. Однако и эта амнистия не была реализована.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8484"/>
            <a:ext cx="1756220" cy="1141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638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ектор">
  <a:themeElements>
    <a:clrScheme name="Slice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Slice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lic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197</TotalTime>
  <Words>1760</Words>
  <Application>Microsoft Office PowerPoint</Application>
  <PresentationFormat>Широкоэкранный</PresentationFormat>
  <Paragraphs>85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Century Gothic</vt:lpstr>
      <vt:lpstr>Times New Roman</vt:lpstr>
      <vt:lpstr>Wingdings 3</vt:lpstr>
      <vt:lpstr>Сектор</vt:lpstr>
      <vt:lpstr>Презентация PowerPoint</vt:lpstr>
      <vt:lpstr>                          Налоговой амнистией называется ряд мероприятий по предоставлению налогоплательщикам права уплатить суммы налогов, по которым истекли установленные налоговым законодательством сроки платежей.</vt:lpstr>
      <vt:lpstr>Принцип "амнистии капитала" или "нулевой декларации" может быть применен в Украине до конца текущего года, заявил глава ликвидационной комиссии, первый заместителем министра доходов и сборов, ответственный за ведение налоговой политики - Игорь Билоус.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На каких условиях может быть проведена          налоговая амнистия в Украине?</vt:lpstr>
      <vt:lpstr>     Налоговая амнистия. В чем плюс для                                  государства?</vt:lpstr>
      <vt:lpstr>Презентация PowerPoint</vt:lpstr>
      <vt:lpstr>           УСЛОВИЯ АМНИСТИИ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Nikita</dc:creator>
  <cp:lastModifiedBy>Nikita</cp:lastModifiedBy>
  <cp:revision>17</cp:revision>
  <dcterms:created xsi:type="dcterms:W3CDTF">2014-05-04T08:58:21Z</dcterms:created>
  <dcterms:modified xsi:type="dcterms:W3CDTF">2014-05-04T12:16:11Z</dcterms:modified>
</cp:coreProperties>
</file>