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03.04.2009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03.04.2009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03.04.2009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03.04.2009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03.04.2009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03.04.2009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03.04.2009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03.04.2009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03.04.2009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03.04.2009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DC9DEC-DBAB-4073-B0D8-72F18718E35F}" type="datetimeFigureOut">
              <a:rPr lang="ru-RU" smtClean="0"/>
              <a:pPr/>
              <a:t>03.04.2009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ADC9DEC-DBAB-4073-B0D8-72F18718E35F}" type="datetimeFigureOut">
              <a:rPr lang="ru-RU" smtClean="0"/>
              <a:pPr/>
              <a:t>03.04.2009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67E7292-4A3D-44A4-9C7B-FF3292C172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428868"/>
            <a:ext cx="8358214" cy="1143000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chemeClr val="accent2">
                    <a:lumMod val="50000"/>
                  </a:schemeClr>
                </a:solidFill>
                <a:latin typeface="Jokerman" pitchFamily="82" charset="0"/>
              </a:rPr>
              <a:t>Future Simple</a:t>
            </a:r>
            <a:endParaRPr lang="ru-RU" sz="9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72132" y="4786322"/>
            <a:ext cx="32861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Учитель английского языка </a:t>
            </a:r>
            <a:endParaRPr lang="en-US" dirty="0" smtClean="0"/>
          </a:p>
          <a:p>
            <a:r>
              <a:rPr lang="ru-RU" dirty="0" smtClean="0"/>
              <a:t>МОУ «СОШ с. Матвеевка» </a:t>
            </a:r>
            <a:endParaRPr lang="en-US" dirty="0" smtClean="0"/>
          </a:p>
          <a:p>
            <a:r>
              <a:rPr lang="ru-RU" dirty="0" err="1" smtClean="0"/>
              <a:t>Балаковского</a:t>
            </a:r>
            <a:r>
              <a:rPr lang="ru-RU" dirty="0" smtClean="0"/>
              <a:t> района </a:t>
            </a:r>
            <a:endParaRPr lang="en-US" dirty="0" smtClean="0"/>
          </a:p>
          <a:p>
            <a:r>
              <a:rPr lang="ru-RU" dirty="0" smtClean="0"/>
              <a:t>Саратовской области </a:t>
            </a:r>
          </a:p>
          <a:p>
            <a:r>
              <a:rPr lang="ru-RU" dirty="0" smtClean="0"/>
              <a:t>Козина Марина Олеговна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64291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Future Simple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605" name="Rectangle 29"/>
          <p:cNvSpPr>
            <a:spLocks noChangeArrowheads="1"/>
          </p:cNvSpPr>
          <p:nvPr/>
        </p:nvSpPr>
        <p:spPr bwMode="auto">
          <a:xfrm>
            <a:off x="1142976" y="1071546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603" name="Rectangle 27"/>
          <p:cNvSpPr>
            <a:spLocks noChangeArrowheads="1"/>
          </p:cNvSpPr>
          <p:nvPr/>
        </p:nvSpPr>
        <p:spPr bwMode="auto">
          <a:xfrm rot="10800000" flipV="1">
            <a:off x="2428860" y="1071546"/>
            <a:ext cx="922337" cy="1612900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shall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will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4604" name="Rectangle 28"/>
          <p:cNvSpPr>
            <a:spLocks noChangeArrowheads="1"/>
          </p:cNvSpPr>
          <p:nvPr/>
        </p:nvSpPr>
        <p:spPr bwMode="auto">
          <a:xfrm>
            <a:off x="3714744" y="1071546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4000" b="1" dirty="0">
                <a:solidFill>
                  <a:srgbClr val="FF0000"/>
                </a:solidFill>
              </a:rPr>
              <a:t>V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4606" name="Rectangle 30"/>
          <p:cNvSpPr>
            <a:spLocks noChangeArrowheads="1"/>
          </p:cNvSpPr>
          <p:nvPr/>
        </p:nvSpPr>
        <p:spPr bwMode="auto">
          <a:xfrm>
            <a:off x="5000628" y="1071546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1285852" y="4071942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7" name="Oval 11"/>
          <p:cNvSpPr>
            <a:spLocks noChangeArrowheads="1"/>
          </p:cNvSpPr>
          <p:nvPr/>
        </p:nvSpPr>
        <p:spPr bwMode="auto">
          <a:xfrm>
            <a:off x="1500166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 rot="10800000" flipV="1">
            <a:off x="2571736" y="4071942"/>
            <a:ext cx="922337" cy="1612900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shall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will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4589" name="Oval 13"/>
          <p:cNvSpPr>
            <a:spLocks noChangeArrowheads="1"/>
          </p:cNvSpPr>
          <p:nvPr/>
        </p:nvSpPr>
        <p:spPr bwMode="auto">
          <a:xfrm>
            <a:off x="2786050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5715008" y="4071942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V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4591" name="Oval 15"/>
          <p:cNvSpPr>
            <a:spLocks noChangeArrowheads="1"/>
          </p:cNvSpPr>
          <p:nvPr/>
        </p:nvSpPr>
        <p:spPr bwMode="auto">
          <a:xfrm>
            <a:off x="5929322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7000892" y="4071942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3" name="Line 17"/>
          <p:cNvSpPr>
            <a:spLocks noChangeShapeType="1"/>
          </p:cNvSpPr>
          <p:nvPr/>
        </p:nvSpPr>
        <p:spPr bwMode="auto">
          <a:xfrm>
            <a:off x="3571868" y="4214818"/>
            <a:ext cx="1071570" cy="928694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4" name="Line 18"/>
          <p:cNvSpPr>
            <a:spLocks noChangeShapeType="1"/>
          </p:cNvSpPr>
          <p:nvPr/>
        </p:nvSpPr>
        <p:spPr bwMode="auto">
          <a:xfrm flipH="1">
            <a:off x="4643438" y="4143380"/>
            <a:ext cx="1019176" cy="1000132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9" name="Oval 23"/>
          <p:cNvSpPr>
            <a:spLocks noChangeArrowheads="1"/>
          </p:cNvSpPr>
          <p:nvPr/>
        </p:nvSpPr>
        <p:spPr bwMode="auto">
          <a:xfrm>
            <a:off x="4357686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-</a:t>
            </a:r>
            <a:endParaRPr lang="ru-RU" dirty="0"/>
          </a:p>
        </p:txBody>
      </p:sp>
      <p:sp>
        <p:nvSpPr>
          <p:cNvPr id="24610" name="Rectangle 3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612" name="Rectangle 3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5763" algn="l"/>
              </a:tabLst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5763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143372" y="4071942"/>
            <a:ext cx="928694" cy="500066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not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7" name="Oval 11"/>
          <p:cNvSpPr>
            <a:spLocks noChangeArrowheads="1"/>
          </p:cNvSpPr>
          <p:nvPr/>
        </p:nvSpPr>
        <p:spPr bwMode="auto">
          <a:xfrm>
            <a:off x="1357290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48" name="Oval 13"/>
          <p:cNvSpPr>
            <a:spLocks noChangeArrowheads="1"/>
          </p:cNvSpPr>
          <p:nvPr/>
        </p:nvSpPr>
        <p:spPr bwMode="auto">
          <a:xfrm>
            <a:off x="2643174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49" name="Oval 11"/>
          <p:cNvSpPr>
            <a:spLocks noChangeArrowheads="1"/>
          </p:cNvSpPr>
          <p:nvPr/>
        </p:nvSpPr>
        <p:spPr bwMode="auto">
          <a:xfrm>
            <a:off x="3929058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50" name="Oval 11"/>
          <p:cNvSpPr>
            <a:spLocks noChangeArrowheads="1"/>
          </p:cNvSpPr>
          <p:nvPr/>
        </p:nvSpPr>
        <p:spPr bwMode="auto">
          <a:xfrm>
            <a:off x="5214942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1214414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178591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2428860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3071802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3714744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4357686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500062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5643570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1285852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1928794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2571736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3214678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4143372" y="464344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4786314" y="464344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5715008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6357950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7000892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7643834" y="5715016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Oval 15"/>
          <p:cNvSpPr>
            <a:spLocks noChangeArrowheads="1"/>
          </p:cNvSpPr>
          <p:nvPr/>
        </p:nvSpPr>
        <p:spPr bwMode="auto">
          <a:xfrm>
            <a:off x="7215206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 rot="5400000">
            <a:off x="1465241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>
            <a:off x="1750993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rot="5400000">
            <a:off x="2679687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rot="5400000">
            <a:off x="3036877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>
            <a:off x="3965571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>
            <a:off x="4322761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5400000">
            <a:off x="5251455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5400000">
            <a:off x="5608645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>
            <a:off x="1536679" y="567850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5400000">
            <a:off x="1893869" y="567850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5400000">
            <a:off x="2822563" y="567850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5400000">
            <a:off x="3179753" y="567850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rot="5400000">
            <a:off x="4394199" y="460693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5400000">
            <a:off x="4751389" y="460693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rot="5400000">
            <a:off x="5965835" y="567850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rot="5400000">
            <a:off x="6323025" y="567850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rot="5400000">
            <a:off x="7251719" y="567850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rot="5400000">
            <a:off x="7608909" y="5678503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Равнобедренный треугольник 87"/>
          <p:cNvSpPr/>
          <p:nvPr/>
        </p:nvSpPr>
        <p:spPr>
          <a:xfrm>
            <a:off x="214282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9" name="Равнобедренный треугольник 88"/>
          <p:cNvSpPr/>
          <p:nvPr/>
        </p:nvSpPr>
        <p:spPr>
          <a:xfrm>
            <a:off x="285720" y="4429132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-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000100" y="2857496"/>
            <a:ext cx="757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Jack           </a:t>
            </a:r>
            <a:r>
              <a:rPr lang="en-US" sz="2400" b="1" dirty="0" smtClean="0">
                <a:solidFill>
                  <a:srgbClr val="FF0000"/>
                </a:solidFill>
              </a:rPr>
              <a:t>will           go        </a:t>
            </a:r>
            <a:r>
              <a:rPr lang="en-US" sz="2400" dirty="0" smtClean="0"/>
              <a:t>to the circus  tomorrow.</a:t>
            </a:r>
            <a:endParaRPr lang="ru-RU" sz="2400" dirty="0"/>
          </a:p>
        </p:txBody>
      </p:sp>
      <p:cxnSp>
        <p:nvCxnSpPr>
          <p:cNvPr id="92" name="Прямая соединительная линия 91"/>
          <p:cNvCxnSpPr/>
          <p:nvPr/>
        </p:nvCxnSpPr>
        <p:spPr>
          <a:xfrm>
            <a:off x="1142976" y="3214686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2571736" y="3214686"/>
            <a:ext cx="18573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>
            <a:off x="2571736" y="3286124"/>
            <a:ext cx="18573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>
            <a:off x="5000628" y="3214686"/>
            <a:ext cx="3143272" cy="1588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1285820" y="5857892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Jack          </a:t>
            </a:r>
            <a:r>
              <a:rPr lang="en-US" sz="2400" b="1" dirty="0" smtClean="0">
                <a:solidFill>
                  <a:srgbClr val="FF0000"/>
                </a:solidFill>
              </a:rPr>
              <a:t>will                not             go         </a:t>
            </a:r>
            <a:r>
              <a:rPr lang="en-US" sz="2400" dirty="0" smtClean="0"/>
              <a:t>to the     club.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                      (will not= won’t)     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cxnSp>
        <p:nvCxnSpPr>
          <p:cNvPr id="101" name="Прямая соединительная линия 100"/>
          <p:cNvCxnSpPr/>
          <p:nvPr/>
        </p:nvCxnSpPr>
        <p:spPr>
          <a:xfrm>
            <a:off x="1428728" y="6286520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>
            <a:off x="2786050" y="6286520"/>
            <a:ext cx="37862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>
            <a:off x="2714612" y="6215082"/>
            <a:ext cx="38576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>
            <a:off x="7143768" y="6215082"/>
            <a:ext cx="1857388" cy="1588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5" grpId="0" animBg="1"/>
      <p:bldP spid="24603" grpId="0" animBg="1"/>
      <p:bldP spid="24604" grpId="0" animBg="1"/>
      <p:bldP spid="24606" grpId="0" animBg="1"/>
      <p:bldP spid="24586" grpId="0" animBg="1"/>
      <p:bldP spid="24587" grpId="0" animBg="1"/>
      <p:bldP spid="24588" grpId="0" animBg="1"/>
      <p:bldP spid="24589" grpId="0" animBg="1"/>
      <p:bldP spid="24590" grpId="0" animBg="1"/>
      <p:bldP spid="24591" grpId="0" animBg="1"/>
      <p:bldP spid="24592" grpId="0" animBg="1"/>
      <p:bldP spid="24593" grpId="0" animBg="1"/>
      <p:bldP spid="24594" grpId="0" animBg="1"/>
      <p:bldP spid="24599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88" grpId="0" animBg="1"/>
      <p:bldP spid="89" grpId="0" animBg="1"/>
      <p:bldP spid="90" grpId="0"/>
      <p:bldP spid="9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142900"/>
            <a:ext cx="7498080" cy="928694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Future Simple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7072330" y="0"/>
            <a:ext cx="500066" cy="500066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?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0" y="3571876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42844" y="428604"/>
            <a:ext cx="738664" cy="22145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Yes/no</a:t>
            </a:r>
          </a:p>
          <a:p>
            <a:r>
              <a:rPr lang="ru-RU" b="1" dirty="0" smtClean="0"/>
              <a:t>Общий вопрос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3857628"/>
            <a:ext cx="738664" cy="250033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</a:t>
            </a:r>
            <a:r>
              <a:rPr lang="en-US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Wh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-?</a:t>
            </a:r>
          </a:p>
          <a:p>
            <a:r>
              <a:rPr lang="ru-RU" b="1" dirty="0" smtClean="0"/>
              <a:t>Специальный вопрос</a:t>
            </a:r>
            <a:endParaRPr lang="ru-RU" b="1" dirty="0"/>
          </a:p>
        </p:txBody>
      </p:sp>
      <p:sp>
        <p:nvSpPr>
          <p:cNvPr id="2075" name="Rectangle 27"/>
          <p:cNvSpPr>
            <a:spLocks noChangeArrowheads="1"/>
          </p:cNvSpPr>
          <p:nvPr/>
        </p:nvSpPr>
        <p:spPr bwMode="auto">
          <a:xfrm rot="10800000" flipV="1">
            <a:off x="2571736" y="1214422"/>
            <a:ext cx="922338" cy="161290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shall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will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4000496" y="1214422"/>
            <a:ext cx="919163" cy="160496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5429256" y="1214422"/>
            <a:ext cx="936625" cy="160496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V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2078" name="Rectangle 30"/>
          <p:cNvSpPr>
            <a:spLocks noChangeArrowheads="1"/>
          </p:cNvSpPr>
          <p:nvPr/>
        </p:nvSpPr>
        <p:spPr bwMode="auto">
          <a:xfrm>
            <a:off x="6786578" y="1214422"/>
            <a:ext cx="936625" cy="160496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9" name="Rectangle 31"/>
          <p:cNvSpPr>
            <a:spLocks noChangeArrowheads="1"/>
          </p:cNvSpPr>
          <p:nvPr/>
        </p:nvSpPr>
        <p:spPr bwMode="auto">
          <a:xfrm>
            <a:off x="0" y="0"/>
            <a:ext cx="15953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79688" algn="l"/>
              </a:tabLst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" name="Oval 13"/>
          <p:cNvSpPr>
            <a:spLocks noChangeArrowheads="1"/>
          </p:cNvSpPr>
          <p:nvPr/>
        </p:nvSpPr>
        <p:spPr bwMode="auto">
          <a:xfrm>
            <a:off x="2786050" y="78579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41" name="Oval 11"/>
          <p:cNvSpPr>
            <a:spLocks noChangeArrowheads="1"/>
          </p:cNvSpPr>
          <p:nvPr/>
        </p:nvSpPr>
        <p:spPr bwMode="auto">
          <a:xfrm>
            <a:off x="4214810" y="78579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42" name="Oval 11"/>
          <p:cNvSpPr>
            <a:spLocks noChangeArrowheads="1"/>
          </p:cNvSpPr>
          <p:nvPr/>
        </p:nvSpPr>
        <p:spPr bwMode="auto">
          <a:xfrm>
            <a:off x="5643570" y="78579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43" name="Oval 11"/>
          <p:cNvSpPr>
            <a:spLocks noChangeArrowheads="1"/>
          </p:cNvSpPr>
          <p:nvPr/>
        </p:nvSpPr>
        <p:spPr bwMode="auto">
          <a:xfrm>
            <a:off x="7000892" y="78579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2571736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3214678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4000496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4714876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5357818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6072198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6786578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7500958" y="292893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rot="5400000">
            <a:off x="2822563" y="289242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3179753" y="289242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4251323" y="289242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4679951" y="289242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5608645" y="289242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6037273" y="289242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7037405" y="289242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7466033" y="289242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7929586" y="928670"/>
            <a:ext cx="10001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61" name="TextBox 60"/>
          <p:cNvSpPr txBox="1"/>
          <p:nvPr/>
        </p:nvSpPr>
        <p:spPr>
          <a:xfrm>
            <a:off x="1214414" y="3143248"/>
            <a:ext cx="7929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  </a:t>
            </a:r>
            <a:r>
              <a:rPr lang="ru-RU" sz="2000" b="1" dirty="0" smtClean="0">
                <a:solidFill>
                  <a:srgbClr val="FF0000"/>
                </a:solidFill>
              </a:rPr>
              <a:t>                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      </a:t>
            </a:r>
            <a:r>
              <a:rPr lang="en-US" sz="2000" b="1" dirty="0" smtClean="0">
                <a:solidFill>
                  <a:srgbClr val="FF0000"/>
                </a:solidFill>
              </a:rPr>
              <a:t> Will        </a:t>
            </a:r>
            <a:r>
              <a:rPr lang="ru-RU" sz="2000" b="1" dirty="0" smtClean="0">
                <a:solidFill>
                  <a:srgbClr val="FF0000"/>
                </a:solidFill>
              </a:rPr>
              <a:t>     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Jack              </a:t>
            </a:r>
            <a:r>
              <a:rPr lang="en-US" sz="2000" b="1" dirty="0" smtClean="0">
                <a:solidFill>
                  <a:srgbClr val="FF0000"/>
                </a:solidFill>
              </a:rPr>
              <a:t>go</a:t>
            </a:r>
            <a:r>
              <a:rPr lang="en-US" sz="2000" dirty="0" smtClean="0"/>
              <a:t>   </a:t>
            </a:r>
            <a:r>
              <a:rPr lang="ru-RU" sz="2000" dirty="0" smtClean="0"/>
              <a:t>    </a:t>
            </a:r>
            <a:r>
              <a:rPr lang="en-US" sz="2000" dirty="0" smtClean="0"/>
              <a:t> to the circus  tomorrow?</a:t>
            </a:r>
            <a:endParaRPr lang="ru-RU" sz="2000" dirty="0"/>
          </a:p>
        </p:txBody>
      </p:sp>
      <p:sp>
        <p:nvSpPr>
          <p:cNvPr id="35" name="Rectangle 27"/>
          <p:cNvSpPr>
            <a:spLocks noChangeArrowheads="1"/>
          </p:cNvSpPr>
          <p:nvPr/>
        </p:nvSpPr>
        <p:spPr bwMode="auto">
          <a:xfrm rot="10800000" flipV="1">
            <a:off x="2500298" y="4071942"/>
            <a:ext cx="922338" cy="161290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shall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will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36" name="Rectangle 28"/>
          <p:cNvSpPr>
            <a:spLocks noChangeArrowheads="1"/>
          </p:cNvSpPr>
          <p:nvPr/>
        </p:nvSpPr>
        <p:spPr bwMode="auto">
          <a:xfrm>
            <a:off x="3929058" y="4071942"/>
            <a:ext cx="919163" cy="160496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" name="Rectangle 29"/>
          <p:cNvSpPr>
            <a:spLocks noChangeArrowheads="1"/>
          </p:cNvSpPr>
          <p:nvPr/>
        </p:nvSpPr>
        <p:spPr bwMode="auto">
          <a:xfrm>
            <a:off x="5429256" y="4071942"/>
            <a:ext cx="936625" cy="160496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4000" b="1" dirty="0" smtClean="0">
                <a:solidFill>
                  <a:srgbClr val="FF0000"/>
                </a:solidFill>
              </a:rPr>
              <a:t>V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38" name="Rectangle 30"/>
          <p:cNvSpPr>
            <a:spLocks noChangeArrowheads="1"/>
          </p:cNvSpPr>
          <p:nvPr/>
        </p:nvSpPr>
        <p:spPr bwMode="auto">
          <a:xfrm>
            <a:off x="6786578" y="4071942"/>
            <a:ext cx="936625" cy="160496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" name="Oval 13"/>
          <p:cNvSpPr>
            <a:spLocks noChangeArrowheads="1"/>
          </p:cNvSpPr>
          <p:nvPr/>
        </p:nvSpPr>
        <p:spPr bwMode="auto">
          <a:xfrm>
            <a:off x="2714612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62" name="Oval 11"/>
          <p:cNvSpPr>
            <a:spLocks noChangeArrowheads="1"/>
          </p:cNvSpPr>
          <p:nvPr/>
        </p:nvSpPr>
        <p:spPr bwMode="auto">
          <a:xfrm>
            <a:off x="4143372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63" name="Oval 11"/>
          <p:cNvSpPr>
            <a:spLocks noChangeArrowheads="1"/>
          </p:cNvSpPr>
          <p:nvPr/>
        </p:nvSpPr>
        <p:spPr bwMode="auto">
          <a:xfrm>
            <a:off x="5715008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64" name="Oval 11"/>
          <p:cNvSpPr>
            <a:spLocks noChangeArrowheads="1"/>
          </p:cNvSpPr>
          <p:nvPr/>
        </p:nvSpPr>
        <p:spPr bwMode="auto">
          <a:xfrm>
            <a:off x="7000892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242886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321467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392905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457200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/>
          <p:cNvSpPr/>
          <p:nvPr/>
        </p:nvSpPr>
        <p:spPr>
          <a:xfrm>
            <a:off x="5429256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/>
          <p:cNvSpPr/>
          <p:nvPr/>
        </p:nvSpPr>
        <p:spPr>
          <a:xfrm>
            <a:off x="607219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678657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742952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 rot="5400000">
            <a:off x="2679687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>
            <a:off x="3179753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>
            <a:off x="4179885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5400000">
            <a:off x="4537075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5400000">
            <a:off x="5680083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>
            <a:off x="6037273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5400000">
            <a:off x="7037405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5400000">
            <a:off x="7394595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7929586" y="3786190"/>
            <a:ext cx="10001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  <p:sp>
        <p:nvSpPr>
          <p:cNvPr id="82" name="Rectangle 30"/>
          <p:cNvSpPr>
            <a:spLocks noChangeArrowheads="1"/>
          </p:cNvSpPr>
          <p:nvPr/>
        </p:nvSpPr>
        <p:spPr bwMode="auto">
          <a:xfrm>
            <a:off x="1285852" y="4071942"/>
            <a:ext cx="936625" cy="160496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3" name="Oval 11"/>
          <p:cNvSpPr>
            <a:spLocks noChangeArrowheads="1"/>
          </p:cNvSpPr>
          <p:nvPr/>
        </p:nvSpPr>
        <p:spPr bwMode="auto">
          <a:xfrm>
            <a:off x="1571604" y="3643314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84" name="Овал 83"/>
          <p:cNvSpPr/>
          <p:nvPr/>
        </p:nvSpPr>
        <p:spPr>
          <a:xfrm>
            <a:off x="1142976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Овал 84"/>
          <p:cNvSpPr/>
          <p:nvPr/>
        </p:nvSpPr>
        <p:spPr>
          <a:xfrm>
            <a:off x="2000232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 rot="5400000">
            <a:off x="1393803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rot="5400000">
            <a:off x="1965307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1142976" y="6000768"/>
            <a:ext cx="7286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Where     </a:t>
            </a:r>
            <a:r>
              <a:rPr lang="en-US" sz="2400" b="1" dirty="0" smtClean="0">
                <a:solidFill>
                  <a:srgbClr val="FF0000"/>
                </a:solidFill>
              </a:rPr>
              <a:t>will  </a:t>
            </a:r>
            <a:r>
              <a:rPr lang="en-US" sz="2400" dirty="0" smtClean="0"/>
              <a:t>          Jack            </a:t>
            </a:r>
            <a:r>
              <a:rPr lang="en-US" sz="2400" b="1" dirty="0" smtClean="0">
                <a:solidFill>
                  <a:srgbClr val="FF0000"/>
                </a:solidFill>
              </a:rPr>
              <a:t>go</a:t>
            </a:r>
            <a:r>
              <a:rPr lang="en-US" sz="2400" dirty="0" smtClean="0"/>
              <a:t>           tomorrow?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075" grpId="0" animBg="1"/>
      <p:bldP spid="2076" grpId="0" animBg="1"/>
      <p:bldP spid="2077" grpId="0" animBg="1"/>
      <p:bldP spid="2078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0" grpId="0"/>
      <p:bldP spid="61" grpId="0"/>
      <p:bldP spid="35" grpId="0" animBg="1"/>
      <p:bldP spid="36" grpId="0" animBg="1"/>
      <p:bldP spid="37" grpId="0" animBg="1"/>
      <p:bldP spid="38" grpId="0" animBg="1"/>
      <p:bldP spid="39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81" grpId="0"/>
      <p:bldP spid="82" grpId="0" animBg="1"/>
      <p:bldP spid="83" grpId="0" animBg="1"/>
      <p:bldP spid="84" grpId="0" animBg="1"/>
      <p:bldP spid="85" grpId="0" animBg="1"/>
      <p:bldP spid="8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Future Simple</a:t>
            </a:r>
            <a:endParaRPr lang="ru-RU" b="1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rot="5400000">
            <a:off x="-2428900" y="3429000"/>
            <a:ext cx="6858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Rectangle 29"/>
          <p:cNvSpPr>
            <a:spLocks noChangeArrowheads="1"/>
          </p:cNvSpPr>
          <p:nvPr/>
        </p:nvSpPr>
        <p:spPr bwMode="auto">
          <a:xfrm>
            <a:off x="1142976" y="1071546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Rectangle 27"/>
          <p:cNvSpPr>
            <a:spLocks noChangeArrowheads="1"/>
          </p:cNvSpPr>
          <p:nvPr/>
        </p:nvSpPr>
        <p:spPr bwMode="auto">
          <a:xfrm rot="10800000" flipV="1">
            <a:off x="2428860" y="1071546"/>
            <a:ext cx="922337" cy="1612900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shall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will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3714744" y="1071546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4000" b="1" dirty="0">
                <a:solidFill>
                  <a:srgbClr val="FF0000"/>
                </a:solidFill>
              </a:rPr>
              <a:t>V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Rectangle 30"/>
          <p:cNvSpPr>
            <a:spLocks noChangeArrowheads="1"/>
          </p:cNvSpPr>
          <p:nvPr/>
        </p:nvSpPr>
        <p:spPr bwMode="auto">
          <a:xfrm>
            <a:off x="5000628" y="1071546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1357290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2643174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3929058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5214942" y="642918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214414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78591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428860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071802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714744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357686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000628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643570" y="2714620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>
            <a:off x="1465241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1750993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2679687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3036877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3965571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4322761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5251455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5608645" y="2678107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Равнобедренный треугольник 28"/>
          <p:cNvSpPr/>
          <p:nvPr/>
        </p:nvSpPr>
        <p:spPr>
          <a:xfrm>
            <a:off x="214282" y="1357298"/>
            <a:ext cx="571504" cy="714380"/>
          </a:xfrm>
          <a:prstGeom prst="triangle">
            <a:avLst>
              <a:gd name="adj" fmla="val 5180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+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00100" y="2857496"/>
            <a:ext cx="757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Jack           </a:t>
            </a:r>
            <a:r>
              <a:rPr lang="en-US" sz="2400" b="1" dirty="0" smtClean="0">
                <a:solidFill>
                  <a:srgbClr val="FF0000"/>
                </a:solidFill>
              </a:rPr>
              <a:t>will           go        </a:t>
            </a:r>
            <a:r>
              <a:rPr lang="en-US" sz="2400" dirty="0" smtClean="0"/>
              <a:t>to the circus  tomorrow.</a:t>
            </a:r>
            <a:endParaRPr lang="ru-RU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214282" y="3929066"/>
            <a:ext cx="461665" cy="27146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/>
              <a:t>Вопрос к подлежащему</a:t>
            </a:r>
            <a:endParaRPr lang="ru-RU" b="1" dirty="0"/>
          </a:p>
        </p:txBody>
      </p:sp>
      <p:sp>
        <p:nvSpPr>
          <p:cNvPr id="32" name="Rectangle 29"/>
          <p:cNvSpPr>
            <a:spLocks noChangeArrowheads="1"/>
          </p:cNvSpPr>
          <p:nvPr/>
        </p:nvSpPr>
        <p:spPr bwMode="auto">
          <a:xfrm>
            <a:off x="1285852" y="4143380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Rectangle 27"/>
          <p:cNvSpPr>
            <a:spLocks noChangeArrowheads="1"/>
          </p:cNvSpPr>
          <p:nvPr/>
        </p:nvSpPr>
        <p:spPr bwMode="auto">
          <a:xfrm rot="10800000" flipV="1">
            <a:off x="2571736" y="4143380"/>
            <a:ext cx="922337" cy="1612900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shall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will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4" name="Rectangle 28"/>
          <p:cNvSpPr>
            <a:spLocks noChangeArrowheads="1"/>
          </p:cNvSpPr>
          <p:nvPr/>
        </p:nvSpPr>
        <p:spPr bwMode="auto">
          <a:xfrm>
            <a:off x="3857620" y="4143380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 smtClean="0"/>
          </a:p>
          <a:p>
            <a:pPr algn="ctr"/>
            <a:r>
              <a:rPr lang="en-US" sz="4000" b="1" dirty="0">
                <a:solidFill>
                  <a:srgbClr val="FF0000"/>
                </a:solidFill>
              </a:rPr>
              <a:t>V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5" name="Rectangle 30"/>
          <p:cNvSpPr>
            <a:spLocks noChangeArrowheads="1"/>
          </p:cNvSpPr>
          <p:nvPr/>
        </p:nvSpPr>
        <p:spPr bwMode="auto">
          <a:xfrm>
            <a:off x="5143504" y="4143380"/>
            <a:ext cx="936625" cy="1604962"/>
          </a:xfrm>
          <a:prstGeom prst="rect">
            <a:avLst/>
          </a:prstGeom>
          <a:gradFill>
            <a:gsLst>
              <a:gs pos="0">
                <a:schemeClr val="accent2">
                  <a:tint val="35000"/>
                  <a:satMod val="253000"/>
                </a:schemeClr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  <a:path path="circle">
              <a:fillToRect l="50000" t="50000" r="50000" b="50000"/>
            </a:path>
          </a:gradFill>
          <a:ln w="28575">
            <a:solidFill>
              <a:schemeClr val="accent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Oval 11"/>
          <p:cNvSpPr>
            <a:spLocks noChangeArrowheads="1"/>
          </p:cNvSpPr>
          <p:nvPr/>
        </p:nvSpPr>
        <p:spPr bwMode="auto">
          <a:xfrm>
            <a:off x="1500166" y="3714752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7" name="Oval 13"/>
          <p:cNvSpPr>
            <a:spLocks noChangeArrowheads="1"/>
          </p:cNvSpPr>
          <p:nvPr/>
        </p:nvSpPr>
        <p:spPr bwMode="auto">
          <a:xfrm>
            <a:off x="2786050" y="3714752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</a:t>
            </a:r>
            <a:endParaRPr lang="ru-RU" dirty="0"/>
          </a:p>
        </p:txBody>
      </p:sp>
      <p:sp>
        <p:nvSpPr>
          <p:cNvPr id="38" name="Oval 11"/>
          <p:cNvSpPr>
            <a:spLocks noChangeArrowheads="1"/>
          </p:cNvSpPr>
          <p:nvPr/>
        </p:nvSpPr>
        <p:spPr bwMode="auto">
          <a:xfrm>
            <a:off x="4071934" y="3714752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  <p:sp>
        <p:nvSpPr>
          <p:cNvPr id="39" name="Oval 11"/>
          <p:cNvSpPr>
            <a:spLocks noChangeArrowheads="1"/>
          </p:cNvSpPr>
          <p:nvPr/>
        </p:nvSpPr>
        <p:spPr bwMode="auto">
          <a:xfrm>
            <a:off x="5357818" y="3714752"/>
            <a:ext cx="422275" cy="431800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135729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1928794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2571736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3214678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3857620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4500562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143504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5786446" y="5786454"/>
            <a:ext cx="285752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 rot="5400000">
            <a:off x="1608117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1893869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2822563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3179753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4108447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4465637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5394331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5751521" y="5749941"/>
            <a:ext cx="71439" cy="15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071538" y="6000768"/>
            <a:ext cx="757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  Who         </a:t>
            </a:r>
            <a:r>
              <a:rPr lang="en-US" sz="2400" b="1" dirty="0" smtClean="0">
                <a:solidFill>
                  <a:srgbClr val="FF0000"/>
                </a:solidFill>
              </a:rPr>
              <a:t>will           go        </a:t>
            </a:r>
            <a:r>
              <a:rPr lang="en-US" sz="2400" dirty="0" smtClean="0"/>
              <a:t>to the circus  tomorrow?</a:t>
            </a:r>
            <a:endParaRPr lang="ru-RU" sz="2400" dirty="0"/>
          </a:p>
        </p:txBody>
      </p:sp>
      <p:sp>
        <p:nvSpPr>
          <p:cNvPr id="57" name="TextBox 56"/>
          <p:cNvSpPr txBox="1"/>
          <p:nvPr/>
        </p:nvSpPr>
        <p:spPr>
          <a:xfrm>
            <a:off x="6215074" y="3786190"/>
            <a:ext cx="50006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/>
              <a:t>?</a:t>
            </a:r>
            <a:endParaRPr lang="ru-RU" sz="13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9" grpId="0" animBg="1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7257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Reference 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1071546"/>
            <a:ext cx="7572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Левитская Е.Г., Василенко М.В. Грамматика английского </a:t>
            </a:r>
            <a:r>
              <a:rPr lang="ru-RU" dirty="0" smtClean="0"/>
              <a:t>языка (в таблицах), </a:t>
            </a:r>
            <a:r>
              <a:rPr lang="ru-RU" dirty="0" smtClean="0"/>
              <a:t>Санкт-Петербург ТОО «</a:t>
            </a:r>
            <a:r>
              <a:rPr lang="ru-RU" dirty="0" err="1" smtClean="0"/>
              <a:t>Мигус</a:t>
            </a:r>
            <a:r>
              <a:rPr lang="ru-RU" dirty="0" smtClean="0"/>
              <a:t>» , </a:t>
            </a:r>
            <a:r>
              <a:rPr lang="ru-RU" dirty="0" smtClean="0"/>
              <a:t>1995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128</TotalTime>
  <Words>163</Words>
  <Application>Microsoft Office PowerPoint</Application>
  <PresentationFormat>Экран (4:3)</PresentationFormat>
  <Paragraphs>83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Солнцестояние</vt:lpstr>
      <vt:lpstr>Future Simple</vt:lpstr>
      <vt:lpstr>Future Simple </vt:lpstr>
      <vt:lpstr>Future Simple</vt:lpstr>
      <vt:lpstr>Future Simple</vt:lpstr>
      <vt:lpstr> Reference  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Future Simple </dc:title>
  <dc:creator>Your User Name</dc:creator>
  <cp:lastModifiedBy>Your User Name</cp:lastModifiedBy>
  <cp:revision>8</cp:revision>
  <dcterms:created xsi:type="dcterms:W3CDTF">2009-02-24T17:26:02Z</dcterms:created>
  <dcterms:modified xsi:type="dcterms:W3CDTF">2009-04-03T11:47:12Z</dcterms:modified>
</cp:coreProperties>
</file>