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15" r:id="rId2"/>
    <p:sldId id="313" r:id="rId3"/>
    <p:sldId id="257" r:id="rId4"/>
    <p:sldId id="275" r:id="rId5"/>
    <p:sldId id="286" r:id="rId6"/>
    <p:sldId id="279" r:id="rId7"/>
    <p:sldId id="278" r:id="rId8"/>
    <p:sldId id="258" r:id="rId9"/>
    <p:sldId id="283" r:id="rId10"/>
    <p:sldId id="259" r:id="rId11"/>
    <p:sldId id="296" r:id="rId12"/>
    <p:sldId id="274" r:id="rId13"/>
    <p:sldId id="269" r:id="rId14"/>
    <p:sldId id="280" r:id="rId15"/>
    <p:sldId id="290" r:id="rId16"/>
    <p:sldId id="284" r:id="rId17"/>
    <p:sldId id="289" r:id="rId18"/>
    <p:sldId id="282" r:id="rId19"/>
    <p:sldId id="291" r:id="rId20"/>
    <p:sldId id="295" r:id="rId21"/>
    <p:sldId id="312" r:id="rId22"/>
    <p:sldId id="263" r:id="rId23"/>
    <p:sldId id="264" r:id="rId24"/>
    <p:sldId id="265" r:id="rId25"/>
    <p:sldId id="272" r:id="rId26"/>
    <p:sldId id="273" r:id="rId27"/>
    <p:sldId id="276" r:id="rId28"/>
    <p:sldId id="314" r:id="rId29"/>
    <p:sldId id="287" r:id="rId30"/>
    <p:sldId id="28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0066FF"/>
    <a:srgbClr val="0099FF"/>
    <a:srgbClr val="17A010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09" autoAdjust="0"/>
  </p:normalViewPr>
  <p:slideViewPr>
    <p:cSldViewPr>
      <p:cViewPr varScale="1">
        <p:scale>
          <a:sx n="82" d="100"/>
          <a:sy n="82" d="100"/>
        </p:scale>
        <p:origin x="-47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7952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A54A89-90E5-4821-9948-230E6C404786}" type="datetimeFigureOut">
              <a:rPr lang="ru-RU" smtClean="0"/>
              <a:pPr/>
              <a:t>27.04.2013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97C0A5-B172-4AC7-8F11-1630FF6A0C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600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7C0A5-B172-4AC7-8F11-1630FF6A0CE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1FD131-DD29-4BF4-9D6C-C5FE283FDC5A}" type="slidenum">
              <a:rPr lang="ru-RU"/>
              <a:pPr/>
              <a:t>10</a:t>
            </a:fld>
            <a:endParaRPr lang="ru-RU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Наложитьа нимацию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7C0A5-B172-4AC7-8F11-1630FF6A0CEF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77E053A-6288-4447-B49B-91D52B902A5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&#1059;&#1095;&#1080;&#1090;&#1077;&#1083;&#1100;.MICROSOF-8BB193\&#1056;&#1072;&#1073;&#1086;&#1095;&#1080;&#1081;%20&#1089;&#1090;&#1086;&#1083;\&#1075;&#1086;&#1090;&#1086;&#1074;&#1086;&#1077;\&#1074;&#1080;&#1076;&#1077;&#1086;\&#1060;&#1080;&#1083;&#1100;&#1084;%201.wmv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Documents%20and%20Settings\&#1059;&#1095;&#1080;&#1090;&#1077;&#1083;&#1100;.MICROSOF-8BB193\&#1056;&#1072;&#1073;&#1086;&#1095;&#1080;&#1081;%20&#1089;&#1090;&#1086;&#1083;\&#1075;&#1086;&#1090;&#1086;&#1074;&#1086;&#1077;\&#1074;&#1080;&#1076;&#1077;&#1086;\pril3.m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59;&#1095;&#1080;&#1090;&#1077;&#1083;&#1100;.MICROSOF-8BB193\&#1056;&#1072;&#1073;&#1086;&#1095;&#1080;&#1081;%20&#1089;&#1090;&#1086;&#1083;\&#1075;&#1086;&#1090;&#1086;&#1074;&#1086;&#1077;\&#1074;&#1080;&#1076;&#1077;&#1086;\&#1060;&#1080;&#1083;&#1100;&#1084;%202%20&#1087;&#1088;&#1086;%20&#1073;&#1091;&#1083;&#1072;&#1074;&#1082;&#1091;.wmv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59;&#1095;&#1080;&#1090;&#1077;&#1083;&#1100;.MICROSOF-8BB193\&#1056;&#1072;&#1073;&#1086;&#1095;&#1080;&#1081;%20&#1089;&#1090;&#1086;&#1083;\&#1075;&#1086;&#1090;&#1086;&#1074;&#1086;&#1077;\&#1074;&#1080;&#1076;&#1077;&#1086;\&#1060;&#1080;&#1083;&#1100;&#1084;.wmv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p=121&amp;ed=1&amp;text=%D1%81%D0%BC%D0%B0%D0%B9%D0%BB%D0%B8%D0%BA%D0%B8&amp;spsite=infonet.cherepovets.ru&amp;img_url=rumm1l.fishup.ru/files/e9/cd/1c/pw_3054351_icon_pr3.jpg?v=2&amp;rpt=simage" TargetMode="External"/><Relationship Id="rId13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1.jpeg"/><Relationship Id="rId12" Type="http://schemas.openxmlformats.org/officeDocument/2006/relationships/hyperlink" Target="http://images.yandex.ru/yandsearch?p=74&amp;ed=1&amp;text=%D1%81%D0%BC%D0%B0%D0%B9%D0%BB%D0%B8%D0%BA%D0%B8&amp;spsite=www.rodim.ru&amp;img_url=ab-studio.ru/smiles/219x001.gif&amp;rpt=simage" TargetMode="External"/><Relationship Id="rId2" Type="http://schemas.openxmlformats.org/officeDocument/2006/relationships/hyperlink" Target="http://go.mail.ru/frame.html?imgurl=http://bestsmiles.net.ru/yolb12014.gif&amp;pageurl=http://forum.grodno.net/index.php?action=profile;u=5410;sa=showPosts&amp;id=58382770&amp;iid=5&amp;imgwidth=100&amp;imgheight=100&amp;imgsize=6783&amp;images_links=b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p=177&amp;ed=1&amp;text=%D1%81%D0%BC%D0%B0%D0%B9%D0%BB%D0%B8%D0%BA%D0%B8&amp;spsite=www.mazda3-club.ru&amp;img_url=img1.liveinternet.ru/images/attach/b/1/3985/3985775__0000_00_00000a.gif&amp;rpt=simage" TargetMode="External"/><Relationship Id="rId11" Type="http://schemas.openxmlformats.org/officeDocument/2006/relationships/image" Target="../media/image33.jpeg"/><Relationship Id="rId5" Type="http://schemas.openxmlformats.org/officeDocument/2006/relationships/image" Target="../media/image30.jpeg"/><Relationship Id="rId10" Type="http://schemas.openxmlformats.org/officeDocument/2006/relationships/hyperlink" Target="http://images.yandex.ru/yandsearch?p=142&amp;ed=1&amp;text=%D1%81%D0%BC%D0%B0%D0%B9%D0%BB%D0%B8%D0%BA%D0%B8&amp;spsite=www.dietaonline.ru&amp;img_url=fanny-face.narod.ru/B2.gif&amp;rpt=simage" TargetMode="External"/><Relationship Id="rId4" Type="http://schemas.openxmlformats.org/officeDocument/2006/relationships/hyperlink" Target="http://go.mail.ru/frame.html?imgurl=http://petrovsk.net.ru/forum/images/smiles/big_aaa.gif&amp;pageurl=http://planeta.rambler.ru/users/nadusha38/friends/&amp;id=12452759&amp;iid=3&amp;imgwidth=75&amp;imgheight=76&amp;imgsize=57270&amp;images_links=b" TargetMode="External"/><Relationship Id="rId9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"Образ мечтателя в повести Ф.М.Достоевского "Белые ночи"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860" y="4643446"/>
            <a:ext cx="6400800" cy="1752600"/>
          </a:xfrm>
        </p:spPr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</a:rPr>
              <a:t>Ложкова</a:t>
            </a:r>
            <a:r>
              <a:rPr lang="ru-RU" dirty="0" smtClean="0">
                <a:solidFill>
                  <a:schemeClr val="tx1"/>
                </a:solidFill>
              </a:rPr>
              <a:t> Зинаида Ивановна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МКОУ ООШ №6 г Чехова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5720" y="0"/>
            <a:ext cx="8229600" cy="35716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Словарная работа.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0" y="357166"/>
            <a:ext cx="307180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МЕЧТАТЕЛЬ</a:t>
            </a:r>
            <a:r>
              <a:rPr lang="ru-RU" sz="4400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800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ru-RU" sz="2800" dirty="0">
              <a:solidFill>
                <a:srgbClr val="CC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500298" y="428604"/>
            <a:ext cx="72152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ru-RU" sz="4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-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тот</a:t>
            </a:r>
            <a:r>
              <a:rPr lang="ru-RU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, кто предается мечтам, фантазер</a:t>
            </a:r>
            <a:r>
              <a:rPr lang="ru-RU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000232" y="1142984"/>
            <a:ext cx="6337300" cy="1914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ru-RU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-</a:t>
            </a: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предмет </a:t>
            </a: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желаний, стремлений</a:t>
            </a: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;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нечто созданное воображением, мысленно представляемое.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endParaRPr lang="ru-RU" sz="2400" dirty="0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214282" y="1142984"/>
            <a:ext cx="17859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МЕЧТА</a:t>
            </a:r>
          </a:p>
        </p:txBody>
      </p:sp>
      <p:pic>
        <p:nvPicPr>
          <p:cNvPr id="12" name="Рисунок 11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28794" y="2928934"/>
            <a:ext cx="5500694" cy="39290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8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714356"/>
            <a:ext cx="8072494" cy="6075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US" sz="2400" dirty="0" smtClean="0"/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«…В характерах, жадных деятельности, жадных непосредственной жизни, жадных действительности, но слабых, женственных, нежных, мало-помалу зарождается то, что называют мечтательностью, и человек делается не человеком, а каким-то странным существом среднего рода – мечтателем…</a:t>
            </a:r>
          </a:p>
          <a:p>
            <a:pPr>
              <a:lnSpc>
                <a:spcPct val="80000"/>
              </a:lnSpc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Они любят читать  и читать всякие книги, даже серьёзные, специальные, но обыкновенно со второй, третьей страницы бросают чтение, ибо удовлетворились вполне. Фантазия их подвижная, летучая, лёгкая, уже возбуждена, впечатление настроено, и целый мечтательный мир &lt;…&gt; вдруг овладевает всем бытием мечтателя. …</a:t>
            </a:r>
          </a:p>
          <a:p>
            <a:pPr>
              <a:lnSpc>
                <a:spcPct val="80000"/>
              </a:lnSpc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Постепенно, неприметно начинает в нём притупляться талант действительной жизни. Ему, естественно, начинает казаться, что наслаждения, доставляемые ему своевольной фантазией, полнее, роскошнее, любовнее настоящей жизни».</a:t>
            </a:r>
            <a:endParaRPr lang="ru-RU" sz="2400" b="1" dirty="0">
              <a:solidFill>
                <a:srgbClr val="99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100" y="0"/>
            <a:ext cx="7000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«Петербургская повесть»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Фильм 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3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Мечтател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71811"/>
            <a:ext cx="5000628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Documents and Settings\Учитель.MICROSOF-8BB193\Мои документы\Мои рисунки\city5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3929066"/>
            <a:ext cx="1285884" cy="1785950"/>
          </a:xfrm>
          <a:prstGeom prst="rect">
            <a:avLst/>
          </a:prstGeom>
          <a:noFill/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0"/>
            <a:ext cx="9174691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b="1" u="sng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Беседа по вопросам: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Каков род занятий главного героя повести?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-Каковы особенности мироощущения мечтателя? (по началу повести)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-Какие общечеловеческие ценности лежат в основе такого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мироощущения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sz="3600" b="1" u="sng" dirty="0"/>
              <a:t>КАКОЙ ГЕОМЕТРИЧЕСКОЙ ФИГУРОЙ ВЫ ОБОЗНАЧИЛИ БЫ ЖИЛИЩЕ МЕЧТАТЕЛЯ?</a:t>
            </a:r>
          </a:p>
        </p:txBody>
      </p:sp>
      <p:graphicFrame>
        <p:nvGraphicFramePr>
          <p:cNvPr id="16428" name="Group 44"/>
          <p:cNvGraphicFramePr>
            <a:graphicFrameLocks noGrp="1"/>
          </p:cNvGraphicFramePr>
          <p:nvPr>
            <p:ph type="tbl" idx="1"/>
          </p:nvPr>
        </p:nvGraphicFramePr>
        <p:xfrm>
          <a:off x="685800" y="1981200"/>
          <a:ext cx="7772400" cy="4114800"/>
        </p:xfrm>
        <a:graphic>
          <a:graphicData uri="http://schemas.openxmlformats.org/drawingml/2006/table">
            <a:tbl>
              <a:tblPr/>
              <a:tblGrid>
                <a:gridCol w="3886200"/>
                <a:gridCol w="3886200"/>
              </a:tblGrid>
              <a:tr h="411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1219200" y="2514600"/>
            <a:ext cx="1219200" cy="1295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397" name="Oval 13"/>
          <p:cNvSpPr>
            <a:spLocks noChangeArrowheads="1"/>
          </p:cNvSpPr>
          <p:nvPr/>
        </p:nvSpPr>
        <p:spPr bwMode="auto">
          <a:xfrm>
            <a:off x="1447800" y="4419600"/>
            <a:ext cx="2209800" cy="152400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399" name="Oval 15"/>
          <p:cNvSpPr>
            <a:spLocks noChangeArrowheads="1"/>
          </p:cNvSpPr>
          <p:nvPr/>
        </p:nvSpPr>
        <p:spPr bwMode="auto">
          <a:xfrm>
            <a:off x="2819400" y="2438400"/>
            <a:ext cx="1447800" cy="144780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>
              <a:solidFill>
                <a:srgbClr val="17A010"/>
              </a:solidFill>
            </a:endParaRPr>
          </a:p>
        </p:txBody>
      </p:sp>
      <p:sp>
        <p:nvSpPr>
          <p:cNvPr id="16422" name="Rectangle 38"/>
          <p:cNvSpPr>
            <a:spLocks noChangeArrowheads="1"/>
          </p:cNvSpPr>
          <p:nvPr/>
        </p:nvSpPr>
        <p:spPr bwMode="auto">
          <a:xfrm>
            <a:off x="5105400" y="2514600"/>
            <a:ext cx="2743200" cy="8382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433" name="AutoShape 49"/>
          <p:cNvSpPr>
            <a:spLocks noChangeArrowheads="1"/>
          </p:cNvSpPr>
          <p:nvPr/>
        </p:nvSpPr>
        <p:spPr bwMode="auto">
          <a:xfrm>
            <a:off x="4572000" y="4038600"/>
            <a:ext cx="1600200" cy="16002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435" name="Line 51"/>
          <p:cNvSpPr>
            <a:spLocks noChangeShapeType="1"/>
          </p:cNvSpPr>
          <p:nvPr/>
        </p:nvSpPr>
        <p:spPr bwMode="auto">
          <a:xfrm>
            <a:off x="7315200" y="4114800"/>
            <a:ext cx="0" cy="1600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37" name="Line 53"/>
          <p:cNvSpPr>
            <a:spLocks noChangeShapeType="1"/>
          </p:cNvSpPr>
          <p:nvPr/>
        </p:nvSpPr>
        <p:spPr bwMode="auto">
          <a:xfrm>
            <a:off x="7315200" y="5715000"/>
            <a:ext cx="1524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7166"/>
            <a:ext cx="7772400" cy="442915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FF00"/>
                </a:solidFill>
              </a:rPr>
              <a:t>Желтый цвет </a:t>
            </a:r>
            <a:r>
              <a:rPr lang="ru-RU" dirty="0" smtClean="0"/>
              <a:t>- «</a:t>
            </a:r>
            <a:r>
              <a:rPr lang="ru-RU" dirty="0" err="1" smtClean="0"/>
              <a:t>цвет</a:t>
            </a:r>
            <a:r>
              <a:rPr lang="ru-RU" dirty="0" smtClean="0"/>
              <a:t> радостный, бодрящий и нежный»                                             ( Гете)</a:t>
            </a:r>
            <a:endParaRPr lang="ru-RU" dirty="0"/>
          </a:p>
        </p:txBody>
      </p:sp>
      <p:pic>
        <p:nvPicPr>
          <p:cNvPr id="1026" name="Picture 2" descr="http://anime.toppik.ru/_ph/49/2/516497128.gif"/>
          <p:cNvPicPr>
            <a:picLocks noGrp="1" noChangeAspect="1" noChangeArrowheads="1" noCrop="1"/>
          </p:cNvPicPr>
          <p:nvPr>
            <p:ph type="tbl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929198"/>
            <a:ext cx="1357322" cy="1500198"/>
          </a:xfrm>
          <a:prstGeom prst="rect">
            <a:avLst/>
          </a:prstGeom>
          <a:noFill/>
        </p:spPr>
      </p:pic>
      <p:pic>
        <p:nvPicPr>
          <p:cNvPr id="1027" name="Picture 3" descr="C:\Documents and Settings\Учитель.MICROSOF-8BB193\Мои документы\Мои рисунки\65872241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-428652"/>
            <a:ext cx="3143240" cy="3143272"/>
          </a:xfrm>
          <a:prstGeom prst="rect">
            <a:avLst/>
          </a:prstGeom>
          <a:noFill/>
        </p:spPr>
      </p:pic>
      <p:pic>
        <p:nvPicPr>
          <p:cNvPr id="3" name="Picture 2" descr="C:\Documents and Settings\Учитель.MICROSOF-8BB193\Мои документы\Мои рисунки\3264063_f5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4000504"/>
            <a:ext cx="2714644" cy="2500330"/>
          </a:xfrm>
          <a:prstGeom prst="rect">
            <a:avLst/>
          </a:prstGeom>
          <a:noFill/>
        </p:spPr>
      </p:pic>
      <p:pic>
        <p:nvPicPr>
          <p:cNvPr id="4" name="Picture 3" descr="C:\Documents and Settings\Учитель.MICROSOF-8BB193\Мои документы\Мои рисунки\94514-Sick-Home-Face-Poster-Art-Prin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285728"/>
            <a:ext cx="2500330" cy="214314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286116" y="5643578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Желчь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/>
      </p:sp>
      <p:pic>
        <p:nvPicPr>
          <p:cNvPr id="4" name="pril3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2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Учитель.MICROSOF-8BB193\Мои документы\Мои рисунки\2861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3314"/>
            <a:ext cx="4357686" cy="321468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Учитель.MICROSOF-8BB193\Мои документы\Мои рисунки\x_45e801c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571968" cy="3286123"/>
          </a:xfrm>
          <a:prstGeom prst="rect">
            <a:avLst/>
          </a:prstGeom>
          <a:noFill/>
        </p:spPr>
      </p:pic>
      <p:pic>
        <p:nvPicPr>
          <p:cNvPr id="4" name="Picture 2" descr="C:\Documents and Settings\Учитель.MICROSOF-8BB193\Мои документы\Мои рисунки\x_67b6c8c0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1"/>
            <a:ext cx="4357686" cy="3357561"/>
          </a:xfrm>
          <a:prstGeom prst="rect">
            <a:avLst/>
          </a:prstGeom>
          <a:noFill/>
        </p:spPr>
      </p:pic>
      <p:pic>
        <p:nvPicPr>
          <p:cNvPr id="1027" name="Picture 3" descr="C:\Documents and Settings\Учитель.MICROSOF-8BB193\Мои документы\Мои рисунки\x_628bf46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3714752"/>
            <a:ext cx="4429124" cy="3143248"/>
          </a:xfrm>
          <a:prstGeom prst="rect">
            <a:avLst/>
          </a:prstGeom>
          <a:noFill/>
        </p:spPr>
      </p:pic>
      <p:pic>
        <p:nvPicPr>
          <p:cNvPr id="1029" name="Picture 5" descr="C:\Documents and Settings\Учитель.MICROSOF-8BB193\Мои документы\Мои рисунки\x_c31a135f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95450" y="1271588"/>
            <a:ext cx="5753100" cy="431482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714612" y="52863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57158" y="6027003"/>
            <a:ext cx="8501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66FF"/>
                </a:solidFill>
              </a:rPr>
              <a:t>Яркие краски в сером городе</a:t>
            </a:r>
            <a:endParaRPr lang="ru-RU" sz="4800" b="1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Фильм 2 про булавку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2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Настень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38" y="201613"/>
            <a:ext cx="5500687" cy="665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hotimg19.fotki.com/a/82_151/113_50/000071784_000073839_sizus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43106" y="-214338"/>
            <a:ext cx="11920649" cy="920594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20819293">
            <a:off x="1201448" y="2487178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Желаю творческих успехов</a:t>
            </a:r>
            <a:endParaRPr lang="ru-RU" sz="4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Ночь первая 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913"/>
            <a:ext cx="9144000" cy="656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Фильм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42852"/>
            <a:ext cx="7772400" cy="1928826"/>
          </a:xfrm>
        </p:spPr>
        <p:txBody>
          <a:bodyPr>
            <a:normAutofit fontScale="90000"/>
          </a:bodyPr>
          <a:lstStyle/>
          <a:p>
            <a:r>
              <a:rPr lang="ru-RU" sz="3600" b="1" i="1" u="sng" dirty="0" smtClean="0">
                <a:solidFill>
                  <a:schemeClr val="accent4">
                    <a:lumMod val="50000"/>
                  </a:schemeClr>
                </a:solidFill>
                <a:latin typeface="Verdana" pitchFamily="34" charset="0"/>
              </a:rPr>
              <a:t>ВЫБЕРИТЕ </a:t>
            </a:r>
            <a:r>
              <a:rPr lang="ru-RU" sz="3600" b="1" i="1" u="sng" dirty="0">
                <a:solidFill>
                  <a:schemeClr val="accent4">
                    <a:lumMod val="50000"/>
                  </a:schemeClr>
                </a:solidFill>
                <a:latin typeface="Verdana" pitchFamily="34" charset="0"/>
              </a:rPr>
              <a:t>КАЧЕСТВА,КОТОРЫЕ,ПО ВАШЕМУ МНЕНИЮ,МОЖНО ОТНЕСТИ К МЕЧТАТЕЛЮ</a:t>
            </a:r>
          </a:p>
        </p:txBody>
      </p:sp>
      <p:graphicFrame>
        <p:nvGraphicFramePr>
          <p:cNvPr id="23593" name="Group 41"/>
          <p:cNvGraphicFramePr>
            <a:graphicFrameLocks noGrp="1"/>
          </p:cNvGraphicFramePr>
          <p:nvPr>
            <p:ph type="tbl" idx="1"/>
          </p:nvPr>
        </p:nvGraphicFramePr>
        <p:xfrm>
          <a:off x="304800" y="2590800"/>
          <a:ext cx="8610600" cy="4516438"/>
        </p:xfrm>
        <a:graphic>
          <a:graphicData uri="http://schemas.openxmlformats.org/drawingml/2006/table">
            <a:tbl>
              <a:tblPr/>
              <a:tblGrid>
                <a:gridCol w="4614863"/>
                <a:gridCol w="3995737"/>
              </a:tblGrid>
              <a:tr h="4516438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Times New Roman" pitchFamily="18" charset="0"/>
                        </a:rPr>
                        <a:t>Озлобленность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Times New Roman" pitchFamily="18" charset="0"/>
                        </a:rPr>
                        <a:t>Скромность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Times New Roman" pitchFamily="18" charset="0"/>
                        </a:rPr>
                        <a:t>Доброта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Times New Roman" pitchFamily="18" charset="0"/>
                        </a:rPr>
                        <a:t>Жестокость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Times New Roman" pitchFamily="18" charset="0"/>
                        </a:rPr>
                        <a:t>Чуткость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endParaRPr kumimoji="0" lang="ru-RU" sz="3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C00CC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 startAt="6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Times New Roman" pitchFamily="18" charset="0"/>
                        </a:rPr>
                        <a:t>Искренность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 startAt="6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Times New Roman" pitchFamily="18" charset="0"/>
                        </a:rPr>
                        <a:t>Лживость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 startAt="6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Times New Roman" pitchFamily="18" charset="0"/>
                        </a:rPr>
                        <a:t>Трусость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 startAt="6"/>
                        <a:tabLst/>
                      </a:pPr>
                      <a:r>
                        <a:rPr kumimoji="0" lang="ru-RU" sz="36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Times New Roman" pitchFamily="18" charset="0"/>
                        </a:rPr>
                        <a:t>Сострада-тельность</a:t>
                      </a:r>
                      <a:endParaRPr kumimoji="0" lang="ru-RU" sz="3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C00CC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050" name="Picture 2" descr="C:\Documents and Settings\Учитель.MICROSOF-8BB193\Мои документы\Мои рисунки\city5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214290"/>
            <a:ext cx="952500" cy="95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-457200"/>
            <a:ext cx="7772400" cy="1905000"/>
          </a:xfrm>
        </p:spPr>
        <p:txBody>
          <a:bodyPr/>
          <a:lstStyle/>
          <a:p>
            <a:r>
              <a:rPr lang="ru-RU" sz="4800" b="1" u="sng" dirty="0">
                <a:solidFill>
                  <a:srgbClr val="0033CC"/>
                </a:solidFill>
                <a:latin typeface="Tahoma" pitchFamily="34" charset="0"/>
              </a:rPr>
              <a:t>ОПРЕДЕЛИТЕ</a:t>
            </a:r>
          </a:p>
        </p:txBody>
      </p:sp>
      <p:graphicFrame>
        <p:nvGraphicFramePr>
          <p:cNvPr id="21572" name="Group 68"/>
          <p:cNvGraphicFramePr>
            <a:graphicFrameLocks noGrp="1"/>
          </p:cNvGraphicFramePr>
          <p:nvPr>
            <p:ph type="tbl" idx="1"/>
          </p:nvPr>
        </p:nvGraphicFramePr>
        <p:xfrm>
          <a:off x="228600" y="1219200"/>
          <a:ext cx="8915400" cy="5549900"/>
        </p:xfrm>
        <a:graphic>
          <a:graphicData uri="http://schemas.openxmlformats.org/drawingml/2006/table">
            <a:tbl>
              <a:tblPr/>
              <a:tblGrid>
                <a:gridCol w="4349750"/>
                <a:gridCol w="4565650"/>
              </a:tblGrid>
              <a:tr h="5549900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</a:rPr>
                        <a:t>ХАРАКТЕРИСТИКИ МЕЧТАТЕЛЯ: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</a:rPr>
                        <a:t>Оригинал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</a:rPr>
                        <a:t>Смешной человек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</a:rPr>
                        <a:t>Лишний человек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</a:rPr>
                        <a:t>Маленький человек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</a:rPr>
                        <a:t>Чудак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</a:rPr>
                        <a:t>     ХАРАКТЕР МЕЧТАНИЙ ГЕРОЯ: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</a:rPr>
                        <a:t>Фантастический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</a:rPr>
                        <a:t>Романтический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</a:rPr>
                        <a:t>Приближённый к реальности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</a:rPr>
                        <a:t>Лишённый всякого смысла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074" name="Picture 2" descr="C:\Documents and Settings\Учитель.MICROSOF-8BB193\Мои документы\Мои рисунки\city5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428604"/>
            <a:ext cx="952500" cy="95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u="sng" dirty="0">
                <a:solidFill>
                  <a:srgbClr val="000099"/>
                </a:solidFill>
                <a:latin typeface="Tahoma" pitchFamily="34" charset="0"/>
              </a:rPr>
              <a:t>ВЫВОД</a:t>
            </a:r>
          </a:p>
        </p:txBody>
      </p:sp>
      <p:graphicFrame>
        <p:nvGraphicFramePr>
          <p:cNvPr id="24586" name="Group 10"/>
          <p:cNvGraphicFramePr>
            <a:graphicFrameLocks noGrp="1"/>
          </p:cNvGraphicFramePr>
          <p:nvPr>
            <p:ph type="tbl" idx="1"/>
          </p:nvPr>
        </p:nvGraphicFramePr>
        <p:xfrm>
          <a:off x="685800" y="1981200"/>
          <a:ext cx="7772400" cy="4114800"/>
        </p:xfrm>
        <a:graphic>
          <a:graphicData uri="http://schemas.openxmlformats.org/drawingml/2006/table">
            <a:tbl>
              <a:tblPr/>
              <a:tblGrid>
                <a:gridCol w="7772400"/>
              </a:tblGrid>
              <a:tr h="411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</a:rPr>
                        <a:t>НИКОГДА НЕЛЬЗЯ ЗАБЫВАТЬ 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</a:rPr>
                        <a:t> ТОЙ ОПАСНОЙ ЧЕРТЕ,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</a:rPr>
                        <a:t>  КОТОРАЯ РАЗДЕЛЯЕТ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</a:rPr>
                        <a:t>МЕЧТУ И РЕАЛЬНОСТЬ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Ночь четверта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75" y="214313"/>
            <a:ext cx="5307013" cy="664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Ночь треть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0"/>
            <a:ext cx="5232400" cy="681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214290"/>
            <a:ext cx="8229600" cy="703262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Сегодня на уроке….</a:t>
            </a:r>
          </a:p>
        </p:txBody>
      </p:sp>
      <p:pic>
        <p:nvPicPr>
          <p:cNvPr id="17411" name="Picture 4" descr="i?id=58382770&amp;tov=5">
            <a:hlinkClick r:id="rId2"/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825" y="979488"/>
            <a:ext cx="2089150" cy="2089150"/>
          </a:xfrm>
          <a:noFill/>
        </p:spPr>
      </p:pic>
      <p:pic>
        <p:nvPicPr>
          <p:cNvPr id="17412" name="Picture 5" descr="i?id=12452759&amp;tov=3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4005263"/>
            <a:ext cx="2017713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6" descr="i?id=77134879&amp;tov=7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163" y="981075"/>
            <a:ext cx="2089150" cy="204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7" descr="i?id=57645200&amp;tov=8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00338" y="4005263"/>
            <a:ext cx="2016125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8" descr="i?id=39851118&amp;tov=8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771775" y="949325"/>
            <a:ext cx="201612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9" descr="i?id=17216299&amp;tov=7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292725" y="4005263"/>
            <a:ext cx="2232025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7" name="Text Box 10"/>
          <p:cNvSpPr txBox="1">
            <a:spLocks noChangeArrowheads="1"/>
          </p:cNvSpPr>
          <p:nvPr/>
        </p:nvSpPr>
        <p:spPr bwMode="auto">
          <a:xfrm>
            <a:off x="250825" y="3213100"/>
            <a:ext cx="20177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321100"/>
                </a:solidFill>
              </a:rPr>
              <a:t>Мне очень понравилось</a:t>
            </a:r>
          </a:p>
        </p:txBody>
      </p:sp>
      <p:sp>
        <p:nvSpPr>
          <p:cNvPr id="17418" name="Text Box 11"/>
          <p:cNvSpPr txBox="1">
            <a:spLocks noChangeArrowheads="1"/>
          </p:cNvSpPr>
          <p:nvPr/>
        </p:nvSpPr>
        <p:spPr bwMode="auto">
          <a:xfrm>
            <a:off x="2771775" y="3213100"/>
            <a:ext cx="20177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321100"/>
                </a:solidFill>
              </a:rPr>
              <a:t>Мне было очень весело</a:t>
            </a:r>
          </a:p>
        </p:txBody>
      </p:sp>
      <p:sp>
        <p:nvSpPr>
          <p:cNvPr id="17419" name="Text Box 13"/>
          <p:cNvSpPr txBox="1">
            <a:spLocks noChangeArrowheads="1"/>
          </p:cNvSpPr>
          <p:nvPr/>
        </p:nvSpPr>
        <p:spPr bwMode="auto">
          <a:xfrm>
            <a:off x="2484438" y="6021388"/>
            <a:ext cx="22336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321100"/>
                </a:solidFill>
              </a:rPr>
              <a:t>Я </a:t>
            </a:r>
            <a:r>
              <a:rPr lang="ru-RU" b="1" dirty="0" smtClean="0">
                <a:solidFill>
                  <a:srgbClr val="321100"/>
                </a:solidFill>
              </a:rPr>
              <a:t>узнала </a:t>
            </a:r>
            <a:r>
              <a:rPr lang="ru-RU" b="1" dirty="0">
                <a:solidFill>
                  <a:srgbClr val="321100"/>
                </a:solidFill>
              </a:rPr>
              <a:t>много интересного</a:t>
            </a:r>
          </a:p>
        </p:txBody>
      </p:sp>
      <p:sp>
        <p:nvSpPr>
          <p:cNvPr id="17420" name="Text Box 15"/>
          <p:cNvSpPr txBox="1">
            <a:spLocks noChangeArrowheads="1"/>
          </p:cNvSpPr>
          <p:nvPr/>
        </p:nvSpPr>
        <p:spPr bwMode="auto">
          <a:xfrm>
            <a:off x="5364163" y="3213100"/>
            <a:ext cx="20177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321100"/>
                </a:solidFill>
              </a:rPr>
              <a:t>Я </a:t>
            </a:r>
            <a:r>
              <a:rPr lang="ru-RU" b="1" dirty="0" smtClean="0">
                <a:solidFill>
                  <a:srgbClr val="321100"/>
                </a:solidFill>
              </a:rPr>
              <a:t>узнала </a:t>
            </a:r>
            <a:r>
              <a:rPr lang="ru-RU" b="1" dirty="0">
                <a:solidFill>
                  <a:srgbClr val="321100"/>
                </a:solidFill>
              </a:rPr>
              <a:t>много нового</a:t>
            </a:r>
          </a:p>
        </p:txBody>
      </p:sp>
      <p:sp>
        <p:nvSpPr>
          <p:cNvPr id="17421" name="Text Box 16"/>
          <p:cNvSpPr txBox="1">
            <a:spLocks noChangeArrowheads="1"/>
          </p:cNvSpPr>
          <p:nvPr/>
        </p:nvSpPr>
        <p:spPr bwMode="auto">
          <a:xfrm>
            <a:off x="5292725" y="6021388"/>
            <a:ext cx="20177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321100"/>
                </a:solidFill>
              </a:rPr>
              <a:t>Мне было скучно</a:t>
            </a:r>
          </a:p>
        </p:txBody>
      </p:sp>
      <p:sp>
        <p:nvSpPr>
          <p:cNvPr id="17422" name="Text Box 18"/>
          <p:cNvSpPr txBox="1">
            <a:spLocks noChangeArrowheads="1"/>
          </p:cNvSpPr>
          <p:nvPr/>
        </p:nvSpPr>
        <p:spPr bwMode="auto">
          <a:xfrm>
            <a:off x="323850" y="6021388"/>
            <a:ext cx="20177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321100"/>
                </a:solidFill>
              </a:rPr>
              <a:t>Я </a:t>
            </a:r>
            <a:r>
              <a:rPr lang="ru-RU" b="1" dirty="0" smtClean="0">
                <a:solidFill>
                  <a:srgbClr val="321100"/>
                </a:solidFill>
              </a:rPr>
              <a:t>осталась равнодушной</a:t>
            </a:r>
            <a:endParaRPr lang="ru-RU" b="1" dirty="0">
              <a:solidFill>
                <a:srgbClr val="3211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b="1" dirty="0" smtClean="0"/>
              <a:t>Домашнее задание</a:t>
            </a:r>
            <a:r>
              <a:rPr lang="ru-RU" dirty="0" smtClean="0"/>
              <a:t>: ( ответить на вопрос )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3600" b="1" dirty="0" smtClean="0"/>
              <a:t>Как вы думаете, удалось ли герою до конца избавиться от своего </a:t>
            </a:r>
            <a:r>
              <a:rPr lang="ru-RU" sz="3600" b="1" dirty="0" err="1" smtClean="0"/>
              <a:t>мечтательства</a:t>
            </a:r>
            <a:r>
              <a:rPr lang="ru-RU" sz="3600" b="1" dirty="0" smtClean="0"/>
              <a:t>?</a:t>
            </a:r>
            <a:endParaRPr lang="ru-RU" sz="3600" b="1" dirty="0"/>
          </a:p>
        </p:txBody>
      </p:sp>
      <p:pic>
        <p:nvPicPr>
          <p:cNvPr id="4" name="Picture 2" descr="C:\Documents and Settings\Учитель.MICROSOF-8BB193\Мои документы\Мои рисунки\city5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428604"/>
            <a:ext cx="1357322" cy="1643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9" name="Picture 5" descr="http://www.3jokes.com/gallery/d/3701-3/3Jokes_Love_Wallpaper_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24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272573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СПАСИБО  ЗА  УРОК!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357430"/>
            <a:ext cx="8358214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Мечтайте…</a:t>
            </a:r>
          </a:p>
          <a:p>
            <a:endParaRPr lang="ru-RU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/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мечты сбудутся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0"/>
            <a:ext cx="6929454" cy="2143116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ru-RU" sz="4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</a:t>
            </a:r>
            <a:r>
              <a:rPr lang="ru-RU" sz="4000" b="1" u="sng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урока: </a:t>
            </a:r>
            <a:r>
              <a:rPr lang="en-US" sz="4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/>
              <a:t>"Образ мечтателя в повести Ф.М.Достоевского "Белые ночи"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000" dirty="0"/>
              <a:t/>
            </a:r>
            <a:br>
              <a:rPr lang="ru-RU" sz="4000" dirty="0"/>
            </a:br>
            <a:endParaRPr lang="ru-RU" sz="2800" dirty="0"/>
          </a:p>
        </p:txBody>
      </p:sp>
      <p:pic>
        <p:nvPicPr>
          <p:cNvPr id="3" name="Рисунок 2" descr="0_21089_a2839139_L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00892" y="0"/>
            <a:ext cx="2143108" cy="6858000"/>
          </a:xfrm>
          <a:prstGeom prst="rect">
            <a:avLst/>
          </a:prstGeom>
        </p:spPr>
      </p:pic>
      <p:pic>
        <p:nvPicPr>
          <p:cNvPr id="4" name="Рисунок 3" descr="1293095760_fedor-dostoevskij-belye-noch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2928934"/>
            <a:ext cx="2786082" cy="3929066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hotimg19.fotki.com/a/82_151/113_50/000071784_000073839_sizus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43106" y="-214338"/>
            <a:ext cx="11920649" cy="920594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20819293">
            <a:off x="1201448" y="2487178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Желаю творческих успехов</a:t>
            </a:r>
            <a:endParaRPr lang="ru-RU" sz="4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14356"/>
            <a:ext cx="914400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Цель урока: </a:t>
            </a:r>
            <a:endParaRPr lang="en-US" sz="5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3000" dirty="0" smtClean="0">
                <a:solidFill>
                  <a:srgbClr val="FF0000"/>
                </a:solidFill>
              </a:rPr>
              <a:t>определить позицию автора по отношению к типу мечтателя и показать актуальность  его личности. </a:t>
            </a:r>
          </a:p>
          <a:p>
            <a:r>
              <a:rPr lang="ru-RU" sz="3200" b="1" dirty="0" smtClean="0"/>
              <a:t>Задачи урока:</a:t>
            </a:r>
            <a:endParaRPr lang="en-US" sz="3200" b="1" dirty="0" smtClean="0"/>
          </a:p>
          <a:p>
            <a:pPr>
              <a:buFont typeface="Wingdings" pitchFamily="2" charset="2"/>
              <a:buChar char="§"/>
            </a:pPr>
            <a:r>
              <a:rPr lang="ru-RU" sz="3000" dirty="0" smtClean="0">
                <a:solidFill>
                  <a:srgbClr val="FF0000"/>
                </a:solidFill>
              </a:rPr>
              <a:t>углубить понятие «сентиментализм»; совершенствовать работу с текстом произведения;</a:t>
            </a:r>
            <a:endParaRPr lang="en-US" sz="3000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3000" dirty="0" smtClean="0">
                <a:solidFill>
                  <a:srgbClr val="FF0000"/>
                </a:solidFill>
              </a:rPr>
              <a:t> развивать логическое мышление и речь учащихся ;</a:t>
            </a:r>
            <a:endParaRPr lang="en-US" sz="3000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3000" dirty="0" smtClean="0">
                <a:solidFill>
                  <a:srgbClr val="FF0000"/>
                </a:solidFill>
              </a:rPr>
              <a:t> связать    поднятую автором проблему с  сегодняшним днем.</a:t>
            </a:r>
            <a:endParaRPr lang="ru-RU" sz="3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фонарь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714356"/>
            <a:ext cx="1166814" cy="1357322"/>
          </a:xfrm>
          <a:prstGeom prst="rect">
            <a:avLst/>
          </a:prstGeom>
          <a:noFill/>
        </p:spPr>
      </p:pic>
      <p:pic>
        <p:nvPicPr>
          <p:cNvPr id="4" name="Picture 2" descr="фонарь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2643182"/>
            <a:ext cx="1166814" cy="135732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642919"/>
            <a:ext cx="635796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Ф. М</a:t>
            </a:r>
            <a:r>
              <a:rPr lang="ru-RU" sz="4000" b="1" dirty="0" smtClean="0">
                <a:solidFill>
                  <a:srgbClr val="FF0000"/>
                </a:solidFill>
              </a:rPr>
              <a:t>. Достоевский 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«Белые ночи».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143116"/>
            <a:ext cx="47149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Сентиментальный роман.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642910" y="3429000"/>
            <a:ext cx="55793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(Из воспоминаний мечтателя)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914400" y="1571612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Прямое значение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Белые ночи - светлые ночи в начале лета, когда вечерняя заря сходится с утренней и всю ночь длятся  сумерки.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В Петербурге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белые ночи продолжаются с </a:t>
            </a:r>
            <a:r>
              <a:rPr kumimoji="0" lang="ru-RU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11 июня по 2 июля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ru-RU" sz="3200" b="1" i="0" u="sng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838200" marR="0" lvl="0" indent="-8382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«Белые ночи». </a:t>
            </a:r>
            <a:b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Смысл названия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214290"/>
            <a:ext cx="8229600" cy="500066"/>
          </a:xfrm>
        </p:spPr>
        <p:txBody>
          <a:bodyPr>
            <a:normAutofit fontScale="90000"/>
          </a:bodyPr>
          <a:lstStyle/>
          <a:p>
            <a:r>
              <a:rPr lang="ru-RU" sz="5300" dirty="0">
                <a:solidFill>
                  <a:srgbClr val="0066FF"/>
                </a:solidFill>
              </a:rPr>
              <a:t>Символическое значение.</a:t>
            </a:r>
            <a:r>
              <a:rPr lang="ru-RU" sz="4000" dirty="0">
                <a:solidFill>
                  <a:schemeClr val="bg1"/>
                </a:solidFill>
              </a:rPr>
              <a:t/>
            </a:r>
            <a:br>
              <a:rPr lang="ru-RU" sz="4000" dirty="0">
                <a:solidFill>
                  <a:schemeClr val="bg1"/>
                </a:solidFill>
              </a:rPr>
            </a:b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 dirty="0"/>
          </a:p>
          <a:p>
            <a:pPr>
              <a:lnSpc>
                <a:spcPct val="90000"/>
              </a:lnSpc>
            </a:pP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3000" dirty="0">
                <a:solidFill>
                  <a:schemeClr val="bg1"/>
                </a:solidFill>
              </a:rPr>
              <a:t>Слово ‘ночь’ вызывает определённую цепь ассоциаций: темнота, мрак, страх, господство тёмных сил и другие. Но </a:t>
            </a:r>
            <a:r>
              <a:rPr lang="ru-RU" sz="3000" dirty="0" err="1">
                <a:solidFill>
                  <a:schemeClr val="bg1"/>
                </a:solidFill>
              </a:rPr>
              <a:t>оксюморонное</a:t>
            </a:r>
            <a:r>
              <a:rPr lang="ru-RU" sz="3000" dirty="0">
                <a:solidFill>
                  <a:schemeClr val="bg1"/>
                </a:solidFill>
              </a:rPr>
              <a:t> сочетание “белые ночи” помогает нам представить необычные ночи, светлые, счастливые, противоречащие одиноким тёмным ночам, когда герой уходит в придуманный им мир грёз, мечтаний и снов. </a:t>
            </a:r>
          </a:p>
          <a:p>
            <a:pPr>
              <a:lnSpc>
                <a:spcPct val="90000"/>
              </a:lnSpc>
            </a:pPr>
            <a:endParaRPr lang="ru-RU" sz="2400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3000" dirty="0">
                <a:solidFill>
                  <a:schemeClr val="bg1"/>
                </a:solidFill>
              </a:rPr>
              <a:t>Не случайно произведение разделено не на главы, а на ночи (1, 2, </a:t>
            </a:r>
            <a:r>
              <a:rPr lang="ru-RU" sz="3000" dirty="0" smtClean="0">
                <a:solidFill>
                  <a:schemeClr val="bg1"/>
                </a:solidFill>
              </a:rPr>
              <a:t>3</a:t>
            </a:r>
            <a:r>
              <a:rPr lang="ru-RU" sz="3000" smtClean="0">
                <a:solidFill>
                  <a:schemeClr val="bg1"/>
                </a:solidFill>
              </a:rPr>
              <a:t>, 4, 5), </a:t>
            </a:r>
            <a:r>
              <a:rPr lang="ru-RU" sz="3000" dirty="0">
                <a:solidFill>
                  <a:schemeClr val="bg1"/>
                </a:solidFill>
              </a:rPr>
              <a:t>ведь герой меряет этот свой самый счастливый отрезок жизни именно ночами.</a:t>
            </a:r>
          </a:p>
          <a:p>
            <a:pPr>
              <a:lnSpc>
                <a:spcPct val="90000"/>
              </a:lnSpc>
            </a:pPr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4071934" y="4286256"/>
            <a:ext cx="468153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i="1" dirty="0">
                <a:solidFill>
                  <a:srgbClr val="FF0000"/>
                </a:solidFill>
              </a:rPr>
              <a:t>…Иль </a:t>
            </a:r>
            <a:r>
              <a:rPr lang="ru-RU" sz="2400" b="1" i="1" dirty="0">
                <a:solidFill>
                  <a:srgbClr val="002060"/>
                </a:solidFill>
              </a:rPr>
              <a:t>был он создан для того, </a:t>
            </a:r>
          </a:p>
          <a:p>
            <a:r>
              <a:rPr lang="ru-RU" sz="2400" b="1" i="1" dirty="0">
                <a:solidFill>
                  <a:srgbClr val="002060"/>
                </a:solidFill>
              </a:rPr>
              <a:t>Чтобы побыть хотя мгновенье</a:t>
            </a:r>
          </a:p>
          <a:p>
            <a:r>
              <a:rPr lang="ru-RU" sz="2400" b="1" i="1" dirty="0">
                <a:solidFill>
                  <a:srgbClr val="002060"/>
                </a:solidFill>
              </a:rPr>
              <a:t>В соседстве сердца твоего?..</a:t>
            </a:r>
          </a:p>
          <a:p>
            <a:r>
              <a:rPr lang="ru-RU" sz="2400" b="1" i="1" dirty="0">
                <a:solidFill>
                  <a:srgbClr val="002060"/>
                </a:solidFill>
              </a:rPr>
              <a:t>                           Ив. Тургенев.</a:t>
            </a:r>
            <a:r>
              <a:rPr lang="ru-RU" sz="2400" b="1" i="1" dirty="0">
                <a:solidFill>
                  <a:srgbClr val="CC9900"/>
                </a:solidFill>
              </a:rPr>
              <a:t/>
            </a:r>
            <a:br>
              <a:rPr lang="ru-RU" sz="2400" b="1" i="1" dirty="0">
                <a:solidFill>
                  <a:srgbClr val="CC9900"/>
                </a:solidFill>
              </a:rPr>
            </a:br>
            <a:endParaRPr lang="ru-RU" sz="2400" b="1" i="1" dirty="0">
              <a:solidFill>
                <a:srgbClr val="CC99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14744" y="642918"/>
            <a:ext cx="54292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…Знать </a:t>
            </a:r>
            <a:r>
              <a:rPr lang="ru-RU" sz="2400" b="1" i="1" dirty="0" smtClean="0">
                <a:solidFill>
                  <a:srgbClr val="002060"/>
                </a:solidFill>
              </a:rPr>
              <a:t>был он создан для того, 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Чтобы побыть хотя мгновенье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В соседстве </a:t>
            </a:r>
            <a:r>
              <a:rPr lang="ru-RU" sz="2400" b="1" i="1" smtClean="0">
                <a:solidFill>
                  <a:srgbClr val="002060"/>
                </a:solidFill>
              </a:rPr>
              <a:t>сердца твоего.</a:t>
            </a:r>
            <a:endParaRPr lang="ru-RU" sz="2400" b="1" i="1" dirty="0" smtClean="0">
              <a:solidFill>
                <a:srgbClr val="002060"/>
              </a:solidFill>
            </a:endParaRP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                           Ив. Тургенев. «Цветок»</a:t>
            </a:r>
            <a:endParaRPr lang="ru-RU" sz="2400" dirty="0"/>
          </a:p>
        </p:txBody>
      </p:sp>
      <p:pic>
        <p:nvPicPr>
          <p:cNvPr id="20482" name="Picture 2" descr="фонарь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2571744"/>
            <a:ext cx="1166814" cy="1357322"/>
          </a:xfrm>
          <a:prstGeom prst="rect">
            <a:avLst/>
          </a:prstGeom>
          <a:noFill/>
        </p:spPr>
      </p:pic>
      <p:pic>
        <p:nvPicPr>
          <p:cNvPr id="1026" name="Picture 2" descr="C:\Documents and Settings\Учитель.MICROSOF-8BB193\Мои документы\Мои рисунки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714356"/>
            <a:ext cx="2571768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838200" indent="-838200"/>
            <a:r>
              <a:rPr lang="ru-RU" sz="4000" b="1" dirty="0"/>
              <a:t>Какова роль эпиграфа к произведению?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2214554"/>
            <a:ext cx="3962400" cy="3911609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/>
              <a:t>Помогает осознать основную мысль, заключенную в последних строчках: </a:t>
            </a:r>
            <a:r>
              <a:rPr lang="ru-RU" sz="3000" b="1" dirty="0"/>
              <a:t>“Боже мой! Целая минута блаженства! Да разве этого мало хоть бы и на всю жизнь человеческую…?”</a:t>
            </a: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676400"/>
            <a:ext cx="441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Documents and Settings\Учитель.MICROSOF-8BB193\Мои документы\Мои рисунки\city5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928670"/>
            <a:ext cx="952500" cy="11668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1084</TotalTime>
  <Words>636</Words>
  <Application>Microsoft Office PowerPoint</Application>
  <PresentationFormat>Экран (4:3)</PresentationFormat>
  <Paragraphs>110</Paragraphs>
  <Slides>30</Slides>
  <Notes>3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"Образ мечтателя в повести Ф.М.Достоевского "Белые ночи" </vt:lpstr>
      <vt:lpstr>Презентация PowerPoint</vt:lpstr>
      <vt:lpstr>   Тема урока:   "Образ мечтателя в повести Ф.М.Достоевского "Белые ночи"  </vt:lpstr>
      <vt:lpstr>Презентация PowerPoint</vt:lpstr>
      <vt:lpstr>Презентация PowerPoint</vt:lpstr>
      <vt:lpstr>Презентация PowerPoint</vt:lpstr>
      <vt:lpstr>Символическое значение. </vt:lpstr>
      <vt:lpstr>Презентация PowerPoint</vt:lpstr>
      <vt:lpstr>Какова роль эпиграфа к произведению? </vt:lpstr>
      <vt:lpstr>Словарная работа.</vt:lpstr>
      <vt:lpstr>Презентация PowerPoint</vt:lpstr>
      <vt:lpstr>Презентация PowerPoint</vt:lpstr>
      <vt:lpstr>Презентация PowerPoint</vt:lpstr>
      <vt:lpstr>КАКОЙ ГЕОМЕТРИЧЕСКОЙ ФИГУРОЙ ВЫ ОБОЗНАЧИЛИ БЫ ЖИЛИЩЕ МЕЧТАТЕЛЯ?</vt:lpstr>
      <vt:lpstr>   Желтый цвет - «цвет радостный, бодрящий и нежный»                                             ( Гете)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ВЫБЕРИТЕ КАЧЕСТВА,КОТОРЫЕ,ПО ВАШЕМУ МНЕНИЮ,МОЖНО ОТНЕСТИ К МЕЧТАТЕЛЮ</vt:lpstr>
      <vt:lpstr>ОПРЕДЕЛИТЕ</vt:lpstr>
      <vt:lpstr>ВЫВОД</vt:lpstr>
      <vt:lpstr>Презентация PowerPoint</vt:lpstr>
      <vt:lpstr>Презентация PowerPoint</vt:lpstr>
      <vt:lpstr>Сегодня на уроке….</vt:lpstr>
      <vt:lpstr>Презентация PowerPoint</vt:lpstr>
      <vt:lpstr>СПАСИБО  ЗА  УРОК! 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Сегодня на уроке….</dc:title>
  <dc:creator>Коля</dc:creator>
  <cp:lastModifiedBy>Коля</cp:lastModifiedBy>
  <cp:revision>109</cp:revision>
  <dcterms:modified xsi:type="dcterms:W3CDTF">2013-04-27T17:21:51Z</dcterms:modified>
</cp:coreProperties>
</file>