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ru-RU" smtClean="0"/>
              <a:t>Образец заголовка</a:t>
            </a:r>
            <a:endParaRPr lang="en-US" dirty="0"/>
          </a:p>
        </p:txBody>
      </p:sp>
      <p:sp>
        <p:nvSpPr>
          <p:cNvPr id="11" name="Date Placeholder 10"/>
          <p:cNvSpPr>
            <a:spLocks noGrp="1"/>
          </p:cNvSpPr>
          <p:nvPr>
            <p:ph type="dt" sz="half" idx="10"/>
          </p:nvPr>
        </p:nvSpPr>
        <p:spPr bwMode="black"/>
        <p:txBody>
          <a:bodyPr/>
          <a:lstStyle/>
          <a:p>
            <a:fld id="{B4C71EC6-210F-42DE-9C53-41977AD35B3D}" type="datetimeFigureOut">
              <a:rPr lang="ru-RU" smtClean="0"/>
              <a:t>07.01.2013</a:t>
            </a:fld>
            <a:endParaRPr lang="ru-RU"/>
          </a:p>
        </p:txBody>
      </p:sp>
      <p:sp>
        <p:nvSpPr>
          <p:cNvPr id="17" name="Slide Number Placeholder 16"/>
          <p:cNvSpPr>
            <a:spLocks noGrp="1"/>
          </p:cNvSpPr>
          <p:nvPr>
            <p:ph type="sldNum" sz="quarter" idx="11"/>
          </p:nvPr>
        </p:nvSpPr>
        <p:spPr/>
        <p:txBody>
          <a:bodyPr/>
          <a:lstStyle/>
          <a:p>
            <a:fld id="{B19B0651-EE4F-4900-A07F-96A6BFA9D0F0}" type="slidenum">
              <a:rPr lang="ru-RU" smtClean="0"/>
              <a:t>‹#›</a:t>
            </a:fld>
            <a:endParaRPr lang="ru-RU"/>
          </a:p>
        </p:txBody>
      </p:sp>
      <p:sp>
        <p:nvSpPr>
          <p:cNvPr id="19" name="Footer Placeholder 1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07.01.2013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07.01.2013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Vertical Title 1"/>
          <p:cNvSpPr>
            <a:spLocks noGrp="1"/>
          </p:cNvSpPr>
          <p:nvPr>
            <p:ph type="title" orient="vert"/>
          </p:nvPr>
        </p:nvSpPr>
        <p:spPr>
          <a:xfrm>
            <a:off x="7239000" y="914401"/>
            <a:ext cx="926980" cy="5029200"/>
          </a:xfrm>
        </p:spPr>
        <p:txBody>
          <a:bodyPr vert="eaVert"/>
          <a:lstStyle/>
          <a:p>
            <a:r>
              <a:rPr lang="ru-RU" smtClean="0"/>
              <a:t>Образец заголовка</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9" name="Title 8"/>
          <p:cNvSpPr>
            <a:spLocks noGrp="1"/>
          </p:cNvSpPr>
          <p:nvPr>
            <p:ph type="title"/>
          </p:nvPr>
        </p:nvSpPr>
        <p:spPr/>
        <p:txBody>
          <a:bodyPr/>
          <a:lstStyle/>
          <a:p>
            <a:r>
              <a:rPr lang="ru-RU" smtClean="0"/>
              <a:t>Образец заголовка</a:t>
            </a:r>
            <a:endParaRPr lang="en-US"/>
          </a:p>
        </p:txBody>
      </p:sp>
      <p:sp>
        <p:nvSpPr>
          <p:cNvPr id="11" name="Date Placeholder 10"/>
          <p:cNvSpPr>
            <a:spLocks noGrp="1"/>
          </p:cNvSpPr>
          <p:nvPr>
            <p:ph type="dt" sz="half" idx="14"/>
          </p:nvPr>
        </p:nvSpPr>
        <p:spPr/>
        <p:txBody>
          <a:bodyPr/>
          <a:lstStyle/>
          <a:p>
            <a:fld id="{B4C71EC6-210F-42DE-9C53-41977AD35B3D}" type="datetimeFigureOut">
              <a:rPr lang="ru-RU" smtClean="0"/>
              <a:t>07.01.2013</a:t>
            </a:fld>
            <a:endParaRPr lang="ru-RU"/>
          </a:p>
        </p:txBody>
      </p:sp>
      <p:sp>
        <p:nvSpPr>
          <p:cNvPr id="12" name="Slide Number Placeholder 11"/>
          <p:cNvSpPr>
            <a:spLocks noGrp="1"/>
          </p:cNvSpPr>
          <p:nvPr>
            <p:ph type="sldNum" sz="quarter" idx="15"/>
          </p:nvPr>
        </p:nvSpPr>
        <p:spPr/>
        <p:txBody>
          <a:bodyPr/>
          <a:lstStyle/>
          <a:p>
            <a:fld id="{B19B0651-EE4F-4900-A07F-96A6BFA9D0F0}" type="slidenum">
              <a:rPr lang="ru-RU" smtClean="0"/>
              <a:t>‹#›</a:t>
            </a:fld>
            <a:endParaRPr lang="ru-RU"/>
          </a:p>
        </p:txBody>
      </p:sp>
      <p:sp>
        <p:nvSpPr>
          <p:cNvPr id="13" name="Footer Placeholder 12"/>
          <p:cNvSpPr>
            <a:spLocks noGrp="1"/>
          </p:cNvSpPr>
          <p:nvPr>
            <p:ph type="ftr" sz="quarter" idx="16"/>
          </p:nvPr>
        </p:nvSpPr>
        <p:spPr/>
        <p:txBody>
          <a:bodyPr/>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ru-RU" smtClean="0"/>
              <a:t>Образец заголовка</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3" name="Date Placeholder 12"/>
          <p:cNvSpPr>
            <a:spLocks noGrp="1"/>
          </p:cNvSpPr>
          <p:nvPr>
            <p:ph type="dt" sz="half" idx="10"/>
          </p:nvPr>
        </p:nvSpPr>
        <p:spPr/>
        <p:txBody>
          <a:bodyPr/>
          <a:lstStyle/>
          <a:p>
            <a:fld id="{B4C71EC6-210F-42DE-9C53-41977AD35B3D}" type="datetimeFigureOut">
              <a:rPr lang="ru-RU" smtClean="0"/>
              <a:t>07.01.2013</a:t>
            </a:fld>
            <a:endParaRPr lang="ru-RU"/>
          </a:p>
        </p:txBody>
      </p:sp>
      <p:sp>
        <p:nvSpPr>
          <p:cNvPr id="14" name="Slide Number Placeholder 13"/>
          <p:cNvSpPr>
            <a:spLocks noGrp="1"/>
          </p:cNvSpPr>
          <p:nvPr>
            <p:ph type="sldNum" sz="quarter" idx="11"/>
          </p:nvPr>
        </p:nvSpPr>
        <p:spPr/>
        <p:txBody>
          <a:bodyPr/>
          <a:lstStyle/>
          <a:p>
            <a:fld id="{B19B0651-EE4F-4900-A07F-96A6BFA9D0F0}" type="slidenum">
              <a:rPr lang="ru-RU" smtClean="0"/>
              <a:t>‹#›</a:t>
            </a:fld>
            <a:endParaRPr lang="ru-RU"/>
          </a:p>
        </p:txBody>
      </p:sp>
      <p:sp>
        <p:nvSpPr>
          <p:cNvPr id="15" name="Footer Placeholder 14"/>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9" name="Date Placeholder 8"/>
          <p:cNvSpPr>
            <a:spLocks noGrp="1"/>
          </p:cNvSpPr>
          <p:nvPr>
            <p:ph type="dt" sz="half" idx="15"/>
          </p:nvPr>
        </p:nvSpPr>
        <p:spPr/>
        <p:txBody>
          <a:bodyPr/>
          <a:lstStyle/>
          <a:p>
            <a:fld id="{B4C71EC6-210F-42DE-9C53-41977AD35B3D}" type="datetimeFigureOut">
              <a:rPr lang="ru-RU" smtClean="0"/>
              <a:t>07.01.2013</a:t>
            </a:fld>
            <a:endParaRPr lang="ru-RU"/>
          </a:p>
        </p:txBody>
      </p:sp>
      <p:sp>
        <p:nvSpPr>
          <p:cNvPr id="12" name="Slide Number Placeholder 11"/>
          <p:cNvSpPr>
            <a:spLocks noGrp="1"/>
          </p:cNvSpPr>
          <p:nvPr>
            <p:ph type="sldNum" sz="quarter" idx="16"/>
          </p:nvPr>
        </p:nvSpPr>
        <p:spPr/>
        <p:txBody>
          <a:bodyPr/>
          <a:lstStyle/>
          <a:p>
            <a:fld id="{B19B0651-EE4F-4900-A07F-96A6BFA9D0F0}" type="slidenum">
              <a:rPr lang="ru-RU" smtClean="0"/>
              <a:t>‹#›</a:t>
            </a:fld>
            <a:endParaRPr lang="ru-RU"/>
          </a:p>
        </p:txBody>
      </p:sp>
      <p:sp>
        <p:nvSpPr>
          <p:cNvPr id="13" name="Footer Placeholder 12"/>
          <p:cNvSpPr>
            <a:spLocks noGrp="1"/>
          </p:cNvSpPr>
          <p:nvPr>
            <p:ph type="ftr" sz="quarter" idx="17"/>
          </p:nvPr>
        </p:nvSpPr>
        <p:spPr/>
        <p:txBody>
          <a:bodyPr/>
          <a:lstStyle/>
          <a:p>
            <a:endParaRPr lang="ru-RU"/>
          </a:p>
        </p:txBody>
      </p:sp>
      <p:sp>
        <p:nvSpPr>
          <p:cNvPr id="16" name="Title 15"/>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ru-RU" smtClean="0"/>
              <a:t>Образец текста</a:t>
            </a:r>
          </a:p>
        </p:txBody>
      </p:sp>
      <p:sp>
        <p:nvSpPr>
          <p:cNvPr id="11" name="Date Placeholder 10"/>
          <p:cNvSpPr>
            <a:spLocks noGrp="1"/>
          </p:cNvSpPr>
          <p:nvPr>
            <p:ph type="dt" sz="half" idx="16"/>
          </p:nvPr>
        </p:nvSpPr>
        <p:spPr/>
        <p:txBody>
          <a:bodyPr/>
          <a:lstStyle/>
          <a:p>
            <a:fld id="{B4C71EC6-210F-42DE-9C53-41977AD35B3D}" type="datetimeFigureOut">
              <a:rPr lang="ru-RU" smtClean="0"/>
              <a:t>07.01.2013</a:t>
            </a:fld>
            <a:endParaRPr lang="ru-RU"/>
          </a:p>
        </p:txBody>
      </p:sp>
      <p:sp>
        <p:nvSpPr>
          <p:cNvPr id="12" name="Slide Number Placeholder 11"/>
          <p:cNvSpPr>
            <a:spLocks noGrp="1"/>
          </p:cNvSpPr>
          <p:nvPr>
            <p:ph type="sldNum" sz="quarter" idx="17"/>
          </p:nvPr>
        </p:nvSpPr>
        <p:spPr/>
        <p:txBody>
          <a:bodyPr/>
          <a:lstStyle/>
          <a:p>
            <a:fld id="{B19B0651-EE4F-4900-A07F-96A6BFA9D0F0}" type="slidenum">
              <a:rPr lang="ru-RU" smtClean="0"/>
              <a:t>‹#›</a:t>
            </a:fld>
            <a:endParaRPr lang="ru-RU"/>
          </a:p>
        </p:txBody>
      </p:sp>
      <p:sp>
        <p:nvSpPr>
          <p:cNvPr id="13" name="Footer Placeholder 12"/>
          <p:cNvSpPr>
            <a:spLocks noGrp="1"/>
          </p:cNvSpPr>
          <p:nvPr>
            <p:ph type="ftr" sz="quarter" idx="18"/>
          </p:nvPr>
        </p:nvSpPr>
        <p:spPr/>
        <p:txBody>
          <a:bodyPr/>
          <a:lstStyle/>
          <a:p>
            <a:endParaRPr lang="ru-RU"/>
          </a:p>
        </p:txBody>
      </p:sp>
      <p:sp>
        <p:nvSpPr>
          <p:cNvPr id="18" name="Title 1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ru-RU" smtClean="0"/>
              <a:t>Образец заголовка</a:t>
            </a:r>
            <a:endParaRPr lang="en-US"/>
          </a:p>
        </p:txBody>
      </p:sp>
      <p:sp>
        <p:nvSpPr>
          <p:cNvPr id="15" name="Date Placeholder 14"/>
          <p:cNvSpPr>
            <a:spLocks noGrp="1"/>
          </p:cNvSpPr>
          <p:nvPr>
            <p:ph type="dt" sz="half" idx="10"/>
          </p:nvPr>
        </p:nvSpPr>
        <p:spPr/>
        <p:txBody>
          <a:bodyPr/>
          <a:lstStyle/>
          <a:p>
            <a:fld id="{B4C71EC6-210F-42DE-9C53-41977AD35B3D}" type="datetimeFigureOut">
              <a:rPr lang="ru-RU" smtClean="0"/>
              <a:t>07.01.2013</a:t>
            </a:fld>
            <a:endParaRPr lang="ru-RU"/>
          </a:p>
        </p:txBody>
      </p:sp>
      <p:sp>
        <p:nvSpPr>
          <p:cNvPr id="16" name="Slide Number Placeholder 15"/>
          <p:cNvSpPr>
            <a:spLocks noGrp="1"/>
          </p:cNvSpPr>
          <p:nvPr>
            <p:ph type="sldNum" sz="quarter" idx="11"/>
          </p:nvPr>
        </p:nvSpPr>
        <p:spPr/>
        <p:txBody>
          <a:bodyPr/>
          <a:lstStyle/>
          <a:p>
            <a:fld id="{B19B0651-EE4F-4900-A07F-96A6BFA9D0F0}" type="slidenum">
              <a:rPr lang="ru-RU" smtClean="0"/>
              <a:t>‹#›</a:t>
            </a:fld>
            <a:endParaRPr lang="ru-RU"/>
          </a:p>
        </p:txBody>
      </p:sp>
      <p:sp>
        <p:nvSpPr>
          <p:cNvPr id="17" name="Footer Placeholder 16"/>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B4C71EC6-210F-42DE-9C53-41977AD35B3D}" type="datetimeFigureOut">
              <a:rPr lang="ru-RU" smtClean="0"/>
              <a:t>07.01.2013</a:t>
            </a:fld>
            <a:endParaRPr lang="ru-RU"/>
          </a:p>
        </p:txBody>
      </p:sp>
      <p:sp>
        <p:nvSpPr>
          <p:cNvPr id="8" name="Slide Number Placeholder 7"/>
          <p:cNvSpPr>
            <a:spLocks noGrp="1"/>
          </p:cNvSpPr>
          <p:nvPr>
            <p:ph type="sldNum" sz="quarter" idx="11"/>
          </p:nvPr>
        </p:nvSpPr>
        <p:spPr/>
        <p:txBody>
          <a:bodyPr/>
          <a:lstStyle/>
          <a:p>
            <a:fld id="{B19B0651-EE4F-4900-A07F-96A6BFA9D0F0}"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3" name="Title 12"/>
          <p:cNvSpPr>
            <a:spLocks noGrp="1"/>
          </p:cNvSpPr>
          <p:nvPr>
            <p:ph type="title"/>
          </p:nvPr>
        </p:nvSpPr>
        <p:spPr/>
        <p:txBody>
          <a:bodyPr/>
          <a:lstStyle/>
          <a:p>
            <a:r>
              <a:rPr lang="ru-RU" smtClean="0"/>
              <a:t>Образец заголовка</a:t>
            </a:r>
            <a:endParaRPr lang="en-US"/>
          </a:p>
        </p:txBody>
      </p:sp>
      <p:sp>
        <p:nvSpPr>
          <p:cNvPr id="16" name="Date Placeholder 15"/>
          <p:cNvSpPr>
            <a:spLocks noGrp="1"/>
          </p:cNvSpPr>
          <p:nvPr>
            <p:ph type="dt" sz="half" idx="15"/>
          </p:nvPr>
        </p:nvSpPr>
        <p:spPr/>
        <p:txBody>
          <a:bodyPr/>
          <a:lstStyle/>
          <a:p>
            <a:fld id="{B4C71EC6-210F-42DE-9C53-41977AD35B3D}" type="datetimeFigureOut">
              <a:rPr lang="ru-RU" smtClean="0"/>
              <a:t>07.01.2013</a:t>
            </a:fld>
            <a:endParaRPr lang="ru-RU"/>
          </a:p>
        </p:txBody>
      </p:sp>
      <p:sp>
        <p:nvSpPr>
          <p:cNvPr id="19" name="Slide Number Placeholder 18"/>
          <p:cNvSpPr>
            <a:spLocks noGrp="1"/>
          </p:cNvSpPr>
          <p:nvPr>
            <p:ph type="sldNum" sz="quarter" idx="16"/>
          </p:nvPr>
        </p:nvSpPr>
        <p:spPr/>
        <p:txBody>
          <a:bodyPr/>
          <a:lstStyle/>
          <a:p>
            <a:fld id="{B19B0651-EE4F-4900-A07F-96A6BFA9D0F0}" type="slidenum">
              <a:rPr lang="ru-RU" smtClean="0"/>
              <a:t>‹#›</a:t>
            </a:fld>
            <a:endParaRPr lang="ru-RU"/>
          </a:p>
        </p:txBody>
      </p:sp>
      <p:sp>
        <p:nvSpPr>
          <p:cNvPr id="23" name="Footer Placeholder 22"/>
          <p:cNvSpPr>
            <a:spLocks noGrp="1"/>
          </p:cNvSpPr>
          <p:nvPr>
            <p:ph type="ftr" sz="quarter" idx="17"/>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ru-RU" smtClean="0"/>
              <a:t>Образец текста</a:t>
            </a:r>
          </a:p>
        </p:txBody>
      </p:sp>
      <p:sp>
        <p:nvSpPr>
          <p:cNvPr id="12" name="Title 11"/>
          <p:cNvSpPr>
            <a:spLocks noGrp="1"/>
          </p:cNvSpPr>
          <p:nvPr>
            <p:ph type="title"/>
          </p:nvPr>
        </p:nvSpPr>
        <p:spPr>
          <a:xfrm>
            <a:off x="2514600" y="975360"/>
            <a:ext cx="4114800" cy="701040"/>
          </a:xfrm>
        </p:spPr>
        <p:txBody>
          <a:bodyPr/>
          <a:lstStyle/>
          <a:p>
            <a:r>
              <a:rPr lang="ru-RU" smtClean="0"/>
              <a:t>Образец заголовка</a:t>
            </a:r>
            <a:endParaRPr lang="en-US"/>
          </a:p>
        </p:txBody>
      </p:sp>
      <p:sp>
        <p:nvSpPr>
          <p:cNvPr id="13" name="Date Placeholder 12"/>
          <p:cNvSpPr>
            <a:spLocks noGrp="1"/>
          </p:cNvSpPr>
          <p:nvPr>
            <p:ph type="dt" sz="half" idx="14"/>
          </p:nvPr>
        </p:nvSpPr>
        <p:spPr>
          <a:xfrm>
            <a:off x="2981325" y="273180"/>
            <a:ext cx="3181350" cy="292100"/>
          </a:xfrm>
        </p:spPr>
        <p:txBody>
          <a:bodyPr/>
          <a:lstStyle/>
          <a:p>
            <a:fld id="{B4C71EC6-210F-42DE-9C53-41977AD35B3D}" type="datetimeFigureOut">
              <a:rPr lang="ru-RU" smtClean="0"/>
              <a:t>07.01.2013</a:t>
            </a:fld>
            <a:endParaRPr lang="ru-RU"/>
          </a:p>
        </p:txBody>
      </p:sp>
      <p:sp>
        <p:nvSpPr>
          <p:cNvPr id="14" name="Slide Number Placeholder 13"/>
          <p:cNvSpPr>
            <a:spLocks noGrp="1"/>
          </p:cNvSpPr>
          <p:nvPr>
            <p:ph type="sldNum" sz="quarter" idx="15"/>
          </p:nvPr>
        </p:nvSpPr>
        <p:spPr>
          <a:xfrm>
            <a:off x="4038600" y="6172200"/>
            <a:ext cx="1066800" cy="304800"/>
          </a:xfrm>
        </p:spPr>
        <p:txBody>
          <a:bodyPr/>
          <a:lstStyle/>
          <a:p>
            <a:fld id="{B19B0651-EE4F-4900-A07F-96A6BFA9D0F0}" type="slidenum">
              <a:rPr lang="ru-RU" smtClean="0"/>
              <a:t>‹#›</a:t>
            </a:fld>
            <a:endParaRPr lang="ru-RU"/>
          </a:p>
        </p:txBody>
      </p:sp>
      <p:sp>
        <p:nvSpPr>
          <p:cNvPr id="15" name="Footer Placeholder 14"/>
          <p:cNvSpPr>
            <a:spLocks noGrp="1"/>
          </p:cNvSpPr>
          <p:nvPr>
            <p:ph type="ftr" sz="quarter" idx="16"/>
          </p:nvPr>
        </p:nvSpPr>
        <p:spPr>
          <a:xfrm>
            <a:off x="1447800" y="6486525"/>
            <a:ext cx="6248400" cy="292100"/>
          </a:xfrm>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3"/>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B4C71EC6-210F-42DE-9C53-41977AD35B3D}" type="datetimeFigureOut">
              <a:rPr lang="ru-RU" smtClean="0"/>
              <a:t>07.01.2013</a:t>
            </a:fld>
            <a:endParaRPr lang="ru-RU"/>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ru-RU"/>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B19B0651-EE4F-4900-A07F-96A6BFA9D0F0}" type="slidenum">
              <a:rPr lang="ru-RU" smtClean="0"/>
              <a:t>‹#›</a:t>
            </a:fld>
            <a:endParaRPr lang="ru-RU"/>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ru-RU" smtClean="0"/>
              <a:t>Образец заголовка</a:t>
            </a:r>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r>
              <a:rPr lang="ru-RU" dirty="0" smtClean="0"/>
              <a:t>Презентацию подготовил студент </a:t>
            </a:r>
            <a:r>
              <a:rPr lang="en-US" dirty="0" smtClean="0"/>
              <a:t>IV </a:t>
            </a:r>
            <a:r>
              <a:rPr lang="ru-RU" dirty="0" smtClean="0"/>
              <a:t>курса Ходыка Алексей</a:t>
            </a:r>
            <a:endParaRPr lang="ru-RU" dirty="0"/>
          </a:p>
        </p:txBody>
      </p:sp>
      <p:sp>
        <p:nvSpPr>
          <p:cNvPr id="2" name="Заголовок 1"/>
          <p:cNvSpPr>
            <a:spLocks noGrp="1"/>
          </p:cNvSpPr>
          <p:nvPr>
            <p:ph type="title"/>
          </p:nvPr>
        </p:nvSpPr>
        <p:spPr/>
        <p:txBody>
          <a:bodyPr/>
          <a:lstStyle/>
          <a:p>
            <a:r>
              <a:rPr lang="ru-RU" dirty="0" smtClean="0"/>
              <a:t>Строение семян и проростков</a:t>
            </a:r>
            <a:endParaRPr lang="ru-RU" dirty="0"/>
          </a:p>
        </p:txBody>
      </p:sp>
    </p:spTree>
    <p:extLst>
      <p:ext uri="{BB962C8B-B14F-4D97-AF65-F5344CB8AC3E}">
        <p14:creationId xmlns:p14="http://schemas.microsoft.com/office/powerpoint/2010/main" val="10064499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51521" y="2492896"/>
            <a:ext cx="8712968" cy="1622415"/>
          </a:xfrm>
        </p:spPr>
      </p:pic>
      <p:sp>
        <p:nvSpPr>
          <p:cNvPr id="3" name="Заголовок 2"/>
          <p:cNvSpPr>
            <a:spLocks noGrp="1"/>
          </p:cNvSpPr>
          <p:nvPr>
            <p:ph type="title"/>
          </p:nvPr>
        </p:nvSpPr>
        <p:spPr/>
        <p:txBody>
          <a:bodyPr/>
          <a:lstStyle/>
          <a:p>
            <a:r>
              <a:rPr lang="ru-RU" dirty="0"/>
              <a:t>Химический состав семян</a:t>
            </a:r>
          </a:p>
        </p:txBody>
      </p:sp>
      <p:sp>
        <p:nvSpPr>
          <p:cNvPr id="6" name="Прямоугольник 5"/>
          <p:cNvSpPr/>
          <p:nvPr/>
        </p:nvSpPr>
        <p:spPr>
          <a:xfrm>
            <a:off x="755576" y="4293096"/>
            <a:ext cx="7488832" cy="1477328"/>
          </a:xfrm>
          <a:prstGeom prst="rect">
            <a:avLst/>
          </a:prstGeom>
        </p:spPr>
        <p:txBody>
          <a:bodyPr wrap="square">
            <a:spAutoFit/>
          </a:bodyPr>
          <a:lstStyle/>
          <a:p>
            <a:r>
              <a:rPr lang="ru-RU" dirty="0"/>
              <a:t>Основная особенность химического состава зрелых семян — очень низкое содержание воды, обычно всего 10—15 % (по разным источникам, от 5 до 20 %).</a:t>
            </a:r>
          </a:p>
          <a:p>
            <a:r>
              <a:rPr lang="ru-RU" dirty="0"/>
              <a:t>Химический состав семян сильно зависит от условий </a:t>
            </a:r>
            <a:r>
              <a:rPr lang="ru-RU" dirty="0" smtClean="0"/>
              <a:t>созревания </a:t>
            </a:r>
            <a:r>
              <a:rPr lang="ru-RU" dirty="0"/>
              <a:t>и от сорта </a:t>
            </a:r>
            <a:r>
              <a:rPr lang="ru-RU" dirty="0" smtClean="0"/>
              <a:t>растения.</a:t>
            </a:r>
            <a:endParaRPr lang="ru-RU" dirty="0"/>
          </a:p>
        </p:txBody>
      </p:sp>
    </p:spTree>
    <p:extLst>
      <p:ext uri="{BB962C8B-B14F-4D97-AF65-F5344CB8AC3E}">
        <p14:creationId xmlns:p14="http://schemas.microsoft.com/office/powerpoint/2010/main" val="5823659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p:txBody>
          <a:bodyPr>
            <a:normAutofit fontScale="92500" lnSpcReduction="10000"/>
          </a:bodyPr>
          <a:lstStyle/>
          <a:p>
            <a:r>
              <a:rPr lang="ru-RU" dirty="0"/>
              <a:t>Всхожесть семян — это их способность давать за определённый срок нормальные проростки (в лаборатории) или всходы (в полевых условиях). Всхожесть сильно зависит от условий проращивания и от условий хранения семян. Обычно всхожесть выражают в процентах (это процент семян, которые дали всходы, от общего числа семян).</a:t>
            </a:r>
          </a:p>
          <a:p>
            <a:r>
              <a:rPr lang="ru-RU" dirty="0"/>
              <a:t>При длительном хранении семян со временем их всхожесть падает. Семена некоторых растений теряют всхожесть уже через 2—3 недели (например, семена большинства видов ив полностью теряют всхожесть при температуре 18—20 °C в течение месяца). Всхожесть семян большинства культурных растений заметно снижается через 2—3 года. Семена лотоса в торфе сохраняют всхожесть не менее 250 лет (по некоторым данным, более тысячи лет). Сохранившиеся в вечной мерзлоте семена люпина арктического удалось прорастить через 10—12 тыс. лет.</a:t>
            </a:r>
          </a:p>
        </p:txBody>
      </p:sp>
      <p:sp>
        <p:nvSpPr>
          <p:cNvPr id="3" name="Заголовок 2"/>
          <p:cNvSpPr>
            <a:spLocks noGrp="1"/>
          </p:cNvSpPr>
          <p:nvPr>
            <p:ph type="title"/>
          </p:nvPr>
        </p:nvSpPr>
        <p:spPr/>
        <p:txBody>
          <a:bodyPr/>
          <a:lstStyle/>
          <a:p>
            <a:r>
              <a:rPr lang="ru-RU" dirty="0"/>
              <a:t>Всхожесть семян</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2106612"/>
            <a:ext cx="5760640" cy="4320481"/>
          </a:xfrm>
          <a:prstGeom prst="rect">
            <a:avLst/>
          </a:prstGeom>
        </p:spPr>
      </p:pic>
    </p:spTree>
    <p:extLst>
      <p:ext uri="{BB962C8B-B14F-4D97-AF65-F5344CB8AC3E}">
        <p14:creationId xmlns:p14="http://schemas.microsoft.com/office/powerpoint/2010/main" val="38318077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a:xfrm>
            <a:off x="467544" y="2276872"/>
            <a:ext cx="8229600" cy="4075176"/>
          </a:xfrm>
        </p:spPr>
        <p:txBody>
          <a:bodyPr>
            <a:normAutofit fontScale="92500" lnSpcReduction="20000"/>
          </a:bodyPr>
          <a:lstStyle/>
          <a:p>
            <a:r>
              <a:rPr lang="ru-RU" dirty="0"/>
              <a:t>Семена растений прорастают при положительной температуре. Температура начала прорастания широко варьирует у растений разных таксономических групп и географических регионов. В среднем семена растений полярных и умеренных широт прорастают при более низкой температуре, чем семена субтропических и тропических видов. Различаются также оптимальная температура прорастания, при которой наблюдается наибольшая всхожесть и максимальная.</a:t>
            </a:r>
          </a:p>
          <a:p>
            <a:r>
              <a:rPr lang="ru-RU" dirty="0"/>
              <a:t>Семена некоторых растений выдерживают периоды кратковременного воздействия высокой температуры во время лесных пожаров, после которых создаются благоприятные условия для прорастания выживших семян. Кроме того, огонь способствует вскрыванию плодов некоторых видов растений, обладающих устойчивостью к воздействию огня. Так, только после пожаров вскрываются «поздние» шишки сосны скрученной, шишки секвойядендрона и др., плоды некоторых видов рода банксия.</a:t>
            </a:r>
          </a:p>
        </p:txBody>
      </p:sp>
      <p:sp>
        <p:nvSpPr>
          <p:cNvPr id="3" name="Заголовок 2"/>
          <p:cNvSpPr>
            <a:spLocks noGrp="1"/>
          </p:cNvSpPr>
          <p:nvPr>
            <p:ph type="title"/>
          </p:nvPr>
        </p:nvSpPr>
        <p:spPr/>
        <p:txBody>
          <a:bodyPr/>
          <a:lstStyle/>
          <a:p>
            <a:r>
              <a:rPr lang="ru-RU" dirty="0"/>
              <a:t>Условия прорастания семян</a:t>
            </a:r>
          </a:p>
        </p:txBody>
      </p:sp>
      <p:sp>
        <p:nvSpPr>
          <p:cNvPr id="4" name="Прямоугольник 3"/>
          <p:cNvSpPr/>
          <p:nvPr/>
        </p:nvSpPr>
        <p:spPr>
          <a:xfrm>
            <a:off x="3635896" y="1772816"/>
            <a:ext cx="1628651" cy="369332"/>
          </a:xfrm>
          <a:prstGeom prst="rect">
            <a:avLst/>
          </a:prstGeom>
        </p:spPr>
        <p:txBody>
          <a:bodyPr wrap="none">
            <a:spAutoFit/>
          </a:bodyPr>
          <a:lstStyle/>
          <a:p>
            <a:r>
              <a:rPr lang="ru-RU" b="1" dirty="0"/>
              <a:t>Температура</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06" y="1164851"/>
            <a:ext cx="5238750" cy="5715000"/>
          </a:xfrm>
          <a:prstGeom prst="rect">
            <a:avLst/>
          </a:prstGeom>
        </p:spPr>
      </p:pic>
      <p:sp>
        <p:nvSpPr>
          <p:cNvPr id="6" name="Прямоугольник 5"/>
          <p:cNvSpPr/>
          <p:nvPr/>
        </p:nvSpPr>
        <p:spPr>
          <a:xfrm>
            <a:off x="971600" y="6488668"/>
            <a:ext cx="2930289" cy="369332"/>
          </a:xfrm>
          <a:prstGeom prst="rect">
            <a:avLst/>
          </a:prstGeom>
        </p:spPr>
        <p:txBody>
          <a:bodyPr wrap="none">
            <a:spAutoFit/>
          </a:bodyPr>
          <a:lstStyle/>
          <a:p>
            <a:r>
              <a:rPr lang="ru-RU" dirty="0">
                <a:solidFill>
                  <a:srgbClr val="FF0000"/>
                </a:solidFill>
              </a:rPr>
              <a:t>шишки сосны скрученной</a:t>
            </a:r>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6950" y="212351"/>
            <a:ext cx="3067050" cy="6667500"/>
          </a:xfrm>
          <a:prstGeom prst="rect">
            <a:avLst/>
          </a:prstGeom>
        </p:spPr>
      </p:pic>
      <p:sp>
        <p:nvSpPr>
          <p:cNvPr id="8" name="Прямоугольник 7"/>
          <p:cNvSpPr/>
          <p:nvPr/>
        </p:nvSpPr>
        <p:spPr>
          <a:xfrm>
            <a:off x="6732240" y="6488668"/>
            <a:ext cx="1955728" cy="369332"/>
          </a:xfrm>
          <a:prstGeom prst="rect">
            <a:avLst/>
          </a:prstGeom>
        </p:spPr>
        <p:txBody>
          <a:bodyPr wrap="none">
            <a:spAutoFit/>
          </a:bodyPr>
          <a:lstStyle/>
          <a:p>
            <a:r>
              <a:rPr lang="ru-RU" dirty="0" smtClean="0"/>
              <a:t>Секвойядендрон</a:t>
            </a:r>
            <a:endParaRPr lang="ru-RU" dirty="0"/>
          </a:p>
        </p:txBody>
      </p:sp>
    </p:spTree>
    <p:extLst>
      <p:ext uri="{BB962C8B-B14F-4D97-AF65-F5344CB8AC3E}">
        <p14:creationId xmlns:p14="http://schemas.microsoft.com/office/powerpoint/2010/main" val="42263550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a:xfrm>
            <a:off x="457200" y="2020824"/>
            <a:ext cx="8229600" cy="2259076"/>
          </a:xfrm>
        </p:spPr>
        <p:txBody>
          <a:bodyPr>
            <a:normAutofit fontScale="70000" lnSpcReduction="20000"/>
          </a:bodyPr>
          <a:lstStyle/>
          <a:p>
            <a:r>
              <a:rPr lang="ru-RU" dirty="0"/>
              <a:t>Скарификация — повреждение механическим или химическим воздействием оболочки семян, необходимое для их прорастания. Она обычно требуется семенам с толстой и прочной семенной кожурой (многие бобовые) или эндокарпом (например, малина, черёмуха).</a:t>
            </a:r>
          </a:p>
          <a:p>
            <a:r>
              <a:rPr lang="ru-RU" dirty="0"/>
              <a:t>В природе скарифицирующим агентом может служить воздействие бактерий и гуминовых кислот почвы, а также прохождение через желудочно-кишечный тракт различных </a:t>
            </a:r>
            <a:r>
              <a:rPr lang="ru-RU" dirty="0" smtClean="0"/>
              <a:t>животных.</a:t>
            </a:r>
            <a:endParaRPr lang="ru-RU" dirty="0"/>
          </a:p>
          <a:p>
            <a:r>
              <a:rPr lang="ru-RU" dirty="0"/>
              <a:t>Предполагается, что семена некоторых растений (например, кальварии Sideroxylon grandiflorum) не могут прорасти в природе без похождения через кишечник птиц. Так, семена кальварии удавалось проращивать только после их прохождения через кишечник домашних индеек или обработки полировочной пастой.</a:t>
            </a:r>
          </a:p>
        </p:txBody>
      </p:sp>
      <p:sp>
        <p:nvSpPr>
          <p:cNvPr id="3" name="Заголовок 2"/>
          <p:cNvSpPr>
            <a:spLocks noGrp="1"/>
          </p:cNvSpPr>
          <p:nvPr>
            <p:ph type="title"/>
          </p:nvPr>
        </p:nvSpPr>
        <p:spPr/>
        <p:txBody>
          <a:bodyPr/>
          <a:lstStyle/>
          <a:p>
            <a:r>
              <a:rPr lang="ru-RU" dirty="0" smtClean="0"/>
              <a:t>Скарификация</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783" y="4005064"/>
            <a:ext cx="3864815" cy="2852936"/>
          </a:xfrm>
          <a:prstGeom prst="rect">
            <a:avLst/>
          </a:prstGeom>
        </p:spPr>
      </p:pic>
      <p:sp>
        <p:nvSpPr>
          <p:cNvPr id="6" name="Прямоугольник 5"/>
          <p:cNvSpPr/>
          <p:nvPr/>
        </p:nvSpPr>
        <p:spPr>
          <a:xfrm>
            <a:off x="3638667" y="6488668"/>
            <a:ext cx="2238049" cy="369332"/>
          </a:xfrm>
          <a:prstGeom prst="rect">
            <a:avLst/>
          </a:prstGeom>
        </p:spPr>
        <p:txBody>
          <a:bodyPr wrap="none">
            <a:spAutoFit/>
          </a:bodyPr>
          <a:lstStyle/>
          <a:p>
            <a:r>
              <a:rPr lang="ru-RU" dirty="0" smtClean="0">
                <a:solidFill>
                  <a:srgbClr val="FF0000"/>
                </a:solidFill>
              </a:rPr>
              <a:t>Семена дерева </a:t>
            </a:r>
            <a:r>
              <a:rPr lang="ru-RU" dirty="0" err="1" smtClean="0">
                <a:solidFill>
                  <a:srgbClr val="FF0000"/>
                </a:solidFill>
              </a:rPr>
              <a:t>додо</a:t>
            </a:r>
            <a:endParaRPr lang="ru-RU" dirty="0">
              <a:solidFill>
                <a:srgbClr val="FF0000"/>
              </a:solidFill>
            </a:endParaRPr>
          </a:p>
        </p:txBody>
      </p:sp>
    </p:spTree>
    <p:extLst>
      <p:ext uri="{BB962C8B-B14F-4D97-AF65-F5344CB8AC3E}">
        <p14:creationId xmlns:p14="http://schemas.microsoft.com/office/powerpoint/2010/main" val="24131470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p:txBody>
          <a:bodyPr/>
          <a:lstStyle/>
          <a:p>
            <a:r>
              <a:rPr lang="ru-RU" dirty="0"/>
              <a:t>Саморазбрасывание семян (автохория)</a:t>
            </a:r>
          </a:p>
          <a:p>
            <a:r>
              <a:rPr lang="ru-RU" dirty="0"/>
              <a:t>Семена многих растений падают на землю рядом с материнским растением после вскрытия плодов. Иногда при вскрытии плодов семена с силой выбрасываются, разлетаясь на некоторое расстояние. Саморазбрасывание семян характерно для таких растений, как недотрога мелкоцветковая, кислица обыкновенная.</a:t>
            </a:r>
          </a:p>
        </p:txBody>
      </p:sp>
      <p:sp>
        <p:nvSpPr>
          <p:cNvPr id="3" name="Заголовок 2"/>
          <p:cNvSpPr>
            <a:spLocks noGrp="1"/>
          </p:cNvSpPr>
          <p:nvPr>
            <p:ph type="title"/>
          </p:nvPr>
        </p:nvSpPr>
        <p:spPr/>
        <p:txBody>
          <a:bodyPr/>
          <a:lstStyle/>
          <a:p>
            <a:r>
              <a:rPr lang="ru-RU" b="0" dirty="0"/>
              <a:t>Распространение </a:t>
            </a:r>
            <a:r>
              <a:rPr lang="ru-RU" b="0" dirty="0" smtClean="0"/>
              <a:t>семян</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4343400"/>
            <a:ext cx="2438400" cy="1828800"/>
          </a:xfrm>
          <a:prstGeom prst="rect">
            <a:avLst/>
          </a:prstGeom>
        </p:spPr>
      </p:pic>
      <p:sp>
        <p:nvSpPr>
          <p:cNvPr id="5" name="Прямоугольник 4"/>
          <p:cNvSpPr/>
          <p:nvPr/>
        </p:nvSpPr>
        <p:spPr>
          <a:xfrm>
            <a:off x="-19860" y="6229989"/>
            <a:ext cx="2994025" cy="369332"/>
          </a:xfrm>
          <a:prstGeom prst="rect">
            <a:avLst/>
          </a:prstGeom>
        </p:spPr>
        <p:txBody>
          <a:bodyPr wrap="none">
            <a:spAutoFit/>
          </a:bodyPr>
          <a:lstStyle/>
          <a:p>
            <a:r>
              <a:rPr lang="ru-RU" dirty="0"/>
              <a:t>недотрога мелкоцветковая</a:t>
            </a: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4294405"/>
            <a:ext cx="2618213" cy="1935583"/>
          </a:xfrm>
          <a:prstGeom prst="rect">
            <a:avLst/>
          </a:prstGeom>
        </p:spPr>
      </p:pic>
      <p:sp>
        <p:nvSpPr>
          <p:cNvPr id="7" name="Прямоугольник 6"/>
          <p:cNvSpPr/>
          <p:nvPr/>
        </p:nvSpPr>
        <p:spPr>
          <a:xfrm>
            <a:off x="5698925" y="6260068"/>
            <a:ext cx="2643416" cy="369332"/>
          </a:xfrm>
          <a:prstGeom prst="rect">
            <a:avLst/>
          </a:prstGeom>
        </p:spPr>
        <p:txBody>
          <a:bodyPr wrap="none">
            <a:spAutoFit/>
          </a:bodyPr>
          <a:lstStyle/>
          <a:p>
            <a:r>
              <a:rPr lang="ru-RU" dirty="0"/>
              <a:t>кислица обыкновенная</a:t>
            </a:r>
          </a:p>
        </p:txBody>
      </p:sp>
    </p:spTree>
    <p:extLst>
      <p:ext uri="{BB962C8B-B14F-4D97-AF65-F5344CB8AC3E}">
        <p14:creationId xmlns:p14="http://schemas.microsoft.com/office/powerpoint/2010/main" val="8300251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p:txBody>
          <a:bodyPr/>
          <a:lstStyle/>
          <a:p>
            <a:r>
              <a:rPr lang="ru-RU" dirty="0"/>
              <a:t>Семена многих растений распространяются ветром (анемохория). Это, например, семена сосны обыкновенной, снабжённые крылышком, семена растений родов Тополь и Ива, покрытые волосками («тополиный пух»), мелкие пылевидные семена орхидных.</a:t>
            </a:r>
          </a:p>
        </p:txBody>
      </p:sp>
      <p:sp>
        <p:nvSpPr>
          <p:cNvPr id="3" name="Заголовок 2"/>
          <p:cNvSpPr>
            <a:spLocks noGrp="1"/>
          </p:cNvSpPr>
          <p:nvPr>
            <p:ph type="title"/>
          </p:nvPr>
        </p:nvSpPr>
        <p:spPr/>
        <p:txBody>
          <a:bodyPr/>
          <a:lstStyle/>
          <a:p>
            <a:r>
              <a:rPr lang="ru-RU" dirty="0"/>
              <a:t>Распространение ветром</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3933056"/>
            <a:ext cx="1966913" cy="2686050"/>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8184" y="3556458"/>
            <a:ext cx="2304256" cy="3077068"/>
          </a:xfrm>
          <a:prstGeom prst="rect">
            <a:avLst/>
          </a:prstGeom>
        </p:spPr>
      </p:pic>
    </p:spTree>
    <p:extLst>
      <p:ext uri="{BB962C8B-B14F-4D97-AF65-F5344CB8AC3E}">
        <p14:creationId xmlns:p14="http://schemas.microsoft.com/office/powerpoint/2010/main" val="15978828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p:txBody>
          <a:bodyPr/>
          <a:lstStyle/>
          <a:p>
            <a:r>
              <a:rPr lang="ru-RU" dirty="0"/>
              <a:t>Водой распространяются плоды и семена не только водных, но и некоторых наземных растений. Ольха часто растет по берегам рек; ее плоды, попадая в воду, не тонут. Течение уносит их далеко от материнских растений. Плоды кокосовой пальмы с одного острова на </a:t>
            </a:r>
            <a:r>
              <a:rPr lang="ru-RU" dirty="0" smtClean="0"/>
              <a:t>другой </a:t>
            </a:r>
            <a:r>
              <a:rPr lang="ru-RU" dirty="0"/>
              <a:t>переносятся морским течением.</a:t>
            </a:r>
          </a:p>
        </p:txBody>
      </p:sp>
      <p:sp>
        <p:nvSpPr>
          <p:cNvPr id="3" name="Заголовок 2"/>
          <p:cNvSpPr>
            <a:spLocks noGrp="1"/>
          </p:cNvSpPr>
          <p:nvPr>
            <p:ph type="title"/>
          </p:nvPr>
        </p:nvSpPr>
        <p:spPr/>
        <p:txBody>
          <a:bodyPr/>
          <a:lstStyle/>
          <a:p>
            <a:r>
              <a:rPr lang="ru-RU" dirty="0"/>
              <a:t>Распространение водой (гидрохория)</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3645024"/>
            <a:ext cx="1875964" cy="3212976"/>
          </a:xfrm>
          <a:prstGeom prst="rect">
            <a:avLst/>
          </a:prstGeom>
        </p:spPr>
      </p:pic>
    </p:spTree>
    <p:extLst>
      <p:ext uri="{BB962C8B-B14F-4D97-AF65-F5344CB8AC3E}">
        <p14:creationId xmlns:p14="http://schemas.microsoft.com/office/powerpoint/2010/main" val="10560748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p:txBody>
          <a:bodyPr>
            <a:normAutofit fontScale="92500" lnSpcReduction="20000"/>
          </a:bodyPr>
          <a:lstStyle/>
          <a:p>
            <a:r>
              <a:rPr lang="ru-RU" dirty="0"/>
              <a:t>Распространение с помощью животных — зоохория. Семена растений могут распространяться животными на теле (обычно вместе с плодами), при прохождении через кишечный тракт и при растаскивании с потерей семян.</a:t>
            </a:r>
          </a:p>
          <a:p>
            <a:r>
              <a:rPr lang="ru-RU" dirty="0"/>
              <a:t>На теле разносят семена и односемянные плоды обычно птицы и млекопитающие. Так, млекопитающие могут разносить на шерсти плодики гравилата, череды, репешка и многих других растений, обладающих крючками, волосками и прицепками. Также на теле птиц и млекопитающих могут распространяться клейкие семена омелы, кувшинки и др.</a:t>
            </a:r>
          </a:p>
          <a:p>
            <a:r>
              <a:rPr lang="ru-RU" dirty="0"/>
              <a:t>Через кишечники птиц и млекопитающих после поедания ими плодов проходят, не теряя всхожести, семена таких растений, как бересклет бородавчатый, боярышник, малина и многих других.</a:t>
            </a:r>
          </a:p>
          <a:p>
            <a:r>
              <a:rPr lang="ru-RU" dirty="0"/>
              <a:t>Делая запасы в кладовых, белки, бурундуки, сойки и кедровки теряют часть семян или не находят часть кладовых, способствуя распространению семян сосны сибирской и дуба.</a:t>
            </a:r>
          </a:p>
        </p:txBody>
      </p:sp>
      <p:sp>
        <p:nvSpPr>
          <p:cNvPr id="3" name="Заголовок 2"/>
          <p:cNvSpPr>
            <a:spLocks noGrp="1"/>
          </p:cNvSpPr>
          <p:nvPr>
            <p:ph type="title"/>
          </p:nvPr>
        </p:nvSpPr>
        <p:spPr/>
        <p:txBody>
          <a:bodyPr/>
          <a:lstStyle/>
          <a:p>
            <a:r>
              <a:rPr lang="ru-RU" dirty="0"/>
              <a:t>Распространение с помощью животных</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6561" y="1412776"/>
            <a:ext cx="3190875" cy="4695825"/>
          </a:xfrm>
          <a:prstGeom prst="rect">
            <a:avLst/>
          </a:prstGeom>
        </p:spPr>
      </p:pic>
      <p:sp>
        <p:nvSpPr>
          <p:cNvPr id="5" name="Прямоугольник 4"/>
          <p:cNvSpPr/>
          <p:nvPr/>
        </p:nvSpPr>
        <p:spPr>
          <a:xfrm>
            <a:off x="4167274" y="5739269"/>
            <a:ext cx="1131272" cy="369332"/>
          </a:xfrm>
          <a:prstGeom prst="rect">
            <a:avLst/>
          </a:prstGeom>
        </p:spPr>
        <p:txBody>
          <a:bodyPr wrap="none">
            <a:spAutoFit/>
          </a:bodyPr>
          <a:lstStyle/>
          <a:p>
            <a:r>
              <a:rPr lang="ru-RU" dirty="0" smtClean="0"/>
              <a:t>Гравилат</a:t>
            </a:r>
            <a:endParaRPr lang="ru-RU" dirty="0"/>
          </a:p>
        </p:txBody>
      </p:sp>
    </p:spTree>
    <p:extLst>
      <p:ext uri="{BB962C8B-B14F-4D97-AF65-F5344CB8AC3E}">
        <p14:creationId xmlns:p14="http://schemas.microsoft.com/office/powerpoint/2010/main" val="8728967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p:txBody>
          <a:bodyPr>
            <a:normAutofit fontScale="92500" lnSpcReduction="10000"/>
          </a:bodyPr>
          <a:lstStyle/>
          <a:p>
            <a:r>
              <a:rPr lang="ru-RU" dirty="0"/>
              <a:t>Многие организмы (от грибов и бактерий до птиц и млекопитающих) питаются в значительной степени, а иногда и исключительно семенами. Семена составляют основу пищи таких животных, как некоторые насекомые и их личинки (например, муравьи-жнецы), зерноядные птицы, грызуны (бурундуки, белки, хомяки и др.).</a:t>
            </a:r>
          </a:p>
          <a:p>
            <a:r>
              <a:rPr lang="ru-RU" dirty="0"/>
              <a:t>Основу рациона человека со времён возникновения земледелия в большинстве регионов мира также составляют семена, в первую очередь, культурных злаков (пшеницы, риса, кукурузы и др.). Главное питательное вещество, с которым человечество получает наибольшее число калорий, — крахмал, содержащийся в семенах злаков. Важным источником белков для человечества служат также семена бобовых растений — сои, фасоли и др. Семена являются основным источником растительных масел, которые добывают из семян подсолнечника, рапса, кукурузы, льна и многих других масличных культур.</a:t>
            </a:r>
          </a:p>
        </p:txBody>
      </p:sp>
      <p:sp>
        <p:nvSpPr>
          <p:cNvPr id="3" name="Заголовок 2"/>
          <p:cNvSpPr>
            <a:spLocks noGrp="1"/>
          </p:cNvSpPr>
          <p:nvPr>
            <p:ph type="title"/>
          </p:nvPr>
        </p:nvSpPr>
        <p:spPr/>
        <p:txBody>
          <a:bodyPr/>
          <a:lstStyle/>
          <a:p>
            <a:r>
              <a:rPr lang="ru-RU" dirty="0"/>
              <a:t>Роль семян в природе и жизни человека</a:t>
            </a:r>
          </a:p>
        </p:txBody>
      </p:sp>
    </p:spTree>
    <p:extLst>
      <p:ext uri="{BB962C8B-B14F-4D97-AF65-F5344CB8AC3E}">
        <p14:creationId xmlns:p14="http://schemas.microsoft.com/office/powerpoint/2010/main" val="8512256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p:txBody>
          <a:bodyPr/>
          <a:lstStyle/>
          <a:p>
            <a:r>
              <a:rPr lang="ru-RU" dirty="0" smtClean="0"/>
              <a:t>Семя </a:t>
            </a:r>
            <a:r>
              <a:rPr lang="ru-RU" dirty="0"/>
              <a:t>— особая многоклеточная структура сложного строения, служащая для размножения и расселения семенных растений, обычно развивающаяся после оплодотворения из семязачатка (видоизменённый женский спорангий) и содержащая зародыш.</a:t>
            </a:r>
          </a:p>
        </p:txBody>
      </p:sp>
      <p:sp>
        <p:nvSpPr>
          <p:cNvPr id="3" name="Заголовок 2"/>
          <p:cNvSpPr>
            <a:spLocks noGrp="1"/>
          </p:cNvSpPr>
          <p:nvPr>
            <p:ph type="title"/>
          </p:nvPr>
        </p:nvSpPr>
        <p:spPr/>
        <p:txBody>
          <a:bodyPr>
            <a:normAutofit/>
          </a:bodyPr>
          <a:lstStyle/>
          <a:p>
            <a:r>
              <a:rPr lang="ru-RU" sz="3600" dirty="0"/>
              <a:t>Семя</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768" y="3501008"/>
            <a:ext cx="4425367" cy="3356990"/>
          </a:xfrm>
          <a:prstGeom prst="rect">
            <a:avLst/>
          </a:prstGeom>
        </p:spPr>
      </p:pic>
      <p:sp>
        <p:nvSpPr>
          <p:cNvPr id="6" name="Прямоугольник 5"/>
          <p:cNvSpPr/>
          <p:nvPr/>
        </p:nvSpPr>
        <p:spPr>
          <a:xfrm>
            <a:off x="3140640" y="6480313"/>
            <a:ext cx="3111621" cy="369332"/>
          </a:xfrm>
          <a:prstGeom prst="rect">
            <a:avLst/>
          </a:prstGeom>
        </p:spPr>
        <p:txBody>
          <a:bodyPr wrap="none">
            <a:spAutoFit/>
          </a:bodyPr>
          <a:lstStyle/>
          <a:p>
            <a:r>
              <a:rPr lang="ru-RU" dirty="0"/>
              <a:t>семя клёна </a:t>
            </a:r>
            <a:r>
              <a:rPr lang="ru-RU" dirty="0" smtClean="0"/>
              <a:t>белого в разрезе</a:t>
            </a:r>
            <a:endParaRPr lang="ru-RU" dirty="0"/>
          </a:p>
        </p:txBody>
      </p:sp>
    </p:spTree>
    <p:extLst>
      <p:ext uri="{BB962C8B-B14F-4D97-AF65-F5344CB8AC3E}">
        <p14:creationId xmlns:p14="http://schemas.microsoft.com/office/powerpoint/2010/main" val="40898977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a:xfrm>
            <a:off x="457198" y="2420888"/>
            <a:ext cx="8229600" cy="4075176"/>
          </a:xfrm>
        </p:spPr>
        <p:txBody>
          <a:bodyPr>
            <a:normAutofit fontScale="92500" lnSpcReduction="20000"/>
          </a:bodyPr>
          <a:lstStyle/>
          <a:p>
            <a:r>
              <a:rPr lang="ru-RU" dirty="0"/>
              <a:t>Семя развивается на поверхности семенной чешуи. Оно представляет собой многоклеточную структуру, объединяющую запасающую ткань — эндосперм, зародыш и специальный защитный покров (семенную кожуру). До оплодотворения в центральной части семязачатка имеется нуцеллус, который постепенно вытесняется эндоспермом. Эндосперм гаплоидный и образуется из тканей женского гаметофита.</a:t>
            </a:r>
          </a:p>
          <a:p>
            <a:r>
              <a:rPr lang="ru-RU" dirty="0"/>
              <a:t>У саговников и гинкго наружный слой семенной кожуры (саркотеста) мягкий и мясистый, средний слой (склеротеста) твёрдый, а внутренний слой (эндотеста) к моменту созревания семени плёнчатый. Семена распространяются различными животными, которые поедают саркотесту, не повреждая склеротесты.</a:t>
            </a:r>
          </a:p>
          <a:p>
            <a:r>
              <a:rPr lang="ru-RU" dirty="0"/>
              <a:t>У тиса и подокарпуса семена окружены мясистым ариллусом — сильно видоизменённой чешуёй женской шишки. Сочный и ярко окрашенный ариллус привлекает птиц, которые распространяют семена этих хвойных. Ариллусы многих видов подокарпуса съедобны и для человека.</a:t>
            </a:r>
          </a:p>
        </p:txBody>
      </p:sp>
      <p:sp>
        <p:nvSpPr>
          <p:cNvPr id="3" name="Заголовок 2"/>
          <p:cNvSpPr>
            <a:spLocks noGrp="1"/>
          </p:cNvSpPr>
          <p:nvPr>
            <p:ph type="title"/>
          </p:nvPr>
        </p:nvSpPr>
        <p:spPr/>
        <p:txBody>
          <a:bodyPr>
            <a:normAutofit/>
          </a:bodyPr>
          <a:lstStyle/>
          <a:p>
            <a:r>
              <a:rPr lang="ru-RU" sz="2400" dirty="0"/>
              <a:t>Строение семян</a:t>
            </a:r>
          </a:p>
        </p:txBody>
      </p:sp>
      <p:sp>
        <p:nvSpPr>
          <p:cNvPr id="4" name="Прямоугольник 3"/>
          <p:cNvSpPr/>
          <p:nvPr/>
        </p:nvSpPr>
        <p:spPr>
          <a:xfrm>
            <a:off x="2729090" y="1882173"/>
            <a:ext cx="3685817" cy="369332"/>
          </a:xfrm>
          <a:prstGeom prst="rect">
            <a:avLst/>
          </a:prstGeom>
        </p:spPr>
        <p:txBody>
          <a:bodyPr wrap="none">
            <a:spAutoFit/>
          </a:bodyPr>
          <a:lstStyle/>
          <a:p>
            <a:r>
              <a:rPr lang="ru-RU" b="1" dirty="0"/>
              <a:t>Строение семян голосеменных</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4600" y="1882172"/>
            <a:ext cx="6654800" cy="4975827"/>
          </a:xfrm>
          <a:prstGeom prst="rect">
            <a:avLst/>
          </a:prstGeom>
        </p:spPr>
      </p:pic>
    </p:spTree>
    <p:extLst>
      <p:ext uri="{BB962C8B-B14F-4D97-AF65-F5344CB8AC3E}">
        <p14:creationId xmlns:p14="http://schemas.microsoft.com/office/powerpoint/2010/main" val="41489982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763688" y="975360"/>
            <a:ext cx="5616624" cy="4901912"/>
          </a:xfrm>
        </p:spPr>
        <p:txBody>
          <a:bodyPr>
            <a:normAutofit/>
          </a:bodyPr>
          <a:lstStyle/>
          <a:p>
            <a:r>
              <a:rPr lang="ru-RU" sz="6000" dirty="0"/>
              <a:t>Строение семян покрытосеменных</a:t>
            </a:r>
          </a:p>
        </p:txBody>
      </p:sp>
    </p:spTree>
    <p:extLst>
      <p:ext uri="{BB962C8B-B14F-4D97-AF65-F5344CB8AC3E}">
        <p14:creationId xmlns:p14="http://schemas.microsoft.com/office/powerpoint/2010/main" val="31171300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lstStyle/>
          <a:p>
            <a:r>
              <a:rPr lang="ru-RU" dirty="0" smtClean="0"/>
              <a:t>Семенная </a:t>
            </a:r>
            <a:r>
              <a:rPr lang="ru-RU" dirty="0"/>
              <a:t>кожура́ — структура, снаружи покрывающая и защищающая зародыш в </a:t>
            </a:r>
            <a:r>
              <a:rPr lang="ru-RU" dirty="0" smtClean="0"/>
              <a:t>семени </a:t>
            </a:r>
            <a:r>
              <a:rPr lang="ru-RU" dirty="0"/>
              <a:t>от перенасыщения влагой или пересыхания. Образуется из интегументов семязачатка, реже — за счёт разрастания тканей халазы.</a:t>
            </a:r>
          </a:p>
        </p:txBody>
      </p:sp>
      <p:sp>
        <p:nvSpPr>
          <p:cNvPr id="2" name="Заголовок 1"/>
          <p:cNvSpPr>
            <a:spLocks noGrp="1"/>
          </p:cNvSpPr>
          <p:nvPr>
            <p:ph type="title"/>
          </p:nvPr>
        </p:nvSpPr>
        <p:spPr/>
        <p:txBody>
          <a:bodyPr/>
          <a:lstStyle/>
          <a:p>
            <a:r>
              <a:rPr lang="ru-RU" dirty="0"/>
              <a:t>Семенная кожура</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8219" y="3573016"/>
            <a:ext cx="3492500" cy="2540000"/>
          </a:xfrm>
          <a:prstGeom prst="rect">
            <a:avLst/>
          </a:prstGeom>
        </p:spPr>
      </p:pic>
      <p:sp>
        <p:nvSpPr>
          <p:cNvPr id="6" name="Прямоугольник 5"/>
          <p:cNvSpPr/>
          <p:nvPr/>
        </p:nvSpPr>
        <p:spPr>
          <a:xfrm>
            <a:off x="2246211" y="6156950"/>
            <a:ext cx="4596515" cy="369332"/>
          </a:xfrm>
          <a:prstGeom prst="rect">
            <a:avLst/>
          </a:prstGeom>
        </p:spPr>
        <p:txBody>
          <a:bodyPr wrap="none">
            <a:spAutoFit/>
          </a:bodyPr>
          <a:lstStyle/>
          <a:p>
            <a:r>
              <a:rPr lang="ru-RU" dirty="0"/>
              <a:t>Семенная кожура манго (</a:t>
            </a:r>
            <a:r>
              <a:rPr lang="ru-RU" dirty="0" err="1"/>
              <a:t>Mangifera</a:t>
            </a:r>
            <a:r>
              <a:rPr lang="ru-RU" dirty="0"/>
              <a:t> </a:t>
            </a:r>
            <a:r>
              <a:rPr lang="ru-RU" dirty="0" err="1"/>
              <a:t>indica</a:t>
            </a:r>
            <a:r>
              <a:rPr lang="ru-RU" dirty="0"/>
              <a:t>)</a:t>
            </a:r>
          </a:p>
        </p:txBody>
      </p:sp>
    </p:spTree>
    <p:extLst>
      <p:ext uri="{BB962C8B-B14F-4D97-AF65-F5344CB8AC3E}">
        <p14:creationId xmlns:p14="http://schemas.microsoft.com/office/powerpoint/2010/main" val="33679990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a:xfrm>
            <a:off x="457200" y="2020824"/>
            <a:ext cx="8229600" cy="2992352"/>
          </a:xfrm>
        </p:spPr>
        <p:txBody>
          <a:bodyPr>
            <a:normAutofit fontScale="85000" lnSpcReduction="10000"/>
          </a:bodyPr>
          <a:lstStyle/>
          <a:p>
            <a:r>
              <a:rPr lang="ru-RU" dirty="0"/>
              <a:t>Эндосперм — ткань, содержащаяся внутри семени, обычно окружающая зародыш и снабжающая его питательными веществами в ходе развития. У голосеменных эндосперм представляет собой ткань женского гаметофита. Часто на ранних стадиях развития он имеет синцитиальное строение, позднее в нём формируются клеточные стенки. Клетки эндосперма исходно гаплоидные, но могут становиться полиплоидными. У цветковых эндосперм обычно образуется в ходе двойного оплодотворения в результате слияния центральной клетки (центрального ядра) зародышевого мешка с одним из спермиев. У многих цветковых клетки эндосперма триплоидны. У кувшинки эндосперм образуется при слиянии спермия с гаплоидной клеткой зародышевого мешка, так что его ядра диплоидны. У многих цветковых ядра эндосперма имеют набор хромосом более чем 3n (до 15 n).</a:t>
            </a:r>
          </a:p>
        </p:txBody>
      </p:sp>
      <p:sp>
        <p:nvSpPr>
          <p:cNvPr id="3" name="Заголовок 2"/>
          <p:cNvSpPr>
            <a:spLocks noGrp="1"/>
          </p:cNvSpPr>
          <p:nvPr>
            <p:ph type="title"/>
          </p:nvPr>
        </p:nvSpPr>
        <p:spPr/>
        <p:txBody>
          <a:bodyPr/>
          <a:lstStyle/>
          <a:p>
            <a:r>
              <a:rPr lang="ru-RU" dirty="0"/>
              <a:t>Эндосперм</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5696" y="4982941"/>
            <a:ext cx="5472608" cy="1844824"/>
          </a:xfrm>
          <a:prstGeom prst="rect">
            <a:avLst/>
          </a:prstGeom>
        </p:spPr>
      </p:pic>
    </p:spTree>
    <p:extLst>
      <p:ext uri="{BB962C8B-B14F-4D97-AF65-F5344CB8AC3E}">
        <p14:creationId xmlns:p14="http://schemas.microsoft.com/office/powerpoint/2010/main" val="3023615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p:txBody>
          <a:bodyPr/>
          <a:lstStyle/>
          <a:p>
            <a:r>
              <a:rPr lang="ru-RU" dirty="0"/>
              <a:t>Перисперм схож по функциям с эндоспермом, но имеет диплоидный набор хромосом, содержит малое количество белковых веществ, в основном крахмал, а иногда и жиры. Может выполнять роль основной запасающей ткани как самостоятельно, так и наряду с эндоспермом.</a:t>
            </a:r>
          </a:p>
        </p:txBody>
      </p:sp>
      <p:sp>
        <p:nvSpPr>
          <p:cNvPr id="3" name="Заголовок 2"/>
          <p:cNvSpPr>
            <a:spLocks noGrp="1"/>
          </p:cNvSpPr>
          <p:nvPr>
            <p:ph type="title"/>
          </p:nvPr>
        </p:nvSpPr>
        <p:spPr/>
        <p:txBody>
          <a:bodyPr/>
          <a:lstStyle/>
          <a:p>
            <a:r>
              <a:rPr lang="ru-RU" dirty="0"/>
              <a:t>Перисперм</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4005064"/>
            <a:ext cx="6981438" cy="2160240"/>
          </a:xfrm>
          <a:prstGeom prst="rect">
            <a:avLst/>
          </a:prstGeom>
        </p:spPr>
      </p:pic>
    </p:spTree>
    <p:extLst>
      <p:ext uri="{BB962C8B-B14F-4D97-AF65-F5344CB8AC3E}">
        <p14:creationId xmlns:p14="http://schemas.microsoft.com/office/powerpoint/2010/main" val="41272998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a:xfrm>
            <a:off x="457200" y="2020824"/>
            <a:ext cx="8229600" cy="1336168"/>
          </a:xfrm>
        </p:spPr>
        <p:txBody>
          <a:bodyPr>
            <a:normAutofit fontScale="92500" lnSpcReduction="20000"/>
          </a:bodyPr>
          <a:lstStyle/>
          <a:p>
            <a:r>
              <a:rPr lang="ru-RU" dirty="0"/>
              <a:t>Под кожурой находится зародыш — маленькое будущее растение. Зародыш у многих цветковых состоит из зародышевого корешка, зародышевого стебелька, зародышевой почечки и семядолей. У других групп (например, у подавляющего большинства орхидных) зародыш до прорастания семени не имеет дифференцированных органов.</a:t>
            </a:r>
          </a:p>
        </p:txBody>
      </p:sp>
      <p:sp>
        <p:nvSpPr>
          <p:cNvPr id="3" name="Заголовок 2"/>
          <p:cNvSpPr>
            <a:spLocks noGrp="1"/>
          </p:cNvSpPr>
          <p:nvPr>
            <p:ph type="title"/>
          </p:nvPr>
        </p:nvSpPr>
        <p:spPr/>
        <p:txBody>
          <a:bodyPr/>
          <a:lstStyle/>
          <a:p>
            <a:r>
              <a:rPr lang="ru-RU" dirty="0"/>
              <a:t>Зародыш</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3258019"/>
            <a:ext cx="5058940" cy="3546942"/>
          </a:xfrm>
          <a:prstGeom prst="rect">
            <a:avLst/>
          </a:prstGeom>
        </p:spPr>
      </p:pic>
    </p:spTree>
    <p:extLst>
      <p:ext uri="{BB962C8B-B14F-4D97-AF65-F5344CB8AC3E}">
        <p14:creationId xmlns:p14="http://schemas.microsoft.com/office/powerpoint/2010/main" val="969844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quarter" idx="13"/>
          </p:nvPr>
        </p:nvSpPr>
        <p:spPr/>
        <p:txBody>
          <a:bodyPr/>
          <a:lstStyle/>
          <a:p>
            <a:r>
              <a:rPr lang="ru-RU" dirty="0"/>
              <a:t>Минимальные размеры имеют семена орхидных и заразиховых; их масса составляет 0,001—0,003 мг. Максимального размера достигают семена сейшельской пальмы Lodoicea maldivica (масса около 20 кг).</a:t>
            </a:r>
          </a:p>
        </p:txBody>
      </p:sp>
      <p:sp>
        <p:nvSpPr>
          <p:cNvPr id="3" name="Заголовок 2"/>
          <p:cNvSpPr>
            <a:spLocks noGrp="1"/>
          </p:cNvSpPr>
          <p:nvPr>
            <p:ph type="title"/>
          </p:nvPr>
        </p:nvSpPr>
        <p:spPr/>
        <p:txBody>
          <a:bodyPr/>
          <a:lstStyle/>
          <a:p>
            <a:r>
              <a:rPr lang="ru-RU" dirty="0"/>
              <a:t>Размер семян</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3626621"/>
            <a:ext cx="1981107" cy="2641476"/>
          </a:xfrm>
          <a:prstGeom prst="rect">
            <a:avLst/>
          </a:prstGeom>
        </p:spPr>
      </p:pic>
      <p:sp>
        <p:nvSpPr>
          <p:cNvPr id="5" name="Прямоугольник 4"/>
          <p:cNvSpPr/>
          <p:nvPr/>
        </p:nvSpPr>
        <p:spPr>
          <a:xfrm>
            <a:off x="247345" y="6270467"/>
            <a:ext cx="3067186" cy="369332"/>
          </a:xfrm>
          <a:prstGeom prst="rect">
            <a:avLst/>
          </a:prstGeom>
        </p:spPr>
        <p:txBody>
          <a:bodyPr wrap="none">
            <a:spAutoFit/>
          </a:bodyPr>
          <a:lstStyle/>
          <a:p>
            <a:r>
              <a:rPr lang="ru-RU" dirty="0" smtClean="0"/>
              <a:t>Плод сейшельской </a:t>
            </a:r>
            <a:r>
              <a:rPr lang="ru-RU" dirty="0"/>
              <a:t>пальмы </a:t>
            </a: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88" y="3592205"/>
            <a:ext cx="3190064" cy="2657653"/>
          </a:xfrm>
          <a:prstGeom prst="rect">
            <a:avLst/>
          </a:prstGeom>
        </p:spPr>
      </p:pic>
      <p:sp>
        <p:nvSpPr>
          <p:cNvPr id="7" name="Прямоугольник 6"/>
          <p:cNvSpPr/>
          <p:nvPr/>
        </p:nvSpPr>
        <p:spPr>
          <a:xfrm>
            <a:off x="5779508" y="6249859"/>
            <a:ext cx="1932196" cy="369332"/>
          </a:xfrm>
          <a:prstGeom prst="rect">
            <a:avLst/>
          </a:prstGeom>
        </p:spPr>
        <p:txBody>
          <a:bodyPr wrap="none">
            <a:spAutoFit/>
          </a:bodyPr>
          <a:lstStyle/>
          <a:p>
            <a:r>
              <a:rPr lang="ru-RU" dirty="0" smtClean="0"/>
              <a:t>Семена орхидеи </a:t>
            </a:r>
            <a:endParaRPr lang="ru-RU" dirty="0"/>
          </a:p>
        </p:txBody>
      </p:sp>
    </p:spTree>
    <p:extLst>
      <p:ext uri="{BB962C8B-B14F-4D97-AF65-F5344CB8AC3E}">
        <p14:creationId xmlns:p14="http://schemas.microsoft.com/office/powerpoint/2010/main" val="39467628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emplate>
  <TotalTime>39</TotalTime>
  <Words>1349</Words>
  <Application>Microsoft Office PowerPoint</Application>
  <PresentationFormat>Экран (4:3)</PresentationFormat>
  <Paragraphs>59</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BlackTie</vt:lpstr>
      <vt:lpstr>Строение семян и проростков</vt:lpstr>
      <vt:lpstr>Семя</vt:lpstr>
      <vt:lpstr>Строение семян</vt:lpstr>
      <vt:lpstr>Строение семян покрытосеменных</vt:lpstr>
      <vt:lpstr>Семенная кожура</vt:lpstr>
      <vt:lpstr>Эндосперм</vt:lpstr>
      <vt:lpstr>Перисперм</vt:lpstr>
      <vt:lpstr>Зародыш</vt:lpstr>
      <vt:lpstr>Размер семян</vt:lpstr>
      <vt:lpstr>Химический состав семян</vt:lpstr>
      <vt:lpstr>Всхожесть семян</vt:lpstr>
      <vt:lpstr>Условия прорастания семян</vt:lpstr>
      <vt:lpstr>Скарификация</vt:lpstr>
      <vt:lpstr>Распространение семян</vt:lpstr>
      <vt:lpstr>Распространение ветром</vt:lpstr>
      <vt:lpstr>Распространение водой (гидрохория)</vt:lpstr>
      <vt:lpstr>Распространение с помощью животных</vt:lpstr>
      <vt:lpstr>Роль семян в природе и жизни человека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Строение семян и проростков</dc:title>
  <dc:creator>Alex Dark</dc:creator>
  <cp:lastModifiedBy>Alex Dark</cp:lastModifiedBy>
  <cp:revision>5</cp:revision>
  <dcterms:created xsi:type="dcterms:W3CDTF">2013-01-07T12:02:27Z</dcterms:created>
  <dcterms:modified xsi:type="dcterms:W3CDTF">2013-01-07T12:53:06Z</dcterms:modified>
</cp:coreProperties>
</file>