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342" r:id="rId2"/>
    <p:sldId id="339" r:id="rId3"/>
    <p:sldId id="258" r:id="rId4"/>
    <p:sldId id="259" r:id="rId5"/>
    <p:sldId id="279" r:id="rId6"/>
    <p:sldId id="278" r:id="rId7"/>
    <p:sldId id="276" r:id="rId8"/>
    <p:sldId id="261" r:id="rId9"/>
    <p:sldId id="262" r:id="rId10"/>
    <p:sldId id="340" r:id="rId11"/>
    <p:sldId id="34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00"/>
    <a:srgbClr val="99FFCC"/>
    <a:srgbClr val="FF00FF"/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444" y="-3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Relationship Id="rId4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4" Type="http://schemas.openxmlformats.org/officeDocument/2006/relationships/image" Target="../media/image12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AED0B-B66F-4D44-ADCB-B642C0D76ED5}" type="datetimeFigureOut">
              <a:rPr lang="ru-RU" smtClean="0"/>
              <a:pPr/>
              <a:t>29.08.2011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AD6F6-C317-4631-B6C1-89D2C17E5D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AED0B-B66F-4D44-ADCB-B642C0D76ED5}" type="datetimeFigureOut">
              <a:rPr lang="ru-RU" smtClean="0"/>
              <a:pPr/>
              <a:t>29.08.2011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AD6F6-C317-4631-B6C1-89D2C17E5D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AED0B-B66F-4D44-ADCB-B642C0D76ED5}" type="datetimeFigureOut">
              <a:rPr lang="ru-RU" smtClean="0"/>
              <a:pPr/>
              <a:t>29.08.2011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AD6F6-C317-4631-B6C1-89D2C17E5D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AED0B-B66F-4D44-ADCB-B642C0D76ED5}" type="datetimeFigureOut">
              <a:rPr lang="ru-RU" smtClean="0"/>
              <a:pPr/>
              <a:t>29.08.2011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AD6F6-C317-4631-B6C1-89D2C17E5D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AED0B-B66F-4D44-ADCB-B642C0D76ED5}" type="datetimeFigureOut">
              <a:rPr lang="ru-RU" smtClean="0"/>
              <a:pPr/>
              <a:t>29.08.2011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AD6F6-C317-4631-B6C1-89D2C17E5D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AED0B-B66F-4D44-ADCB-B642C0D76ED5}" type="datetimeFigureOut">
              <a:rPr lang="ru-RU" smtClean="0"/>
              <a:pPr/>
              <a:t>29.08.2011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AD6F6-C317-4631-B6C1-89D2C17E5D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AED0B-B66F-4D44-ADCB-B642C0D76ED5}" type="datetimeFigureOut">
              <a:rPr lang="ru-RU" smtClean="0"/>
              <a:pPr/>
              <a:t>29.08.2011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AD6F6-C317-4631-B6C1-89D2C17E5D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AED0B-B66F-4D44-ADCB-B642C0D76ED5}" type="datetimeFigureOut">
              <a:rPr lang="ru-RU" smtClean="0"/>
              <a:pPr/>
              <a:t>29.08.2011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AD6F6-C317-4631-B6C1-89D2C17E5D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AED0B-B66F-4D44-ADCB-B642C0D76ED5}" type="datetimeFigureOut">
              <a:rPr lang="ru-RU" smtClean="0"/>
              <a:pPr/>
              <a:t>29.08.2011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AD6F6-C317-4631-B6C1-89D2C17E5D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AED0B-B66F-4D44-ADCB-B642C0D76ED5}" type="datetimeFigureOut">
              <a:rPr lang="ru-RU" smtClean="0"/>
              <a:pPr/>
              <a:t>29.08.2011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AD6F6-C317-4631-B6C1-89D2C17E5D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AED0B-B66F-4D44-ADCB-B642C0D76ED5}" type="datetimeFigureOut">
              <a:rPr lang="ru-RU" smtClean="0"/>
              <a:pPr/>
              <a:t>29.08.2011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AD6F6-C317-4631-B6C1-89D2C17E5D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0AED0B-B66F-4D44-ADCB-B642C0D76ED5}" type="datetimeFigureOut">
              <a:rPr lang="ru-RU" smtClean="0"/>
              <a:pPr/>
              <a:t>29.08.2011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2AD6F6-C317-4631-B6C1-89D2C17E5D9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5" Type="http://schemas.openxmlformats.org/officeDocument/2006/relationships/oleObject" Target="../embeddings/oleObject21.bin"/><Relationship Id="rId4" Type="http://schemas.openxmlformats.org/officeDocument/2006/relationships/oleObject" Target="../embeddings/oleObject20.bin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mailto:aaprokof@yandex.ru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7.bin"/><Relationship Id="rId5" Type="http://schemas.openxmlformats.org/officeDocument/2006/relationships/oleObject" Target="../embeddings/oleObject6.bin"/><Relationship Id="rId4" Type="http://schemas.openxmlformats.org/officeDocument/2006/relationships/oleObject" Target="../embeddings/oleObject5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1.bin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oleObject14.bin"/><Relationship Id="rId4" Type="http://schemas.openxmlformats.org/officeDocument/2006/relationships/oleObject" Target="../embeddings/oleObject13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oleObject18.bin"/><Relationship Id="rId4" Type="http://schemas.openxmlformats.org/officeDocument/2006/relationships/oleObject" Target="../embeddings/oleObject17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698" t="9501" r="6232"/>
          <a:stretch>
            <a:fillRect/>
          </a:stretch>
        </p:blipFill>
        <p:spPr bwMode="auto">
          <a:xfrm>
            <a:off x="6858016" y="285728"/>
            <a:ext cx="2112828" cy="1656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980161" y="3357562"/>
            <a:ext cx="512191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(типовые задания С2)</a:t>
            </a:r>
            <a:r>
              <a:rPr lang="en-US" sz="3600" b="1" cap="none" spc="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- </a:t>
            </a:r>
            <a:r>
              <a:rPr lang="ru-RU" sz="3600" b="1" cap="none" spc="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</a:t>
            </a:r>
            <a:endParaRPr lang="ru-RU" sz="3600" b="1" cap="none" spc="0" dirty="0">
              <a:ln w="11430"/>
              <a:solidFill>
                <a:schemeClr val="accent6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1714488"/>
            <a:ext cx="8564331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chemeClr val="bg2">
                    <a:lumMod val="2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Многогранники:</a:t>
            </a:r>
          </a:p>
          <a:p>
            <a:pPr algn="ctr"/>
            <a:r>
              <a:rPr lang="ru-RU" sz="4400" b="1" cap="none" spc="0" dirty="0" smtClean="0">
                <a:ln w="11430"/>
                <a:solidFill>
                  <a:schemeClr val="bg2">
                    <a:lumMod val="2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виды задач и методы их решения</a:t>
            </a:r>
            <a:endParaRPr lang="ru-RU" sz="4400" b="1" cap="none" spc="0" dirty="0">
              <a:ln w="11430"/>
              <a:solidFill>
                <a:schemeClr val="bg2">
                  <a:lumMod val="2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42844" y="4500570"/>
            <a:ext cx="888512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kern="10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Методическая разработка </a:t>
            </a:r>
            <a:r>
              <a:rPr lang="ru-RU" sz="3200" b="1" kern="10" cap="none" spc="0" dirty="0" err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Амачкиной</a:t>
            </a:r>
            <a:r>
              <a:rPr lang="ru-RU" sz="3200" b="1" kern="10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 А.А.</a:t>
            </a:r>
          </a:p>
          <a:p>
            <a:pPr algn="ctr"/>
            <a:r>
              <a:rPr lang="ru-RU" sz="3200" b="1" kern="10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МОУ СОШ №12, </a:t>
            </a:r>
          </a:p>
          <a:p>
            <a:pPr algn="ctr"/>
            <a:r>
              <a:rPr lang="ru-RU" sz="3200" b="1" kern="10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г. </a:t>
            </a:r>
            <a:r>
              <a:rPr lang="ru-RU" sz="3200" b="1" kern="10" cap="none" spc="0" dirty="0" err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Балашиха</a:t>
            </a:r>
            <a:r>
              <a:rPr lang="ru-RU" sz="3200" b="1" kern="10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, Московской области.</a:t>
            </a:r>
            <a:endParaRPr lang="ru-RU" sz="32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8"/>
          <p:cNvGrpSpPr/>
          <p:nvPr/>
        </p:nvGrpSpPr>
        <p:grpSpPr>
          <a:xfrm>
            <a:off x="285720" y="642918"/>
            <a:ext cx="8643998" cy="4857784"/>
            <a:chOff x="285720" y="642918"/>
            <a:chExt cx="8643998" cy="4857784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285720" y="642918"/>
              <a:ext cx="8643998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800" i="1" dirty="0" smtClean="0">
                  <a:latin typeface="Times New Roman" pitchFamily="18" charset="0"/>
                  <a:cs typeface="Times New Roman" pitchFamily="18" charset="0"/>
                </a:rPr>
                <a:t>Координаты точки Q равны полусуммам</a:t>
              </a:r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800" i="1" dirty="0" smtClean="0">
                  <a:latin typeface="Times New Roman" pitchFamily="18" charset="0"/>
                  <a:cs typeface="Times New Roman" pitchFamily="18" charset="0"/>
                </a:rPr>
                <a:t>соответствующих координат точек E и</a:t>
              </a:r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800" i="1" dirty="0" smtClean="0">
                  <a:latin typeface="Times New Roman" pitchFamily="18" charset="0"/>
                  <a:cs typeface="Times New Roman" pitchFamily="18" charset="0"/>
                </a:rPr>
                <a:t>М, поэтому</a:t>
              </a:r>
              <a:endParaRPr lang="ru-RU" sz="28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graphicFrame>
          <p:nvGraphicFramePr>
            <p:cNvPr id="3" name="Объект 2"/>
            <p:cNvGraphicFramePr>
              <a:graphicFrameLocks noChangeAspect="1"/>
            </p:cNvGraphicFramePr>
            <p:nvPr/>
          </p:nvGraphicFramePr>
          <p:xfrm>
            <a:off x="296922" y="1714488"/>
            <a:ext cx="1512806" cy="857256"/>
          </p:xfrm>
          <a:graphic>
            <a:graphicData uri="http://schemas.openxmlformats.org/presentationml/2006/ole">
              <p:oleObj spid="_x0000_s142338" name="Формула" r:id="rId3" imgW="761760" imgH="431640" progId="Equation.3">
                <p:embed/>
              </p:oleObj>
            </a:graphicData>
          </a:graphic>
        </p:graphicFrame>
        <p:grpSp>
          <p:nvGrpSpPr>
            <p:cNvPr id="8" name="Группа 7"/>
            <p:cNvGrpSpPr/>
            <p:nvPr/>
          </p:nvGrpSpPr>
          <p:grpSpPr>
            <a:xfrm>
              <a:off x="571472" y="1643050"/>
              <a:ext cx="8286808" cy="3857652"/>
              <a:chOff x="571472" y="1643050"/>
              <a:chExt cx="8286808" cy="3857652"/>
            </a:xfrm>
          </p:grpSpPr>
          <p:sp>
            <p:nvSpPr>
              <p:cNvPr id="4" name="Прямоугольник 3"/>
              <p:cNvSpPr/>
              <p:nvPr/>
            </p:nvSpPr>
            <p:spPr>
              <a:xfrm>
                <a:off x="1928794" y="1643050"/>
                <a:ext cx="6929486" cy="95410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2800" i="1" dirty="0" smtClean="0">
                    <a:latin typeface="Times New Roman" pitchFamily="18" charset="0"/>
                    <a:cs typeface="Times New Roman" pitchFamily="18" charset="0"/>
                  </a:rPr>
                  <a:t>Применим формулу для расстояния между</a:t>
                </a:r>
                <a:r>
                  <a:rPr lang="en-US" sz="2800" i="1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800" i="1" dirty="0" smtClean="0">
                    <a:latin typeface="Times New Roman" pitchFamily="18" charset="0"/>
                    <a:cs typeface="Times New Roman" pitchFamily="18" charset="0"/>
                  </a:rPr>
                  <a:t>точками с</a:t>
                </a:r>
                <a:r>
                  <a:rPr lang="en-US" sz="2800" i="1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800" i="1" dirty="0" smtClean="0">
                    <a:latin typeface="Times New Roman" pitchFamily="18" charset="0"/>
                    <a:cs typeface="Times New Roman" pitchFamily="18" charset="0"/>
                  </a:rPr>
                  <a:t>заданными координатами</a:t>
                </a:r>
                <a:endParaRPr lang="ru-RU" sz="2800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graphicFrame>
            <p:nvGraphicFramePr>
              <p:cNvPr id="5" name="Объект 4"/>
              <p:cNvGraphicFramePr>
                <a:graphicFrameLocks noChangeAspect="1"/>
              </p:cNvGraphicFramePr>
              <p:nvPr/>
            </p:nvGraphicFramePr>
            <p:xfrm>
              <a:off x="571472" y="2857496"/>
              <a:ext cx="8227871" cy="1214446"/>
            </p:xfrm>
            <a:graphic>
              <a:graphicData uri="http://schemas.openxmlformats.org/presentationml/2006/ole">
                <p:oleObj spid="_x0000_s142339" name="Формула" r:id="rId4" imgW="3441600" imgH="507960" progId="Equation.3">
                  <p:embed/>
                </p:oleObj>
              </a:graphicData>
            </a:graphic>
          </p:graphicFrame>
          <p:graphicFrame>
            <p:nvGraphicFramePr>
              <p:cNvPr id="18436" name="Object 4"/>
              <p:cNvGraphicFramePr>
                <a:graphicFrameLocks noChangeAspect="1"/>
              </p:cNvGraphicFramePr>
              <p:nvPr/>
            </p:nvGraphicFramePr>
            <p:xfrm>
              <a:off x="2857488" y="4500570"/>
              <a:ext cx="941301" cy="1000132"/>
            </p:xfrm>
            <a:graphic>
              <a:graphicData uri="http://schemas.openxmlformats.org/presentationml/2006/ole">
                <p:oleObj spid="_x0000_s142340" name="Формула" r:id="rId5" imgW="406080" imgH="431640" progId="Equation.3">
                  <p:embed/>
                </p:oleObj>
              </a:graphicData>
            </a:graphic>
          </p:graphicFrame>
          <p:sp>
            <p:nvSpPr>
              <p:cNvPr id="7" name="Прямоугольник 6"/>
              <p:cNvSpPr/>
              <p:nvPr/>
            </p:nvSpPr>
            <p:spPr>
              <a:xfrm>
                <a:off x="785786" y="4786322"/>
                <a:ext cx="2000264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2800" b="1" i="1" dirty="0" smtClean="0">
                    <a:latin typeface="Times New Roman" pitchFamily="18" charset="0"/>
                    <a:cs typeface="Times New Roman" pitchFamily="18" charset="0"/>
                  </a:rPr>
                  <a:t>Ответ:</a:t>
                </a:r>
                <a:endParaRPr lang="ru-RU" sz="28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428604"/>
            <a:ext cx="857256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i="1" dirty="0" smtClean="0"/>
          </a:p>
          <a:p>
            <a:r>
              <a:rPr lang="ru-RU" sz="2400" b="1" dirty="0" smtClean="0"/>
              <a:t>Используемая литература:</a:t>
            </a:r>
          </a:p>
          <a:p>
            <a:r>
              <a:rPr lang="ru-RU" sz="2400" b="1" i="1" dirty="0" err="1" smtClean="0"/>
              <a:t>Корянов</a:t>
            </a:r>
            <a:r>
              <a:rPr lang="ru-RU" sz="2400" b="1" i="1" dirty="0" smtClean="0"/>
              <a:t> А.Г., Прокофьев А.А. Многогранники: виды задач и методы их решения</a:t>
            </a:r>
            <a:r>
              <a:rPr lang="ru-RU" sz="2400" b="1" i="1" dirty="0" smtClean="0"/>
              <a:t>.</a:t>
            </a:r>
            <a:r>
              <a:rPr lang="ru-RU" sz="2400" b="1" dirty="0" smtClean="0"/>
              <a:t> МАТЕМАТИКА ЕГЭ 2011</a:t>
            </a:r>
          </a:p>
          <a:p>
            <a:r>
              <a:rPr lang="ru-RU" sz="2400" b="1" dirty="0" smtClean="0"/>
              <a:t>(типовые задания С2)</a:t>
            </a:r>
          </a:p>
          <a:p>
            <a:r>
              <a:rPr lang="ru-RU" sz="2400" b="1" i="1" dirty="0" err="1" smtClean="0"/>
              <a:t>Корянов</a:t>
            </a:r>
            <a:r>
              <a:rPr lang="ru-RU" sz="2400" b="1" i="1" dirty="0" smtClean="0"/>
              <a:t> </a:t>
            </a:r>
            <a:r>
              <a:rPr lang="ru-RU" sz="2400" b="1" i="1" dirty="0" smtClean="0"/>
              <a:t>А. Г., г. Брянск, </a:t>
            </a:r>
            <a:r>
              <a:rPr lang="ru-RU" sz="2400" b="1" i="1" dirty="0" err="1" smtClean="0"/>
              <a:t>akoryanov@mail.ru</a:t>
            </a:r>
            <a:endParaRPr lang="ru-RU" sz="2400" b="1" i="1" dirty="0" smtClean="0"/>
          </a:p>
          <a:p>
            <a:r>
              <a:rPr lang="ru-RU" sz="2400" b="1" i="1" dirty="0" smtClean="0"/>
              <a:t>Прокофьев А.А., г. Москва, </a:t>
            </a:r>
            <a:r>
              <a:rPr lang="ru-RU" sz="2400" b="1" i="1" dirty="0" smtClean="0">
                <a:hlinkClick r:id="rId2"/>
              </a:rPr>
              <a:t>aaprokof@yandex.ru</a:t>
            </a:r>
            <a:endParaRPr lang="en-US" sz="2400" b="1" i="1" dirty="0" smtClean="0"/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142984"/>
            <a:ext cx="8786874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i="1" dirty="0" smtClean="0"/>
              <a:t>Расстояние между точками A и B можно вычислить:</a:t>
            </a:r>
          </a:p>
          <a:p>
            <a:pPr>
              <a:buNone/>
            </a:pPr>
            <a:r>
              <a:rPr lang="ru-RU" sz="2800" i="1" dirty="0" smtClean="0"/>
              <a:t>1) как длину отрезка AB , если отрезок AB удается включить в некоторый треугольник в качестве одной из его сторон;</a:t>
            </a:r>
          </a:p>
          <a:p>
            <a:pPr>
              <a:buNone/>
            </a:pPr>
            <a:r>
              <a:rPr lang="ru-RU" sz="2800" i="1" dirty="0" smtClean="0"/>
              <a:t>2) по формуле</a:t>
            </a:r>
          </a:p>
          <a:p>
            <a:pPr>
              <a:buNone/>
            </a:pPr>
            <a:endParaRPr lang="ru-RU" sz="2800" i="1" dirty="0" smtClean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3) по формуле</a:t>
            </a:r>
            <a:endParaRPr lang="ru-RU" sz="2800" i="1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2500298" y="2928934"/>
          <a:ext cx="6500858" cy="1357322"/>
        </p:xfrm>
        <a:graphic>
          <a:graphicData uri="http://schemas.openxmlformats.org/presentationml/2006/ole">
            <p:oleObj spid="_x0000_s107522" name="Формула" r:id="rId3" imgW="2730240" imgH="533160" progId="Equation.3">
              <p:embed/>
            </p:oleObj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1071538" y="5072074"/>
          <a:ext cx="7929618" cy="1500198"/>
        </p:xfrm>
        <a:graphic>
          <a:graphicData uri="http://schemas.openxmlformats.org/presentationml/2006/ole">
            <p:oleObj spid="_x0000_s107523" name="Формула" r:id="rId4" imgW="3073320" imgH="609480" progId="Equation.3">
              <p:embed/>
            </p:oleObj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14282" y="214290"/>
            <a:ext cx="875162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1.1. Расстояние между двумя точками</a:t>
            </a:r>
            <a:endParaRPr lang="ru-RU" sz="4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Группа 40"/>
          <p:cNvGrpSpPr/>
          <p:nvPr/>
        </p:nvGrpSpPr>
        <p:grpSpPr>
          <a:xfrm>
            <a:off x="71406" y="2357430"/>
            <a:ext cx="4929222" cy="4357718"/>
            <a:chOff x="71406" y="2357430"/>
            <a:chExt cx="4929222" cy="4357718"/>
          </a:xfrm>
        </p:grpSpPr>
        <p:sp>
          <p:nvSpPr>
            <p:cNvPr id="21" name="Полилиния 20"/>
            <p:cNvSpPr/>
            <p:nvPr/>
          </p:nvSpPr>
          <p:spPr>
            <a:xfrm>
              <a:off x="2325144" y="3170095"/>
              <a:ext cx="1100291" cy="1594414"/>
            </a:xfrm>
            <a:custGeom>
              <a:avLst/>
              <a:gdLst>
                <a:gd name="connsiteX0" fmla="*/ 0 w 1676400"/>
                <a:gd name="connsiteY0" fmla="*/ 0 h 2413000"/>
                <a:gd name="connsiteX1" fmla="*/ 12700 w 1676400"/>
                <a:gd name="connsiteY1" fmla="*/ 2413000 h 2413000"/>
                <a:gd name="connsiteX2" fmla="*/ 1676400 w 1676400"/>
                <a:gd name="connsiteY2" fmla="*/ 812800 h 2413000"/>
                <a:gd name="connsiteX3" fmla="*/ 0 w 1676400"/>
                <a:gd name="connsiteY3" fmla="*/ 0 h 2413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76400" h="2413000">
                  <a:moveTo>
                    <a:pt x="0" y="0"/>
                  </a:moveTo>
                  <a:cubicBezTo>
                    <a:pt x="4233" y="804333"/>
                    <a:pt x="8467" y="1608667"/>
                    <a:pt x="12700" y="2413000"/>
                  </a:cubicBezTo>
                  <a:lnTo>
                    <a:pt x="1676400" y="8128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8" name="Прямая соединительная линия 17"/>
            <p:cNvCxnSpPr/>
            <p:nvPr/>
          </p:nvCxnSpPr>
          <p:spPr>
            <a:xfrm rot="10800000" flipV="1">
              <a:off x="587171" y="3726035"/>
              <a:ext cx="2813263" cy="2737797"/>
            </a:xfrm>
            <a:prstGeom prst="line">
              <a:avLst/>
            </a:prstGeom>
            <a:ln w="38100">
              <a:solidFill>
                <a:srgbClr val="008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7" name="Группа 36"/>
            <p:cNvGrpSpPr/>
            <p:nvPr/>
          </p:nvGrpSpPr>
          <p:grpSpPr>
            <a:xfrm>
              <a:off x="71406" y="2357430"/>
              <a:ext cx="4929222" cy="4357718"/>
              <a:chOff x="71406" y="2357430"/>
              <a:chExt cx="4929222" cy="4357718"/>
            </a:xfrm>
          </p:grpSpPr>
          <p:sp>
            <p:nvSpPr>
              <p:cNvPr id="24" name="TextBox 23"/>
              <p:cNvSpPr txBox="1"/>
              <p:nvPr/>
            </p:nvSpPr>
            <p:spPr>
              <a:xfrm>
                <a:off x="1219307" y="2357430"/>
                <a:ext cx="540189" cy="4835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dirty="0"/>
                  <a:t>В</a:t>
                </a:r>
                <a:r>
                  <a:rPr lang="ru-RU" sz="2800" baseline="-25000" dirty="0" smtClean="0"/>
                  <a:t>1</a:t>
                </a:r>
                <a:endParaRPr lang="ru-RU" sz="2800" baseline="-25000" dirty="0"/>
              </a:p>
            </p:txBody>
          </p:sp>
          <p:sp>
            <p:nvSpPr>
              <p:cNvPr id="2" name="Куб 1"/>
              <p:cNvSpPr/>
              <p:nvPr/>
            </p:nvSpPr>
            <p:spPr>
              <a:xfrm>
                <a:off x="587171" y="2781967"/>
                <a:ext cx="3751018" cy="3681865"/>
              </a:xfrm>
              <a:prstGeom prst="cube">
                <a:avLst/>
              </a:prstGeom>
              <a:no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ln>
                    <a:solidFill>
                      <a:schemeClr val="tx1"/>
                    </a:solidFill>
                  </a:ln>
                </a:endParaRPr>
              </a:p>
            </p:txBody>
          </p:sp>
          <p:cxnSp>
            <p:nvCxnSpPr>
              <p:cNvPr id="4" name="Прямая соединительная линия 3"/>
              <p:cNvCxnSpPr/>
              <p:nvPr/>
            </p:nvCxnSpPr>
            <p:spPr>
              <a:xfrm rot="16200000" flipH="1">
                <a:off x="156026" y="4150865"/>
                <a:ext cx="2737797" cy="1"/>
              </a:xfrm>
              <a:prstGeom prst="line">
                <a:avLst/>
              </a:prstGeom>
              <a:ln w="57150">
                <a:solidFill>
                  <a:schemeClr val="tx1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Прямая соединительная линия 5"/>
              <p:cNvCxnSpPr/>
              <p:nvPr/>
            </p:nvCxnSpPr>
            <p:spPr>
              <a:xfrm rot="10800000">
                <a:off x="1524925" y="5519764"/>
                <a:ext cx="2813263" cy="0"/>
              </a:xfrm>
              <a:prstGeom prst="line">
                <a:avLst/>
              </a:prstGeom>
              <a:ln w="5715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Прямая соединительная линия 8"/>
              <p:cNvCxnSpPr/>
              <p:nvPr/>
            </p:nvCxnSpPr>
            <p:spPr>
              <a:xfrm rot="5400000">
                <a:off x="584015" y="5522920"/>
                <a:ext cx="944068" cy="93775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Прямая соединительная линия 10"/>
              <p:cNvCxnSpPr/>
              <p:nvPr/>
            </p:nvCxnSpPr>
            <p:spPr>
              <a:xfrm rot="5400000">
                <a:off x="-784885" y="4154022"/>
                <a:ext cx="3681865" cy="937754"/>
              </a:xfrm>
              <a:prstGeom prst="line">
                <a:avLst/>
              </a:prstGeom>
              <a:ln w="38100">
                <a:solidFill>
                  <a:srgbClr val="008000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Прямая соединительная линия 12"/>
              <p:cNvCxnSpPr/>
              <p:nvPr/>
            </p:nvCxnSpPr>
            <p:spPr>
              <a:xfrm>
                <a:off x="1524925" y="2781967"/>
                <a:ext cx="1875509" cy="896865"/>
              </a:xfrm>
              <a:prstGeom prst="line">
                <a:avLst/>
              </a:prstGeom>
              <a:ln w="38100">
                <a:solidFill>
                  <a:srgbClr val="008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TextBox 21"/>
              <p:cNvSpPr txBox="1"/>
              <p:nvPr/>
            </p:nvSpPr>
            <p:spPr>
              <a:xfrm>
                <a:off x="71406" y="6369425"/>
                <a:ext cx="328214" cy="3457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dirty="0"/>
                  <a:t>А</a:t>
                </a: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165182" y="3584425"/>
                <a:ext cx="747799" cy="4469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dirty="0" smtClean="0"/>
                  <a:t>А</a:t>
                </a:r>
                <a:r>
                  <a:rPr lang="ru-RU" sz="2800" baseline="-25000" dirty="0" smtClean="0"/>
                  <a:t>1</a:t>
                </a:r>
                <a:endParaRPr lang="ru-RU" sz="2800" baseline="-25000" dirty="0"/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1213542" y="5250570"/>
                <a:ext cx="328213" cy="3457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dirty="0" smtClean="0"/>
                  <a:t>В</a:t>
                </a:r>
                <a:endParaRPr lang="ru-RU" sz="2800" dirty="0"/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2181353" y="4811713"/>
                <a:ext cx="328214" cy="3457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dirty="0"/>
                  <a:t>Е</a:t>
                </a: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3587985" y="6322222"/>
                <a:ext cx="328214" cy="3457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D</a:t>
                </a:r>
                <a:endParaRPr lang="ru-RU" sz="2800" dirty="0"/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4385076" y="5519764"/>
                <a:ext cx="328214" cy="3457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dirty="0" smtClean="0"/>
                  <a:t>С</a:t>
                </a:r>
                <a:endParaRPr lang="ru-RU" sz="2800" dirty="0"/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3541097" y="3726035"/>
                <a:ext cx="617956" cy="4469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D</a:t>
                </a:r>
                <a:r>
                  <a:rPr lang="ru-RU" sz="2800" baseline="-25000" dirty="0" smtClean="0"/>
                  <a:t>1</a:t>
                </a:r>
                <a:endParaRPr lang="ru-RU" sz="2800" baseline="-25000" dirty="0"/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4385076" y="2687560"/>
                <a:ext cx="615552" cy="4469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dirty="0" smtClean="0"/>
                  <a:t>С</a:t>
                </a:r>
                <a:r>
                  <a:rPr lang="ru-RU" sz="2800" baseline="-25000" dirty="0" smtClean="0"/>
                  <a:t>1</a:t>
                </a:r>
                <a:endParaRPr lang="ru-RU" sz="2800" baseline="-25000" dirty="0"/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2368905" y="2829171"/>
                <a:ext cx="328214" cy="3457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F</a:t>
                </a:r>
                <a:endParaRPr lang="ru-RU" sz="2800" dirty="0"/>
              </a:p>
            </p:txBody>
          </p:sp>
        </p:grpSp>
      </p:grpSp>
      <p:sp>
        <p:nvSpPr>
          <p:cNvPr id="33" name="Прямоугольник 32"/>
          <p:cNvSpPr/>
          <p:nvPr/>
        </p:nvSpPr>
        <p:spPr>
          <a:xfrm>
            <a:off x="142844" y="642918"/>
            <a:ext cx="878687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Пример 1. </a:t>
            </a:r>
            <a:endParaRPr lang="en-US" sz="2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В единичном кубе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ABCDA</a:t>
            </a:r>
            <a:r>
              <a:rPr lang="en-US" sz="2800" i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i="1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800" i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C</a:t>
            </a:r>
            <a:r>
              <a:rPr lang="en-US" sz="2800" i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D</a:t>
            </a:r>
            <a:r>
              <a:rPr lang="en-US" sz="2800" i="1" baseline="-25000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диагоналях граней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AD</a:t>
            </a:r>
            <a:r>
              <a:rPr lang="ru-RU" sz="2800" i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и D</a:t>
            </a:r>
            <a:r>
              <a:rPr lang="ru-RU" sz="2800" i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B</a:t>
            </a:r>
            <a:r>
              <a:rPr lang="ru-RU" sz="2800" i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взяты точки Е и F так, что</a:t>
            </a:r>
          </a:p>
        </p:txBody>
      </p:sp>
      <p:graphicFrame>
        <p:nvGraphicFramePr>
          <p:cNvPr id="15361" name="Object 1"/>
          <p:cNvGraphicFramePr>
            <a:graphicFrameLocks noChangeAspect="1"/>
          </p:cNvGraphicFramePr>
          <p:nvPr/>
        </p:nvGraphicFramePr>
        <p:xfrm>
          <a:off x="3714744" y="1857364"/>
          <a:ext cx="5429256" cy="867107"/>
        </p:xfrm>
        <a:graphic>
          <a:graphicData uri="http://schemas.openxmlformats.org/presentationml/2006/ole">
            <p:oleObj spid="_x0000_s15361" name="Формула" r:id="rId3" imgW="1981080" imgH="393480" progId="Equation.3">
              <p:embed/>
            </p:oleObj>
          </a:graphicData>
        </a:graphic>
      </p:graphicFrame>
      <p:sp>
        <p:nvSpPr>
          <p:cNvPr id="34" name="Прямоугольник 33"/>
          <p:cNvSpPr/>
          <p:nvPr/>
        </p:nvSpPr>
        <p:spPr>
          <a:xfrm>
            <a:off x="4929190" y="3286124"/>
            <a:ext cx="41001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Найти длину отрезка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EF.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214282" y="68025"/>
            <a:ext cx="751898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i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Поэтапно-вычислительный метод</a:t>
            </a:r>
            <a:endParaRPr lang="ru-RU" sz="36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 rot="5400000">
            <a:off x="1554964" y="3945706"/>
            <a:ext cx="1604916" cy="0"/>
          </a:xfrm>
          <a:prstGeom prst="line">
            <a:avLst/>
          </a:prstGeom>
          <a:ln w="381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5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уппа 10"/>
          <p:cNvGrpSpPr/>
          <p:nvPr/>
        </p:nvGrpSpPr>
        <p:grpSpPr>
          <a:xfrm>
            <a:off x="0" y="285728"/>
            <a:ext cx="9144000" cy="6398583"/>
            <a:chOff x="0" y="285728"/>
            <a:chExt cx="9144000" cy="6398583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0" y="2357430"/>
              <a:ext cx="914400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800" i="1" dirty="0" smtClean="0">
                  <a:latin typeface="Times New Roman" pitchFamily="18" charset="0"/>
                  <a:cs typeface="Times New Roman" pitchFamily="18" charset="0"/>
                </a:rPr>
                <a:t>(треугольник AB</a:t>
              </a:r>
              <a:r>
                <a:rPr lang="en-US" sz="2800" i="1" baseline="-25000" dirty="0" smtClean="0">
                  <a:latin typeface="Times New Roman" pitchFamily="18" charset="0"/>
                  <a:cs typeface="Times New Roman" pitchFamily="18" charset="0"/>
                </a:rPr>
                <a:t>1</a:t>
              </a:r>
              <a:r>
                <a:rPr lang="ru-RU" sz="2800" i="1" dirty="0" smtClean="0">
                  <a:latin typeface="Times New Roman" pitchFamily="18" charset="0"/>
                  <a:cs typeface="Times New Roman" pitchFamily="18" charset="0"/>
                </a:rPr>
                <a:t> D</a:t>
              </a:r>
              <a:r>
                <a:rPr lang="en-US" sz="2800" i="1" baseline="-25000" dirty="0" smtClean="0">
                  <a:latin typeface="Times New Roman" pitchFamily="18" charset="0"/>
                  <a:cs typeface="Times New Roman" pitchFamily="18" charset="0"/>
                </a:rPr>
                <a:t>1</a:t>
              </a:r>
              <a:r>
                <a:rPr lang="ru-RU" sz="2800" i="1" dirty="0" smtClean="0">
                  <a:latin typeface="Times New Roman" pitchFamily="18" charset="0"/>
                  <a:cs typeface="Times New Roman" pitchFamily="18" charset="0"/>
                </a:rPr>
                <a:t> является равносторонним).</a:t>
              </a:r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800" i="1" dirty="0" smtClean="0">
                  <a:latin typeface="Times New Roman" pitchFamily="18" charset="0"/>
                  <a:cs typeface="Times New Roman" pitchFamily="18" charset="0"/>
                </a:rPr>
                <a:t>Имеем</a:t>
              </a:r>
              <a:endParaRPr lang="ru-RU" sz="28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10" name="Группа 9"/>
            <p:cNvGrpSpPr/>
            <p:nvPr/>
          </p:nvGrpSpPr>
          <p:grpSpPr>
            <a:xfrm>
              <a:off x="214282" y="285728"/>
              <a:ext cx="8643998" cy="6398583"/>
              <a:chOff x="214282" y="285728"/>
              <a:chExt cx="8643998" cy="6398583"/>
            </a:xfrm>
          </p:grpSpPr>
          <p:sp>
            <p:nvSpPr>
              <p:cNvPr id="2" name="Прямоугольник 1"/>
              <p:cNvSpPr/>
              <p:nvPr/>
            </p:nvSpPr>
            <p:spPr>
              <a:xfrm>
                <a:off x="214282" y="285728"/>
                <a:ext cx="8643998" cy="95410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2800" b="1" i="1" dirty="0" smtClean="0">
                    <a:latin typeface="Times New Roman" pitchFamily="18" charset="0"/>
                    <a:cs typeface="Times New Roman" pitchFamily="18" charset="0"/>
                  </a:rPr>
                  <a:t>Решение. </a:t>
                </a:r>
                <a:r>
                  <a:rPr lang="ru-RU" sz="2800" i="1" dirty="0" smtClean="0">
                    <a:latin typeface="Times New Roman" pitchFamily="18" charset="0"/>
                    <a:cs typeface="Times New Roman" pitchFamily="18" charset="0"/>
                  </a:rPr>
                  <a:t>Длину отрезка EF найдем по теореме косинусов из треугольника D</a:t>
                </a:r>
                <a:r>
                  <a:rPr lang="ru-RU" sz="2800" i="1" baseline="-25000" dirty="0" smtClean="0">
                    <a:latin typeface="Times New Roman" pitchFamily="18" charset="0"/>
                    <a:cs typeface="Times New Roman" pitchFamily="18" charset="0"/>
                  </a:rPr>
                  <a:t>1</a:t>
                </a:r>
                <a:r>
                  <a:rPr lang="ru-RU" sz="2800" i="1" dirty="0" smtClean="0">
                    <a:latin typeface="Times New Roman" pitchFamily="18" charset="0"/>
                    <a:cs typeface="Times New Roman" pitchFamily="18" charset="0"/>
                  </a:rPr>
                  <a:t> EF в котором</a:t>
                </a:r>
                <a:endParaRPr lang="ru-RU" sz="2800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graphicFrame>
            <p:nvGraphicFramePr>
              <p:cNvPr id="3" name="Объект 2"/>
              <p:cNvGraphicFramePr>
                <a:graphicFrameLocks noChangeAspect="1"/>
              </p:cNvGraphicFramePr>
              <p:nvPr/>
            </p:nvGraphicFramePr>
            <p:xfrm>
              <a:off x="571472" y="1428736"/>
              <a:ext cx="7286676" cy="1000132"/>
            </p:xfrm>
            <a:graphic>
              <a:graphicData uri="http://schemas.openxmlformats.org/presentationml/2006/ole">
                <p:oleObj spid="_x0000_s2050" name="Формула" r:id="rId3" imgW="2425680" imgH="393480" progId="Equation.3">
                  <p:embed/>
                </p:oleObj>
              </a:graphicData>
            </a:graphic>
          </p:graphicFrame>
          <p:graphicFrame>
            <p:nvGraphicFramePr>
              <p:cNvPr id="5" name="Объект 4"/>
              <p:cNvGraphicFramePr>
                <a:graphicFrameLocks noChangeAspect="1"/>
              </p:cNvGraphicFramePr>
              <p:nvPr/>
            </p:nvGraphicFramePr>
            <p:xfrm>
              <a:off x="625475" y="3071813"/>
              <a:ext cx="7748588" cy="2714625"/>
            </p:xfrm>
            <a:graphic>
              <a:graphicData uri="http://schemas.openxmlformats.org/presentationml/2006/ole">
                <p:oleObj spid="_x0000_s2051" name="Формула" r:id="rId4" imgW="2730240" imgH="1066680" progId="Equation.3">
                  <p:embed/>
                </p:oleObj>
              </a:graphicData>
            </a:graphic>
          </p:graphicFrame>
          <p:sp>
            <p:nvSpPr>
              <p:cNvPr id="6" name="Прямоугольник 5"/>
              <p:cNvSpPr/>
              <p:nvPr/>
            </p:nvSpPr>
            <p:spPr>
              <a:xfrm>
                <a:off x="6072198" y="4286256"/>
                <a:ext cx="1428760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2800" i="1" dirty="0" smtClean="0">
                    <a:latin typeface="Times New Roman" pitchFamily="18" charset="0"/>
                    <a:cs typeface="Times New Roman" pitchFamily="18" charset="0"/>
                  </a:rPr>
                  <a:t>Откуда</a:t>
                </a:r>
                <a:endParaRPr lang="ru-RU" sz="2800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graphicFrame>
            <p:nvGraphicFramePr>
              <p:cNvPr id="7" name="Объект 6"/>
              <p:cNvGraphicFramePr>
                <a:graphicFrameLocks noChangeAspect="1"/>
              </p:cNvGraphicFramePr>
              <p:nvPr/>
            </p:nvGraphicFramePr>
            <p:xfrm>
              <a:off x="7572396" y="4071942"/>
              <a:ext cx="1283783" cy="928694"/>
            </p:xfrm>
            <a:graphic>
              <a:graphicData uri="http://schemas.openxmlformats.org/presentationml/2006/ole">
                <p:oleObj spid="_x0000_s2052" name="Формула" r:id="rId5" imgW="596880" imgH="431640" progId="Equation.3">
                  <p:embed/>
                </p:oleObj>
              </a:graphicData>
            </a:graphic>
          </p:graphicFrame>
          <p:sp>
            <p:nvSpPr>
              <p:cNvPr id="8" name="Прямоугольник 7"/>
              <p:cNvSpPr/>
              <p:nvPr/>
            </p:nvSpPr>
            <p:spPr>
              <a:xfrm>
                <a:off x="285720" y="5929330"/>
                <a:ext cx="1643074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2800" b="1" i="1" dirty="0" smtClean="0"/>
                  <a:t>Ответ:</a:t>
                </a:r>
                <a:endParaRPr lang="ru-RU" sz="2800" dirty="0"/>
              </a:p>
            </p:txBody>
          </p:sp>
          <p:graphicFrame>
            <p:nvGraphicFramePr>
              <p:cNvPr id="2053" name="Object 5"/>
              <p:cNvGraphicFramePr>
                <a:graphicFrameLocks noChangeAspect="1"/>
              </p:cNvGraphicFramePr>
              <p:nvPr/>
            </p:nvGraphicFramePr>
            <p:xfrm>
              <a:off x="2285984" y="5643578"/>
              <a:ext cx="642942" cy="1040733"/>
            </p:xfrm>
            <a:graphic>
              <a:graphicData uri="http://schemas.openxmlformats.org/presentationml/2006/ole">
                <p:oleObj spid="_x0000_s2053" name="Формула" r:id="rId6" imgW="266400" imgH="431640" progId="Equation.3">
                  <p:embed/>
                </p:oleObj>
              </a:graphicData>
            </a:graphic>
          </p:graphicFrame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Группа 40"/>
          <p:cNvGrpSpPr/>
          <p:nvPr/>
        </p:nvGrpSpPr>
        <p:grpSpPr>
          <a:xfrm>
            <a:off x="71406" y="2500306"/>
            <a:ext cx="4929222" cy="4286280"/>
            <a:chOff x="214282" y="2357430"/>
            <a:chExt cx="4929222" cy="4286280"/>
          </a:xfrm>
        </p:grpSpPr>
        <p:sp>
          <p:nvSpPr>
            <p:cNvPr id="3" name="Полилиния 2"/>
            <p:cNvSpPr/>
            <p:nvPr/>
          </p:nvSpPr>
          <p:spPr>
            <a:xfrm>
              <a:off x="2463221" y="2891904"/>
              <a:ext cx="1097948" cy="1608666"/>
            </a:xfrm>
            <a:custGeom>
              <a:avLst/>
              <a:gdLst>
                <a:gd name="connsiteX0" fmla="*/ 0 w 1676400"/>
                <a:gd name="connsiteY0" fmla="*/ 0 h 2413000"/>
                <a:gd name="connsiteX1" fmla="*/ 12700 w 1676400"/>
                <a:gd name="connsiteY1" fmla="*/ 2413000 h 2413000"/>
                <a:gd name="connsiteX2" fmla="*/ 1676400 w 1676400"/>
                <a:gd name="connsiteY2" fmla="*/ 812800 h 2413000"/>
                <a:gd name="connsiteX3" fmla="*/ 0 w 1676400"/>
                <a:gd name="connsiteY3" fmla="*/ 0 h 2413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76400" h="2413000">
                  <a:moveTo>
                    <a:pt x="0" y="0"/>
                  </a:moveTo>
                  <a:cubicBezTo>
                    <a:pt x="4233" y="804333"/>
                    <a:pt x="8467" y="1608667"/>
                    <a:pt x="12700" y="2413000"/>
                  </a:cubicBezTo>
                  <a:lnTo>
                    <a:pt x="1676400" y="8128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aphicFrame>
          <p:nvGraphicFramePr>
            <p:cNvPr id="34" name="Объект 33"/>
            <p:cNvGraphicFramePr>
              <a:graphicFrameLocks noChangeAspect="1"/>
            </p:cNvGraphicFramePr>
            <p:nvPr/>
          </p:nvGraphicFramePr>
          <p:xfrm>
            <a:off x="1805070" y="6215082"/>
            <a:ext cx="388064" cy="428628"/>
          </p:xfrm>
          <a:graphic>
            <a:graphicData uri="http://schemas.openxmlformats.org/presentationml/2006/ole">
              <p:oleObj spid="_x0000_s24579" name="Формула" r:id="rId3" imgW="126720" imgH="215640" progId="Equation.3">
                <p:embed/>
              </p:oleObj>
            </a:graphicData>
          </a:graphic>
        </p:graphicFrame>
        <p:sp>
          <p:nvSpPr>
            <p:cNvPr id="4" name="Куб 3"/>
            <p:cNvSpPr/>
            <p:nvPr/>
          </p:nvSpPr>
          <p:spPr>
            <a:xfrm>
              <a:off x="728949" y="2500306"/>
              <a:ext cx="3743030" cy="3714776"/>
            </a:xfrm>
            <a:prstGeom prst="cube">
              <a:avLst/>
            </a:pr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5" name="Прямая соединительная линия 4"/>
            <p:cNvCxnSpPr/>
            <p:nvPr/>
          </p:nvCxnSpPr>
          <p:spPr>
            <a:xfrm rot="16200000" flipH="1">
              <a:off x="283571" y="3881440"/>
              <a:ext cx="2762269" cy="1"/>
            </a:xfrm>
            <a:prstGeom prst="line">
              <a:avLst/>
            </a:prstGeom>
            <a:ln w="57150"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5"/>
            <p:cNvCxnSpPr/>
            <p:nvPr/>
          </p:nvCxnSpPr>
          <p:spPr>
            <a:xfrm rot="10800000">
              <a:off x="1664706" y="5262576"/>
              <a:ext cx="2807273" cy="0"/>
            </a:xfrm>
            <a:prstGeom prst="line">
              <a:avLst/>
            </a:prstGeom>
            <a:ln w="571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 rot="5400000">
              <a:off x="720574" y="5270950"/>
              <a:ext cx="952506" cy="93575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 rot="5400000">
              <a:off x="-660560" y="3889816"/>
              <a:ext cx="3714776" cy="935757"/>
            </a:xfrm>
            <a:prstGeom prst="line">
              <a:avLst/>
            </a:prstGeom>
            <a:ln w="38100">
              <a:solidFill>
                <a:srgbClr val="00800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>
              <a:off x="1664706" y="2500306"/>
              <a:ext cx="1871515" cy="904881"/>
            </a:xfrm>
            <a:prstGeom prst="line">
              <a:avLst/>
            </a:prstGeom>
            <a:ln w="38100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 rot="10800000" flipV="1">
              <a:off x="728949" y="3452813"/>
              <a:ext cx="2807273" cy="2762269"/>
            </a:xfrm>
            <a:prstGeom prst="line">
              <a:avLst/>
            </a:prstGeom>
            <a:ln w="38100">
              <a:solidFill>
                <a:srgbClr val="008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214282" y="6119831"/>
              <a:ext cx="327515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/>
                <a:t>А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14282" y="3309936"/>
              <a:ext cx="57150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/>
                <a:t>А</a:t>
              </a:r>
              <a:r>
                <a:rPr lang="ru-RU" sz="2800" baseline="-25000" dirty="0" smtClean="0"/>
                <a:t>1</a:t>
              </a:r>
              <a:endParaRPr lang="ru-RU" sz="2800" baseline="-250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59632" y="2357430"/>
              <a:ext cx="571134" cy="4242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/>
                <a:t>В</a:t>
              </a:r>
              <a:r>
                <a:rPr lang="ru-RU" sz="2800" baseline="-25000" dirty="0" smtClean="0"/>
                <a:t>1</a:t>
              </a:r>
              <a:endParaRPr lang="ru-RU" sz="2800" baseline="-250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617918" y="5357826"/>
              <a:ext cx="327515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/>
                <a:t>В</a:t>
              </a:r>
              <a:endParaRPr lang="ru-RU" sz="28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319737" y="4548195"/>
              <a:ext cx="327515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/>
                <a:t>Е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723373" y="6072206"/>
              <a:ext cx="327515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/>
                <a:t>D</a:t>
              </a:r>
              <a:endParaRPr lang="ru-RU" sz="2800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518767" y="5262576"/>
              <a:ext cx="327515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/>
                <a:t>С</a:t>
              </a:r>
              <a:endParaRPr lang="ru-RU" sz="2800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676584" y="3452813"/>
              <a:ext cx="624914" cy="4242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D</a:t>
              </a:r>
              <a:r>
                <a:rPr lang="ru-RU" sz="2800" baseline="-25000" dirty="0" smtClean="0"/>
                <a:t>1</a:t>
              </a:r>
              <a:endParaRPr lang="ru-RU" sz="2800" baseline="-250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518767" y="2405055"/>
              <a:ext cx="62473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/>
                <a:t>С</a:t>
              </a:r>
              <a:r>
                <a:rPr lang="ru-RU" sz="2800" baseline="-25000" dirty="0" smtClean="0"/>
                <a:t>1</a:t>
              </a:r>
              <a:endParaRPr lang="ru-RU" sz="2800" baseline="-2500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506888" y="2547932"/>
              <a:ext cx="327515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F</a:t>
              </a:r>
              <a:endParaRPr lang="ru-RU" sz="2800" dirty="0"/>
            </a:p>
          </p:txBody>
        </p:sp>
        <p:cxnSp>
          <p:nvCxnSpPr>
            <p:cNvPr id="25" name="Прямая соединительная линия 24"/>
            <p:cNvCxnSpPr/>
            <p:nvPr/>
          </p:nvCxnSpPr>
          <p:spPr>
            <a:xfrm rot="5400000" flipH="1" flipV="1">
              <a:off x="720574" y="5270950"/>
              <a:ext cx="952506" cy="935757"/>
            </a:xfrm>
            <a:prstGeom prst="line">
              <a:avLst/>
            </a:prstGeom>
            <a:ln w="38100">
              <a:solidFill>
                <a:srgbClr val="FF00FF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 стрелкой 26"/>
            <p:cNvCxnSpPr/>
            <p:nvPr/>
          </p:nvCxnSpPr>
          <p:spPr>
            <a:xfrm rot="5400000" flipH="1" flipV="1">
              <a:off x="-652186" y="4833956"/>
              <a:ext cx="2762269" cy="1040"/>
            </a:xfrm>
            <a:prstGeom prst="straightConnector1">
              <a:avLst/>
            </a:prstGeom>
            <a:ln w="38100">
              <a:solidFill>
                <a:srgbClr val="FF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 стрелкой 30"/>
            <p:cNvCxnSpPr/>
            <p:nvPr/>
          </p:nvCxnSpPr>
          <p:spPr>
            <a:xfrm>
              <a:off x="728949" y="6215082"/>
              <a:ext cx="2854061" cy="1059"/>
            </a:xfrm>
            <a:prstGeom prst="straightConnector1">
              <a:avLst/>
            </a:prstGeom>
            <a:ln w="38100">
              <a:solidFill>
                <a:srgbClr val="FF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33" name="Объект 32"/>
            <p:cNvGraphicFramePr>
              <a:graphicFrameLocks noChangeAspect="1"/>
            </p:cNvGraphicFramePr>
            <p:nvPr/>
          </p:nvGraphicFramePr>
          <p:xfrm>
            <a:off x="414967" y="4563012"/>
            <a:ext cx="252653" cy="485775"/>
          </p:xfrm>
          <a:graphic>
            <a:graphicData uri="http://schemas.openxmlformats.org/presentationml/2006/ole">
              <p:oleObj spid="_x0000_s24578" name="Формула" r:id="rId4" imgW="114120" imgH="215640" progId="Equation.3">
                <p:embed/>
              </p:oleObj>
            </a:graphicData>
          </a:graphic>
        </p:graphicFrame>
        <p:graphicFrame>
          <p:nvGraphicFramePr>
            <p:cNvPr id="35" name="Объект 34"/>
            <p:cNvGraphicFramePr>
              <a:graphicFrameLocks noChangeAspect="1"/>
            </p:cNvGraphicFramePr>
            <p:nvPr/>
          </p:nvGraphicFramePr>
          <p:xfrm>
            <a:off x="1182307" y="5072074"/>
            <a:ext cx="275222" cy="476253"/>
          </p:xfrm>
          <a:graphic>
            <a:graphicData uri="http://schemas.openxmlformats.org/presentationml/2006/ole">
              <p:oleObj spid="_x0000_s24580" name="Формула" r:id="rId5" imgW="126720" imgH="215640" progId="Equation.3">
                <p:embed/>
              </p:oleObj>
            </a:graphicData>
          </a:graphic>
        </p:graphicFrame>
      </p:grpSp>
      <p:sp>
        <p:nvSpPr>
          <p:cNvPr id="32" name="Прямоугольник 31"/>
          <p:cNvSpPr/>
          <p:nvPr/>
        </p:nvSpPr>
        <p:spPr>
          <a:xfrm>
            <a:off x="285720" y="642918"/>
            <a:ext cx="885828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Пример 1.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В единичном кубе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ABCDA</a:t>
            </a:r>
            <a:r>
              <a:rPr lang="en-US" sz="2800" i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i="1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800" i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C</a:t>
            </a:r>
            <a:r>
              <a:rPr lang="en-US" sz="2800" i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D</a:t>
            </a:r>
            <a:r>
              <a:rPr lang="en-US" sz="2800" i="1" baseline="-25000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диагоналях граней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AD</a:t>
            </a:r>
            <a:r>
              <a:rPr lang="ru-RU" sz="2800" i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и D</a:t>
            </a:r>
            <a:r>
              <a:rPr lang="ru-RU" sz="2800" i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B</a:t>
            </a:r>
            <a:r>
              <a:rPr lang="ru-RU" sz="2800" i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взяты точки Е и F так, что</a:t>
            </a:r>
          </a:p>
          <a:p>
            <a:pPr>
              <a:buNone/>
            </a:pPr>
            <a:endParaRPr lang="ru-RU" sz="28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5043839" y="3000372"/>
            <a:ext cx="41001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Найти длину отрезка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EF.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4582" name="Object 6"/>
          <p:cNvGraphicFramePr>
            <a:graphicFrameLocks noChangeAspect="1"/>
          </p:cNvGraphicFramePr>
          <p:nvPr/>
        </p:nvGraphicFramePr>
        <p:xfrm>
          <a:off x="1214414" y="1571612"/>
          <a:ext cx="5929354" cy="857256"/>
        </p:xfrm>
        <a:graphic>
          <a:graphicData uri="http://schemas.openxmlformats.org/presentationml/2006/ole">
            <p:oleObj spid="_x0000_s24582" name="Формула" r:id="rId6" imgW="1981080" imgH="393480" progId="Equation.3">
              <p:embed/>
            </p:oleObj>
          </a:graphicData>
        </a:graphic>
      </p:graphicFrame>
      <p:cxnSp>
        <p:nvCxnSpPr>
          <p:cNvPr id="39" name="Прямая со стрелкой 38"/>
          <p:cNvCxnSpPr/>
          <p:nvPr/>
        </p:nvCxnSpPr>
        <p:spPr>
          <a:xfrm>
            <a:off x="2285984" y="2963342"/>
            <a:ext cx="8318" cy="1608666"/>
          </a:xfrm>
          <a:prstGeom prst="straightConnector1">
            <a:avLst/>
          </a:prstGeom>
          <a:ln w="38100">
            <a:solidFill>
              <a:srgbClr val="C00000"/>
            </a:solidFill>
            <a:prstDash val="lg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Прямоугольник 41"/>
          <p:cNvSpPr/>
          <p:nvPr/>
        </p:nvSpPr>
        <p:spPr>
          <a:xfrm>
            <a:off x="285720" y="0"/>
            <a:ext cx="401103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i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Векторный метод</a:t>
            </a:r>
            <a:endParaRPr lang="ru-RU" sz="36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285720" y="357166"/>
            <a:ext cx="8501122" cy="6357982"/>
            <a:chOff x="285720" y="357166"/>
            <a:chExt cx="8501122" cy="6357982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714348" y="357166"/>
              <a:ext cx="2784608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b="1" i="1" dirty="0" smtClean="0">
                  <a:latin typeface="Times New Roman" pitchFamily="18" charset="0"/>
                  <a:cs typeface="Times New Roman" pitchFamily="18" charset="0"/>
                </a:rPr>
                <a:t>Решение. </a:t>
              </a:r>
              <a:r>
                <a:rPr lang="ru-RU" sz="2800" i="1" dirty="0" smtClean="0">
                  <a:latin typeface="Times New Roman" pitchFamily="18" charset="0"/>
                  <a:cs typeface="Times New Roman" pitchFamily="18" charset="0"/>
                </a:rPr>
                <a:t>Пусть</a:t>
              </a:r>
              <a:endParaRPr lang="ru-RU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graphicFrame>
          <p:nvGraphicFramePr>
            <p:cNvPr id="3" name="Объект 2"/>
            <p:cNvGraphicFramePr>
              <a:graphicFrameLocks noChangeAspect="1"/>
            </p:cNvGraphicFramePr>
            <p:nvPr/>
          </p:nvGraphicFramePr>
          <p:xfrm>
            <a:off x="285720" y="1038212"/>
            <a:ext cx="8328480" cy="2533664"/>
          </p:xfrm>
          <a:graphic>
            <a:graphicData uri="http://schemas.openxmlformats.org/presentationml/2006/ole">
              <p:oleObj spid="_x0000_s22530" name="Формула" r:id="rId3" imgW="2577960" imgH="1066680" progId="Equation.3">
                <p:embed/>
              </p:oleObj>
            </a:graphicData>
          </a:graphic>
        </p:graphicFrame>
        <p:graphicFrame>
          <p:nvGraphicFramePr>
            <p:cNvPr id="4" name="Объект 3"/>
            <p:cNvGraphicFramePr>
              <a:graphicFrameLocks noChangeAspect="1"/>
            </p:cNvGraphicFramePr>
            <p:nvPr/>
          </p:nvGraphicFramePr>
          <p:xfrm>
            <a:off x="285720" y="3500438"/>
            <a:ext cx="8501122" cy="1928826"/>
          </p:xfrm>
          <a:graphic>
            <a:graphicData uri="http://schemas.openxmlformats.org/presentationml/2006/ole">
              <p:oleObj spid="_x0000_s22531" name="Формула" r:id="rId4" imgW="3288960" imgH="812520" progId="Equation.3">
                <p:embed/>
              </p:oleObj>
            </a:graphicData>
          </a:graphic>
        </p:graphicFrame>
        <p:graphicFrame>
          <p:nvGraphicFramePr>
            <p:cNvPr id="5" name="Объект 4"/>
            <p:cNvGraphicFramePr>
              <a:graphicFrameLocks noChangeAspect="1"/>
            </p:cNvGraphicFramePr>
            <p:nvPr/>
          </p:nvGraphicFramePr>
          <p:xfrm>
            <a:off x="285720" y="5429264"/>
            <a:ext cx="8429684" cy="1285884"/>
          </p:xfrm>
          <a:graphic>
            <a:graphicData uri="http://schemas.openxmlformats.org/presentationml/2006/ole">
              <p:oleObj spid="_x0000_s22532" name="Формула" r:id="rId5" imgW="3454200" imgH="507960" progId="Equation.3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357158" y="928670"/>
            <a:ext cx="8643966" cy="5143536"/>
            <a:chOff x="500034" y="928670"/>
            <a:chExt cx="8643966" cy="5143536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1000100" y="928670"/>
              <a:ext cx="1999265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b="1" dirty="0" smtClean="0">
                  <a:latin typeface="Times New Roman" pitchFamily="18" charset="0"/>
                  <a:cs typeface="Times New Roman" pitchFamily="18" charset="0"/>
                </a:rPr>
                <a:t>Замечание.</a:t>
              </a:r>
              <a:endParaRPr lang="ru-RU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graphicFrame>
          <p:nvGraphicFramePr>
            <p:cNvPr id="3" name="Объект 2"/>
            <p:cNvGraphicFramePr>
              <a:graphicFrameLocks noChangeAspect="1"/>
            </p:cNvGraphicFramePr>
            <p:nvPr/>
          </p:nvGraphicFramePr>
          <p:xfrm>
            <a:off x="500034" y="1428736"/>
            <a:ext cx="8643966" cy="4643470"/>
          </p:xfrm>
          <a:graphic>
            <a:graphicData uri="http://schemas.openxmlformats.org/presentationml/2006/ole">
              <p:oleObj spid="_x0000_s23554" name="Формула" r:id="rId3" imgW="3429000" imgH="1701720" progId="Equation.3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00496" y="5286388"/>
            <a:ext cx="514350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Решение.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Введем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прямоугольную систему координат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flipV="1">
            <a:off x="598261" y="6105955"/>
            <a:ext cx="3068645" cy="3551"/>
          </a:xfrm>
          <a:prstGeom prst="straightConnector1">
            <a:avLst/>
          </a:prstGeom>
          <a:ln w="38100">
            <a:solidFill>
              <a:srgbClr val="FF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rot="5400000" flipH="1" flipV="1">
            <a:off x="585840" y="4926012"/>
            <a:ext cx="1195915" cy="1171073"/>
          </a:xfrm>
          <a:prstGeom prst="line">
            <a:avLst/>
          </a:prstGeom>
          <a:ln w="38100">
            <a:solidFill>
              <a:srgbClr val="FF00FF"/>
            </a:solidFill>
            <a:prstDash val="lg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1378976" y="3784116"/>
            <a:ext cx="1236132" cy="1129475"/>
          </a:xfrm>
          <a:prstGeom prst="line">
            <a:avLst/>
          </a:prstGeom>
          <a:ln w="381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>
            <a:endCxn id="37" idx="3"/>
          </p:cNvCxnSpPr>
          <p:nvPr/>
        </p:nvCxnSpPr>
        <p:spPr>
          <a:xfrm rot="5400000" flipH="1" flipV="1">
            <a:off x="-1421200" y="4090784"/>
            <a:ext cx="4038199" cy="723"/>
          </a:xfrm>
          <a:prstGeom prst="straightConnector1">
            <a:avLst/>
          </a:prstGeom>
          <a:ln w="38100">
            <a:solidFill>
              <a:srgbClr val="FF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Группа 51"/>
          <p:cNvGrpSpPr/>
          <p:nvPr/>
        </p:nvGrpSpPr>
        <p:grpSpPr>
          <a:xfrm>
            <a:off x="142844" y="1857364"/>
            <a:ext cx="3643338" cy="4747945"/>
            <a:chOff x="142844" y="1857364"/>
            <a:chExt cx="3643338" cy="4747945"/>
          </a:xfrm>
        </p:grpSpPr>
        <p:sp>
          <p:nvSpPr>
            <p:cNvPr id="3" name="Куб 2"/>
            <p:cNvSpPr/>
            <p:nvPr/>
          </p:nvSpPr>
          <p:spPr>
            <a:xfrm>
              <a:off x="598261" y="2588201"/>
              <a:ext cx="2537324" cy="3521305"/>
            </a:xfrm>
            <a:prstGeom prst="cube">
              <a:avLst/>
            </a:pr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1" name="Прямая соединительная линия 10"/>
            <p:cNvCxnSpPr/>
            <p:nvPr/>
          </p:nvCxnSpPr>
          <p:spPr>
            <a:xfrm>
              <a:off x="1248857" y="2588201"/>
              <a:ext cx="1236132" cy="664397"/>
            </a:xfrm>
            <a:prstGeom prst="line">
              <a:avLst/>
            </a:prstGeom>
            <a:ln w="38100">
              <a:solidFill>
                <a:srgbClr val="3366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10800000">
              <a:off x="1248857" y="5445109"/>
              <a:ext cx="1886728" cy="0"/>
            </a:xfrm>
            <a:prstGeom prst="line">
              <a:avLst/>
            </a:prstGeom>
            <a:ln w="57150"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 rot="5400000">
              <a:off x="-179597" y="4016655"/>
              <a:ext cx="2856908" cy="0"/>
            </a:xfrm>
            <a:prstGeom prst="line">
              <a:avLst/>
            </a:prstGeom>
            <a:ln w="57150"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 rot="5400000">
              <a:off x="591361" y="5452009"/>
              <a:ext cx="664397" cy="650596"/>
            </a:xfrm>
            <a:prstGeom prst="line">
              <a:avLst/>
            </a:prstGeom>
            <a:ln w="38100"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>
              <a:stCxn id="3" idx="2"/>
            </p:cNvCxnSpPr>
            <p:nvPr/>
          </p:nvCxnSpPr>
          <p:spPr>
            <a:xfrm rot="10800000" flipH="1" flipV="1">
              <a:off x="598261" y="4672745"/>
              <a:ext cx="2277086" cy="1038122"/>
            </a:xfrm>
            <a:prstGeom prst="line">
              <a:avLst/>
            </a:prstGeom>
            <a:ln w="38100">
              <a:solidFill>
                <a:srgbClr val="33660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 rot="16200000" flipH="1">
              <a:off x="1156195" y="3991715"/>
              <a:ext cx="2657589" cy="780715"/>
            </a:xfrm>
            <a:prstGeom prst="line">
              <a:avLst/>
            </a:prstGeom>
            <a:ln w="38100">
              <a:solidFill>
                <a:srgbClr val="33660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>
              <a:endCxn id="3" idx="2"/>
            </p:cNvCxnSpPr>
            <p:nvPr/>
          </p:nvCxnSpPr>
          <p:spPr>
            <a:xfrm rot="5400000">
              <a:off x="536713" y="3114827"/>
              <a:ext cx="1619467" cy="1496371"/>
            </a:xfrm>
            <a:prstGeom prst="line">
              <a:avLst/>
            </a:prstGeom>
            <a:ln w="38100">
              <a:solidFill>
                <a:srgbClr val="33660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207904" y="6043066"/>
              <a:ext cx="390358" cy="4293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/>
                <a:t>А</a:t>
              </a:r>
              <a:endParaRPr lang="ru-RU" sz="2400" b="1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207904" y="4448513"/>
              <a:ext cx="390358" cy="4293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/>
                <a:t>E</a:t>
              </a:r>
              <a:endParaRPr lang="ru-RU" sz="2400" b="1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2289811" y="6175945"/>
              <a:ext cx="390358" cy="4293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/>
                <a:t>D</a:t>
              </a:r>
              <a:endParaRPr lang="ru-RU" sz="2400" b="1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200645" y="5046470"/>
              <a:ext cx="390358" cy="4293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/>
                <a:t>C</a:t>
              </a:r>
              <a:endParaRPr lang="ru-RU" sz="2400" b="1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875347" y="5577988"/>
              <a:ext cx="390358" cy="4293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/>
                <a:t>K</a:t>
              </a:r>
              <a:endParaRPr lang="ru-RU" sz="2400" b="1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395824" y="6164963"/>
              <a:ext cx="390358" cy="4293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i="1" dirty="0" smtClean="0"/>
                <a:t>x</a:t>
              </a:r>
              <a:endParaRPr lang="ru-RU" sz="2400" b="1" i="1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207904" y="1857364"/>
              <a:ext cx="390358" cy="4293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i="1" dirty="0" smtClean="0"/>
                <a:t>z</a:t>
              </a:r>
              <a:endParaRPr lang="ru-RU" sz="2400" b="1" i="1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227171" y="3391577"/>
              <a:ext cx="390358" cy="4293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/>
                <a:t>Q</a:t>
              </a:r>
              <a:endParaRPr lang="ru-RU" sz="2400" b="1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2094632" y="2588201"/>
              <a:ext cx="390358" cy="4293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/>
                <a:t>M</a:t>
              </a:r>
              <a:endParaRPr lang="ru-RU" sz="2400" b="1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2636795" y="4630750"/>
              <a:ext cx="390358" cy="4293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/>
                <a:t>L</a:t>
              </a:r>
              <a:endParaRPr lang="ru-RU" sz="2400" b="1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42844" y="3053279"/>
              <a:ext cx="520477" cy="4293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/>
                <a:t>А</a:t>
              </a:r>
              <a:r>
                <a:rPr lang="ru-RU" sz="2400" b="1" baseline="-25000" dirty="0" smtClean="0"/>
                <a:t>1</a:t>
              </a:r>
              <a:endParaRPr lang="ru-RU" sz="2400" b="1" baseline="-25000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923559" y="2123123"/>
              <a:ext cx="520477" cy="4293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/>
                <a:t>B</a:t>
              </a:r>
              <a:r>
                <a:rPr lang="ru-RU" sz="2400" b="1" baseline="-25000" dirty="0" smtClean="0"/>
                <a:t>1</a:t>
              </a:r>
              <a:endParaRPr lang="ru-RU" sz="2400" b="1" baseline="-25000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3070526" y="2189563"/>
              <a:ext cx="520477" cy="4293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/>
                <a:t>C</a:t>
              </a:r>
              <a:r>
                <a:rPr lang="ru-RU" sz="2400" b="1" baseline="-25000" dirty="0" smtClean="0"/>
                <a:t>1</a:t>
              </a:r>
              <a:endParaRPr lang="ru-RU" sz="2400" b="1" baseline="-25000" dirty="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2484990" y="3119718"/>
              <a:ext cx="520477" cy="4293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/>
                <a:t>D</a:t>
              </a:r>
              <a:r>
                <a:rPr lang="ru-RU" sz="2400" b="1" baseline="-25000" dirty="0" smtClean="0"/>
                <a:t>1</a:t>
              </a:r>
              <a:endParaRPr lang="ru-RU" sz="2400" b="1" baseline="-25000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923559" y="5179350"/>
              <a:ext cx="390358" cy="4293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/>
                <a:t>B</a:t>
              </a:r>
              <a:endParaRPr lang="ru-RU" sz="2400" b="1" dirty="0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1487409" y="4614443"/>
              <a:ext cx="390358" cy="4293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i="1" dirty="0" smtClean="0"/>
                <a:t>y</a:t>
              </a:r>
              <a:endParaRPr lang="ru-RU" sz="2400" b="1" i="1" dirty="0"/>
            </a:p>
          </p:txBody>
        </p:sp>
      </p:grpSp>
      <p:sp>
        <p:nvSpPr>
          <p:cNvPr id="47" name="Прямоугольник 46"/>
          <p:cNvSpPr/>
          <p:nvPr/>
        </p:nvSpPr>
        <p:spPr>
          <a:xfrm>
            <a:off x="3714712" y="928670"/>
            <a:ext cx="542928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Пример 2.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В единичном кубе ABCDA</a:t>
            </a:r>
            <a:r>
              <a:rPr lang="ru-RU" sz="2800" i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800" i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C</a:t>
            </a:r>
            <a:r>
              <a:rPr lang="ru-RU" sz="2800" i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D</a:t>
            </a:r>
            <a:r>
              <a:rPr lang="ru-RU" sz="2800" i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точки E и K – середины ребер AA</a:t>
            </a:r>
            <a:r>
              <a:rPr lang="en-US" sz="2800" i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и CD соответственно, а точка M расположена на диагонали B</a:t>
            </a:r>
            <a:r>
              <a:rPr lang="en-US" sz="2800" i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D</a:t>
            </a:r>
            <a:r>
              <a:rPr lang="en-US" sz="2800" i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так, что B</a:t>
            </a:r>
            <a:r>
              <a:rPr lang="en-US" sz="2800" i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M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MD</a:t>
            </a:r>
            <a:r>
              <a:rPr lang="en-US" sz="2800" i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Найти расстояние между точками Q и L, где Q – середина отрезка ЕМ, а L – точка отрезка МК такая, что ML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2LK.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142844" y="214290"/>
            <a:ext cx="486370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i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Координатный метод</a:t>
            </a:r>
            <a:endParaRPr lang="ru-RU" sz="36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7" grpId="0"/>
      <p:bldP spid="4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1214422"/>
            <a:ext cx="864399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Для нахождения координат точки М используем формулу координат точки (опорная задача 1), делящей отрезок B</a:t>
            </a:r>
            <a:r>
              <a:rPr lang="ru-RU" sz="2800" i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D</a:t>
            </a:r>
            <a:r>
              <a:rPr lang="ru-RU" sz="2800" i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в отношении 2:1. Имеем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285720" y="428604"/>
            <a:ext cx="8572560" cy="5805509"/>
            <a:chOff x="285720" y="428604"/>
            <a:chExt cx="8572560" cy="5805509"/>
          </a:xfrm>
        </p:grpSpPr>
        <p:graphicFrame>
          <p:nvGraphicFramePr>
            <p:cNvPr id="2" name="Объект 1"/>
            <p:cNvGraphicFramePr>
              <a:graphicFrameLocks noChangeAspect="1"/>
            </p:cNvGraphicFramePr>
            <p:nvPr/>
          </p:nvGraphicFramePr>
          <p:xfrm>
            <a:off x="2143108" y="428604"/>
            <a:ext cx="6429420" cy="785818"/>
          </p:xfrm>
          <a:graphic>
            <a:graphicData uri="http://schemas.openxmlformats.org/presentationml/2006/ole">
              <p:oleObj spid="_x0000_s17410" name="Формула" r:id="rId3" imgW="2743200" imgH="431640" progId="Equation.3">
                <p:embed/>
              </p:oleObj>
            </a:graphicData>
          </a:graphic>
        </p:graphicFrame>
        <p:sp>
          <p:nvSpPr>
            <p:cNvPr id="3" name="Прямоугольник 2"/>
            <p:cNvSpPr/>
            <p:nvPr/>
          </p:nvSpPr>
          <p:spPr>
            <a:xfrm>
              <a:off x="642910" y="571480"/>
              <a:ext cx="1214446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800" i="1" dirty="0" smtClean="0"/>
                <a:t>Тогда</a:t>
              </a:r>
              <a:endParaRPr lang="ru-RU" sz="2800" i="1" dirty="0"/>
            </a:p>
          </p:txBody>
        </p:sp>
        <p:graphicFrame>
          <p:nvGraphicFramePr>
            <p:cNvPr id="5" name="Объект 4"/>
            <p:cNvGraphicFramePr>
              <a:graphicFrameLocks noChangeAspect="1"/>
            </p:cNvGraphicFramePr>
            <p:nvPr/>
          </p:nvGraphicFramePr>
          <p:xfrm>
            <a:off x="642938" y="2643182"/>
            <a:ext cx="6642100" cy="938218"/>
          </p:xfrm>
          <a:graphic>
            <a:graphicData uri="http://schemas.openxmlformats.org/presentationml/2006/ole">
              <p:oleObj spid="_x0000_s17411" name="Формула" r:id="rId4" imgW="2552400" imgH="431640" progId="Equation.3">
                <p:embed/>
              </p:oleObj>
            </a:graphicData>
          </a:graphic>
        </p:graphicFrame>
        <p:sp>
          <p:nvSpPr>
            <p:cNvPr id="6" name="Прямоугольник 5"/>
            <p:cNvSpPr/>
            <p:nvPr/>
          </p:nvSpPr>
          <p:spPr>
            <a:xfrm>
              <a:off x="285720" y="3643314"/>
              <a:ext cx="8572560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800" i="1" dirty="0" smtClean="0">
                  <a:latin typeface="Times New Roman" pitchFamily="18" charset="0"/>
                  <a:cs typeface="Times New Roman" pitchFamily="18" charset="0"/>
                </a:rPr>
                <a:t>Аналогично получим координаты точки</a:t>
              </a:r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800" i="1" dirty="0" smtClean="0">
                  <a:latin typeface="Times New Roman" pitchFamily="18" charset="0"/>
                  <a:cs typeface="Times New Roman" pitchFamily="18" charset="0"/>
                </a:rPr>
                <a:t>L, делящей отрезок MK в отношении 2:1.</a:t>
              </a:r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800" i="1" dirty="0" smtClean="0">
                  <a:latin typeface="Times New Roman" pitchFamily="18" charset="0"/>
                  <a:cs typeface="Times New Roman" pitchFamily="18" charset="0"/>
                </a:rPr>
                <a:t>Имеем</a:t>
              </a:r>
              <a:endParaRPr lang="ru-RU" sz="28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graphicFrame>
          <p:nvGraphicFramePr>
            <p:cNvPr id="17412" name="Object 4"/>
            <p:cNvGraphicFramePr>
              <a:graphicFrameLocks noChangeAspect="1"/>
            </p:cNvGraphicFramePr>
            <p:nvPr/>
          </p:nvGraphicFramePr>
          <p:xfrm>
            <a:off x="477838" y="4929188"/>
            <a:ext cx="6973887" cy="1304925"/>
          </p:xfrm>
          <a:graphic>
            <a:graphicData uri="http://schemas.openxmlformats.org/presentationml/2006/ole">
              <p:oleObj spid="_x0000_s17412" name="Формула" r:id="rId5" imgW="2679480" imgH="787320" progId="Equation.3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2220</TotalTime>
  <Words>408</Words>
  <Application>Microsoft Office PowerPoint</Application>
  <PresentationFormat>Экран (4:3)</PresentationFormat>
  <Paragraphs>77</Paragraphs>
  <Slides>11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Тема Office</vt:lpstr>
      <vt:lpstr>Формула</vt:lpstr>
      <vt:lpstr>Microsoft Equation 3.0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Харальд</dc:creator>
  <cp:lastModifiedBy>Admin</cp:lastModifiedBy>
  <cp:revision>174</cp:revision>
  <dcterms:created xsi:type="dcterms:W3CDTF">2011-06-29T17:37:46Z</dcterms:created>
  <dcterms:modified xsi:type="dcterms:W3CDTF">2011-08-29T18:15:35Z</dcterms:modified>
</cp:coreProperties>
</file>