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notesMasterIdLst>
    <p:notesMasterId r:id="rId10"/>
  </p:notesMasterIdLst>
  <p:sldIdLst>
    <p:sldId id="256" r:id="rId2"/>
    <p:sldId id="257" r:id="rId3"/>
    <p:sldId id="268" r:id="rId4"/>
    <p:sldId id="269" r:id="rId5"/>
    <p:sldId id="258" r:id="rId6"/>
    <p:sldId id="270" r:id="rId7"/>
    <p:sldId id="259" r:id="rId8"/>
    <p:sldId id="271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398" autoAdjust="0"/>
  </p:normalViewPr>
  <p:slideViewPr>
    <p:cSldViewPr>
      <p:cViewPr>
        <p:scale>
          <a:sx n="74" d="100"/>
          <a:sy n="74" d="100"/>
        </p:scale>
        <p:origin x="-1266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8B4EAD-8AD0-4893-B398-EF2EB06DD768}" type="datetimeFigureOut">
              <a:rPr lang="ru-RU"/>
              <a:pPr>
                <a:defRPr/>
              </a:pPr>
              <a:t>23.06.2014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0F721A8-9EBE-492B-9A46-0D11019DA6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5121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D1E99-1D0A-40BF-9681-B1D1E4C46EF6}" type="datetimeFigureOut">
              <a:rPr lang="ru-RU"/>
              <a:pPr>
                <a:defRPr/>
              </a:pPr>
              <a:t>23.06.2014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1ECFDAF-6EF0-4BF7-BB00-D1A12590E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F4C78-477C-4DB9-BBC3-09B0E407D00E}" type="datetimeFigureOut">
              <a:rPr lang="ru-RU"/>
              <a:pPr>
                <a:defRPr/>
              </a:pPr>
              <a:t>23.06.2014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8BF73-FE2F-47AC-B18C-959A65146A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182A2-3DCC-4B1D-9DC4-D95C11FC917C}" type="datetimeFigureOut">
              <a:rPr lang="ru-RU"/>
              <a:pPr>
                <a:defRPr/>
              </a:pPr>
              <a:t>23.06.2014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5593A-5D7D-4702-A281-6FECFBB8CE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0B074-E755-41C1-A5F9-2956FE6B25FB}" type="datetimeFigureOut">
              <a:rPr lang="ru-RU"/>
              <a:pPr>
                <a:defRPr/>
              </a:pPr>
              <a:t>23.06.2014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E50D2-2505-44B7-B1E9-DAED8F5A19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94072-4D1A-444F-B4D8-15B67B78ABBF}" type="datetimeFigureOut">
              <a:rPr lang="ru-RU"/>
              <a:pPr>
                <a:defRPr/>
              </a:pPr>
              <a:t>23.06.2014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F4A32-44B5-4C35-8A32-68709546FF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AA98A-7AC9-427E-9118-730E390D7A3E}" type="datetimeFigureOut">
              <a:rPr lang="ru-RU"/>
              <a:pPr>
                <a:defRPr/>
              </a:pPr>
              <a:t>23.06.2014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92D45-2162-4E7F-B989-B8F2EA2D8F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A52637A-A119-4297-A2BA-CEB1833B46D7}" type="datetimeFigureOut">
              <a:rPr lang="ru-RU"/>
              <a:pPr>
                <a:defRPr/>
              </a:pPr>
              <a:t>23.06.2014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3BFCDF8-117D-4E08-B35C-E3597C7BEC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94357-F314-4141-B466-5AECE9FFA276}" type="datetimeFigureOut">
              <a:rPr lang="ru-RU"/>
              <a:pPr>
                <a:defRPr/>
              </a:pPr>
              <a:t>23.06.2014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42F05-95E8-4EA6-B131-37876326E1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3E9BF-6027-48CB-A0C0-6B945F285234}" type="datetimeFigureOut">
              <a:rPr lang="ru-RU"/>
              <a:pPr>
                <a:defRPr/>
              </a:pPr>
              <a:t>23.06.2014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A6E3E-232E-4B37-B66D-3C246C6A38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8818B-48D7-442F-B7FA-E7F603CD4278}" type="datetimeFigureOut">
              <a:rPr lang="ru-RU"/>
              <a:pPr>
                <a:defRPr/>
              </a:pPr>
              <a:t>23.06.2014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36154-28A1-4635-8BFD-B650AE77BF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2C1E6-6BEE-436B-94CA-28DC6F31D105}" type="datetimeFigureOut">
              <a:rPr lang="ru-RU"/>
              <a:pPr>
                <a:defRPr/>
              </a:pPr>
              <a:t>23.06.2014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433B3-95B9-4416-BD64-54A559E65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  <a:latin typeface="Arial" charset="0"/>
              </a:defRPr>
            </a:lvl1pPr>
          </a:lstStyle>
          <a:p>
            <a:pPr>
              <a:defRPr/>
            </a:pPr>
            <a:fld id="{D88704B9-FECB-4C48-897C-38667ED19779}" type="datetimeFigureOut">
              <a:rPr lang="ru-RU"/>
              <a:pPr>
                <a:defRPr/>
              </a:pPr>
              <a:t>23.06.2014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D37ED6EE-6564-4605-9669-5BBD69D0F7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56" r:id="rId2"/>
    <p:sldLayoutId id="2147483757" r:id="rId3"/>
    <p:sldLayoutId id="2147483758" r:id="rId4"/>
    <p:sldLayoutId id="2147483765" r:id="rId5"/>
    <p:sldLayoutId id="2147483766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857232"/>
            <a:ext cx="914400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Речь и ее развитие</a:t>
            </a:r>
          </a:p>
          <a:p>
            <a:pPr algn="ctr">
              <a:defRPr/>
            </a:pPr>
            <a:r>
              <a:rPr lang="ru-RU" sz="4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 онтогенезе</a:t>
            </a:r>
          </a:p>
        </p:txBody>
      </p:sp>
      <p:pic>
        <p:nvPicPr>
          <p:cNvPr id="5123" name="Рисунок 4" descr="речь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4000500"/>
            <a:ext cx="2963863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869852" y="4214818"/>
            <a:ext cx="2274148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Выполнил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>
              <a:defRPr/>
            </a:pP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Проверила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…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488668"/>
            <a:ext cx="9143999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rPr>
              <a:t>2014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</a:rPr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625" y="1571625"/>
            <a:ext cx="8229600" cy="432435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/>
              <a:buChar char="•"/>
              <a:defRPr/>
            </a:pPr>
            <a:r>
              <a:rPr lang="ru-RU" dirty="0" smtClean="0"/>
              <a:t>Речь — исторически сложившаяся форма общения людей посредством языковых конструкций, создаваемых на основе определённых правил.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571480"/>
            <a:ext cx="91440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Понятие</a:t>
            </a:r>
          </a:p>
        </p:txBody>
      </p:sp>
      <p:pic>
        <p:nvPicPr>
          <p:cNvPr id="6148" name="Рисунок 5" descr="1289671664_speak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2928938"/>
            <a:ext cx="37147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625" y="1500188"/>
            <a:ext cx="8229600" cy="4324350"/>
          </a:xfrm>
        </p:spPr>
        <p:txBody>
          <a:bodyPr>
            <a:normAutofit fontScale="85000" lnSpcReduction="20000"/>
          </a:bodyPr>
          <a:lstStyle/>
          <a:p>
            <a:pPr marL="365760" lvl="1" indent="-256032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Содержательность (объем выраженных в речи мыслей; обеспечивается подготовленностью говорящего).</a:t>
            </a:r>
          </a:p>
          <a:p>
            <a:pPr marL="365760" lvl="1" indent="-256032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Понятность (объем знаний слушателей; обеспечивается избирательным отбором материала, доступного слушателям).</a:t>
            </a:r>
          </a:p>
          <a:p>
            <a:pPr marL="365760" lvl="1" indent="-256032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Выразительность (связана с эмоциональной насыщенностью; обеспечивается интонацией, акцентом).</a:t>
            </a:r>
          </a:p>
          <a:p>
            <a:pPr marL="365760" lvl="1" indent="-256032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r>
              <a:rPr lang="ru-RU" sz="2800" dirty="0" smtClean="0">
                <a:solidFill>
                  <a:schemeClr val="tx1"/>
                </a:solidFill>
              </a:rPr>
              <a:t>Действенность (определяется влиянием на мысли, чувства, поведение; обеспечивается индивидуальными (их учетом) особенностями слушателей).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571480"/>
            <a:ext cx="91440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Свойства речи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357438"/>
            <a:ext cx="8229600" cy="4286250"/>
          </a:xfrm>
        </p:spPr>
        <p:txBody>
          <a:bodyPr>
            <a:normAutofit/>
          </a:bodyPr>
          <a:lstStyle/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r>
              <a:rPr lang="ru-RU" dirty="0" smtClean="0">
                <a:solidFill>
                  <a:schemeClr val="tx1"/>
                </a:solidFill>
              </a:rPr>
              <a:t>В </a:t>
            </a:r>
            <a:r>
              <a:rPr lang="ru-RU" b="1" dirty="0" smtClean="0">
                <a:solidFill>
                  <a:schemeClr val="tx1"/>
                </a:solidFill>
              </a:rPr>
              <a:t>первый год </a:t>
            </a:r>
            <a:r>
              <a:rPr lang="ru-RU" dirty="0" smtClean="0">
                <a:solidFill>
                  <a:schemeClr val="tx1"/>
                </a:solidFill>
              </a:rPr>
              <a:t>жизни наблюдаются предпосылки речевого развития. </a:t>
            </a:r>
          </a:p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r>
              <a:rPr lang="ru-RU" b="1" dirty="0" smtClean="0">
                <a:solidFill>
                  <a:schemeClr val="tx1"/>
                </a:solidFill>
              </a:rPr>
              <a:t>1-е полугодие </a:t>
            </a:r>
            <a:r>
              <a:rPr lang="ru-RU" dirty="0" smtClean="0">
                <a:solidFill>
                  <a:schemeClr val="tx1"/>
                </a:solidFill>
              </a:rPr>
              <a:t>: </a:t>
            </a:r>
            <a:r>
              <a:rPr lang="ru-RU" dirty="0" err="1" smtClean="0">
                <a:solidFill>
                  <a:schemeClr val="tx1"/>
                </a:solidFill>
              </a:rPr>
              <a:t>звуко-подражание</a:t>
            </a:r>
            <a:r>
              <a:rPr lang="ru-RU" dirty="0" smtClean="0">
                <a:solidFill>
                  <a:schemeClr val="tx1"/>
                </a:solidFill>
              </a:rPr>
              <a:t> (</a:t>
            </a:r>
            <a:r>
              <a:rPr lang="ru-RU" dirty="0" err="1" smtClean="0">
                <a:solidFill>
                  <a:schemeClr val="tx1"/>
                </a:solidFill>
              </a:rPr>
              <a:t>гуление</a:t>
            </a:r>
            <a:r>
              <a:rPr lang="ru-RU" dirty="0" smtClean="0">
                <a:solidFill>
                  <a:schemeClr val="tx1"/>
                </a:solidFill>
              </a:rPr>
              <a:t>).</a:t>
            </a:r>
          </a:p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r>
              <a:rPr lang="ru-RU" b="1" dirty="0" smtClean="0">
                <a:solidFill>
                  <a:schemeClr val="tx1"/>
                </a:solidFill>
              </a:rPr>
              <a:t>2-е полугодие </a:t>
            </a:r>
            <a:r>
              <a:rPr lang="ru-RU" dirty="0" smtClean="0">
                <a:solidFill>
                  <a:schemeClr val="tx1"/>
                </a:solidFill>
              </a:rPr>
              <a:t>: лепет. В это время ребенком приобретается пассивный словарь. Ребенок понимает отдельные слова, обращенные к нему.</a:t>
            </a:r>
          </a:p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r>
              <a:rPr lang="ru-RU" b="1" dirty="0" smtClean="0">
                <a:solidFill>
                  <a:schemeClr val="tx1"/>
                </a:solidFill>
              </a:rPr>
              <a:t>1 год</a:t>
            </a:r>
            <a:r>
              <a:rPr lang="ru-RU" dirty="0" smtClean="0">
                <a:solidFill>
                  <a:schemeClr val="tx1"/>
                </a:solidFill>
              </a:rPr>
              <a:t>:  Появляются отдельные слова (автономная детская речь). Она не понятна для окружающих, многозначна, </a:t>
            </a:r>
            <a:r>
              <a:rPr lang="ru-RU" dirty="0" err="1" smtClean="0">
                <a:solidFill>
                  <a:schemeClr val="tx1"/>
                </a:solidFill>
              </a:rPr>
              <a:t>ситуативна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аграмматична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/>
              <a:buChar char="•"/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57166"/>
            <a:ext cx="914400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становления </a:t>
            </a:r>
          </a:p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детской речи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71688"/>
            <a:ext cx="8482013" cy="1785937"/>
          </a:xfrm>
        </p:spPr>
        <p:txBody>
          <a:bodyPr>
            <a:normAutofit/>
          </a:bodyPr>
          <a:lstStyle/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r>
              <a:rPr lang="ru-RU" b="1" dirty="0" smtClean="0">
                <a:solidFill>
                  <a:schemeClr val="tx1"/>
                </a:solidFill>
              </a:rPr>
              <a:t>1 – 3 года</a:t>
            </a:r>
            <a:r>
              <a:rPr lang="ru-RU" dirty="0" smtClean="0">
                <a:solidFill>
                  <a:schemeClr val="tx1"/>
                </a:solidFill>
              </a:rPr>
              <a:t>: активный и пассивный словари растут. 1,6 – 100 слов, 3 года – 1000 – 1500 слов. Ребенок начинает говорить предложениями. К 3-м годам правильно произносит звуки за исключением сложных.</a:t>
            </a:r>
          </a:p>
          <a:p>
            <a:pPr marL="365760" indent="-256032" eaLnBrk="1" fontAlgn="t" hangingPunct="1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400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57166"/>
            <a:ext cx="914400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становления </a:t>
            </a:r>
          </a:p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детской речи</a:t>
            </a:r>
          </a:p>
        </p:txBody>
      </p:sp>
      <p:pic>
        <p:nvPicPr>
          <p:cNvPr id="9220" name="Рисунок 6" descr="dvig_aktiv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3571875"/>
            <a:ext cx="41433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71688"/>
            <a:ext cx="5481638" cy="4786312"/>
          </a:xfrm>
        </p:spPr>
        <p:txBody>
          <a:bodyPr>
            <a:normAutofit lnSpcReduction="10000"/>
          </a:bodyPr>
          <a:lstStyle/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r>
              <a:rPr lang="ru-RU" b="1" dirty="0" smtClean="0">
                <a:solidFill>
                  <a:schemeClr val="tx1"/>
                </a:solidFill>
              </a:rPr>
              <a:t>3 – 7 лет</a:t>
            </a:r>
            <a:r>
              <a:rPr lang="ru-RU" dirty="0" smtClean="0">
                <a:solidFill>
                  <a:schemeClr val="tx1"/>
                </a:solidFill>
              </a:rPr>
              <a:t>: словарный запас 2500 – 3000 слов. Наблюдается словотворчество (слова создаются по правилам грамматики). К семи годам ребенок должен уметь строить любое предложение, правильно произносить все звуки. Речь становится родной. В этот период появляется эгоцентрическая речь, не имеющая коммуникативной функции (комментарии собственных действий) затем это переходит во внутреннюю речь.</a:t>
            </a:r>
          </a:p>
          <a:p>
            <a:pPr marL="365760" indent="-256032" eaLnBrk="1" fontAlgn="t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"/>
              <a:defRPr/>
            </a:pPr>
            <a:endParaRPr lang="ru-RU" sz="2400" dirty="0" smtClean="0"/>
          </a:p>
          <a:p>
            <a:pPr marL="365760" indent="-256032" eaLnBrk="1" fontAlgn="t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"/>
              <a:defRPr/>
            </a:pPr>
            <a:endParaRPr lang="ru-RU" sz="2400" dirty="0" smtClean="0"/>
          </a:p>
          <a:p>
            <a:pPr marL="365760" indent="-256032" eaLnBrk="1" fontAlgn="t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"/>
              <a:defRPr/>
            </a:pPr>
            <a:endParaRPr lang="ru-RU" sz="2400" dirty="0" smtClean="0"/>
          </a:p>
          <a:p>
            <a:pPr marL="365760" indent="-256032" eaLnBrk="1" fontAlgn="t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"/>
              <a:defRPr/>
            </a:pPr>
            <a:endParaRPr lang="ru-RU" sz="2400" dirty="0" smtClean="0"/>
          </a:p>
          <a:p>
            <a:pPr marL="365760" indent="-256032" eaLnBrk="1" fontAlgn="t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"/>
              <a:defRPr/>
            </a:pPr>
            <a:endParaRPr lang="ru-RU" sz="2400" dirty="0" smtClean="0"/>
          </a:p>
          <a:p>
            <a:pPr marL="365760" indent="-256032" eaLnBrk="1" fontAlgn="t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"/>
              <a:defRPr/>
            </a:pPr>
            <a:endParaRPr lang="ru-RU" sz="2400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 smtClean="0"/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357166"/>
            <a:ext cx="914400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становления </a:t>
            </a:r>
          </a:p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детской речи</a:t>
            </a:r>
          </a:p>
        </p:txBody>
      </p:sp>
      <p:pic>
        <p:nvPicPr>
          <p:cNvPr id="10244" name="Рисунок 3" descr="imag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25" y="2714625"/>
            <a:ext cx="3357563" cy="355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14313" y="1928813"/>
            <a:ext cx="8686800" cy="5143500"/>
          </a:xfrm>
        </p:spPr>
        <p:txBody>
          <a:bodyPr>
            <a:normAutofit lnSpcReduction="10000"/>
          </a:bodyPr>
          <a:lstStyle/>
          <a:p>
            <a:pPr marL="571500" indent="-571500" algn="just" eaLnBrk="1" fontAlgn="auto" hangingPunct="1">
              <a:spcAft>
                <a:spcPts val="0"/>
              </a:spcAft>
              <a:buClr>
                <a:srgbClr val="C00000"/>
              </a:buClr>
              <a:buSzPct val="100000"/>
              <a:buFont typeface="Wingdings 2"/>
              <a:buNone/>
              <a:defRPr/>
            </a:pPr>
            <a:endParaRPr lang="ru-RU" sz="2400" dirty="0" smtClean="0"/>
          </a:p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r>
              <a:rPr lang="ru-RU" b="1" dirty="0" smtClean="0">
                <a:solidFill>
                  <a:schemeClr val="tx1"/>
                </a:solidFill>
              </a:rPr>
              <a:t>Младший школьный возраст</a:t>
            </a:r>
            <a:r>
              <a:rPr lang="ru-RU" dirty="0" smtClean="0">
                <a:solidFill>
                  <a:schemeClr val="tx1"/>
                </a:solidFill>
              </a:rPr>
              <a:t>: контекстная и письменная речь.</a:t>
            </a:r>
          </a:p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None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endParaRPr lang="ru-RU" b="1" dirty="0" smtClean="0">
              <a:solidFill>
                <a:schemeClr val="tx1"/>
              </a:solidFill>
            </a:endParaRPr>
          </a:p>
          <a:p>
            <a:pPr marL="365760" lvl="1" indent="-256032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6">
                  <a:lumMod val="75000"/>
                </a:schemeClr>
              </a:buClr>
              <a:buSzPct val="100000"/>
              <a:buFont typeface="Georgia"/>
              <a:buChar char="•"/>
              <a:defRPr/>
            </a:pPr>
            <a:r>
              <a:rPr lang="ru-RU" b="1" dirty="0" smtClean="0">
                <a:solidFill>
                  <a:schemeClr val="tx1"/>
                </a:solidFill>
              </a:rPr>
              <a:t>Подростковый возраст</a:t>
            </a:r>
            <a:r>
              <a:rPr lang="ru-RU" dirty="0" smtClean="0">
                <a:solidFill>
                  <a:schemeClr val="tx1"/>
                </a:solidFill>
              </a:rPr>
              <a:t>: появляется литературная речь, и поскольку бурная жизнь и личностное развитие – появляется сленг.</a:t>
            </a:r>
          </a:p>
          <a:p>
            <a:pPr marL="365760" indent="-256032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"/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357166"/>
            <a:ext cx="914400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Этапы становления </a:t>
            </a:r>
          </a:p>
          <a:p>
            <a:pPr algn="ctr"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детской речи</a:t>
            </a:r>
          </a:p>
        </p:txBody>
      </p:sp>
      <p:pic>
        <p:nvPicPr>
          <p:cNvPr id="11268" name="Рисунок 7" descr="rechevaya-gotovnost-rebenka-k-shkol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63" y="2928938"/>
            <a:ext cx="34702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6" descr="baby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2955925"/>
            <a:ext cx="2786062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500042"/>
            <a:ext cx="9144000" cy="40318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Над качеством речи можно и нужно работать:</a:t>
            </a:r>
          </a:p>
          <a:p>
            <a:pPr algn="ctr">
              <a:defRPr/>
            </a:pPr>
            <a:r>
              <a:rPr lang="ru-RU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учиться говорить понятно,</a:t>
            </a:r>
          </a:p>
          <a:p>
            <a:pPr algn="ctr">
              <a:defRPr/>
            </a:pPr>
            <a:r>
              <a:rPr lang="ru-RU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учиться говорить логично,</a:t>
            </a:r>
          </a:p>
          <a:p>
            <a:pPr algn="ctr">
              <a:defRPr/>
            </a:pPr>
            <a:r>
              <a:rPr lang="ru-RU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учиться говорить ярко,</a:t>
            </a:r>
          </a:p>
          <a:p>
            <a:pPr algn="ctr">
              <a:defRPr/>
            </a:pPr>
            <a:r>
              <a:rPr lang="ru-RU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интересно и образно.</a:t>
            </a:r>
          </a:p>
          <a:p>
            <a:pPr algn="ctr">
              <a:defRPr/>
            </a:pPr>
            <a:r>
              <a:rPr lang="ru-RU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Речь должна быть чистой,</a:t>
            </a:r>
          </a:p>
          <a:p>
            <a:pPr algn="ctr">
              <a:defRPr/>
            </a:pPr>
            <a:r>
              <a:rPr lang="ru-RU" sz="3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должна быть красивой и убедительной.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183</TotalTime>
  <Words>332</Words>
  <Application>Microsoft Office PowerPoint</Application>
  <PresentationFormat>Экран (4:3)</PresentationFormat>
  <Paragraphs>52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Workgroup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Речь и ее развитие в онтогенезе</dc:title>
  <dc:creator>Вилков Иван</dc:creator>
  <cp:lastModifiedBy>Вилок</cp:lastModifiedBy>
  <cp:revision>1</cp:revision>
  <dcterms:created xsi:type="dcterms:W3CDTF">2009-12-29T19:21:05Z</dcterms:created>
  <dcterms:modified xsi:type="dcterms:W3CDTF">2014-06-23T14:09:32Z</dcterms:modified>
</cp:coreProperties>
</file>