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9" r:id="rId8"/>
    <p:sldId id="262" r:id="rId9"/>
    <p:sldId id="264" r:id="rId10"/>
    <p:sldId id="265" r:id="rId11"/>
    <p:sldId id="266" r:id="rId12"/>
    <p:sldId id="267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CC33"/>
    <a:srgbClr val="00CC66"/>
    <a:srgbClr val="FF9900"/>
    <a:srgbClr val="CC0000"/>
    <a:srgbClr val="009900"/>
    <a:srgbClr val="0080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298DC-A39D-4705-BA95-372F28F718AD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79BF8-445C-4F80-80D2-2D577E90A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C1AB-544F-448A-8716-9B071EEA20D2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19C45-9DC8-4042-95C4-A9A846D4E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9B3F-C607-439F-B8C9-C51ACBE68147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F87C-2368-4075-81E5-E4FBA0006E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9B36-9D78-4616-A920-9468C7AD9B8B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7D3EC-25C9-48F0-85BF-64CD8491D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9BF6C-9AAF-46DF-A1CD-9C9553EE1851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88B8D-7C81-42FB-A546-085E216C0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475BC-5ED1-4A92-A814-A80F0752A73C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6520-F881-4B7C-92CF-51CC091EE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2ED14-6F34-45E8-8A81-8019FBAA2967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F444A-FC0E-4A17-A423-A02B3A406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1BFF5-F08B-4439-B631-7D86496A4926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BB90-E551-4FA9-BBF7-59E295F65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08EB3-AD3E-4279-AF01-12CD4274AE87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A98A8-3C2E-4CD3-BA16-84617DD6F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6CA47-99E6-444E-AA2A-962149EDD5D9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2607-B99F-43E7-B969-E56018777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0B592-A834-4A64-9EFE-FF2BA7739235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CFF4C-142C-4A44-B68D-1DA3A900E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D215B0-62C9-4990-B941-3E36EE91BEEB}" type="datetimeFigureOut">
              <a:rPr lang="ru-RU"/>
              <a:pPr>
                <a:defRPr/>
              </a:pPr>
              <a:t>28.10.2010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15BB78-52AA-4763-B8C2-8E1A18B4B6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ysClr val="windowText" lastClr="000000"/>
                </a:solidFill>
              </a:ln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071938" y="504825"/>
            <a:ext cx="4714875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90500" algn="ctr" eaLnBrk="0" hangingPunct="0"/>
            <a:r>
              <a:rPr lang="ru-RU" sz="3600" b="1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Латкина</a:t>
            </a:r>
          </a:p>
          <a:p>
            <a:pPr indent="190500" algn="ctr" eaLnBrk="0" hangingPunct="0"/>
            <a:r>
              <a:rPr lang="ru-RU" sz="3600" b="1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Дана Азаматовна</a:t>
            </a:r>
            <a:endParaRPr lang="en-US" sz="3600" b="1" i="1">
              <a:solidFill>
                <a:srgbClr val="008000"/>
              </a:solidFill>
              <a:latin typeface="Calibri" pitchFamily="34" charset="0"/>
              <a:cs typeface="Times New Roman" pitchFamily="18" charset="0"/>
            </a:endParaRPr>
          </a:p>
          <a:p>
            <a:pPr indent="190500" algn="ctr" eaLnBrk="0" hangingPunct="0"/>
            <a:endParaRPr lang="ru-RU" sz="2000" b="1">
              <a:solidFill>
                <a:srgbClr val="0033CC"/>
              </a:solidFill>
              <a:latin typeface="Calibri" pitchFamily="34" charset="0"/>
            </a:endParaRPr>
          </a:p>
          <a:p>
            <a:pPr indent="190500" algn="ctr" eaLnBrk="0" hangingPunct="0"/>
            <a:r>
              <a:rPr lang="ru-RU" sz="2000" i="1">
                <a:solidFill>
                  <a:srgbClr val="00CC66"/>
                </a:solidFill>
                <a:latin typeface="Calibri" pitchFamily="34" charset="0"/>
                <a:cs typeface="Times New Roman" pitchFamily="18" charset="0"/>
              </a:rPr>
              <a:t>Муниципальное образовательное</a:t>
            </a:r>
            <a:endParaRPr lang="ru-RU" sz="2000">
              <a:solidFill>
                <a:srgbClr val="00CC66"/>
              </a:solidFill>
              <a:latin typeface="Calibri" pitchFamily="34" charset="0"/>
            </a:endParaRPr>
          </a:p>
          <a:p>
            <a:pPr indent="190500" algn="ctr" eaLnBrk="0" hangingPunct="0"/>
            <a:r>
              <a:rPr lang="ru-RU" sz="2000" i="1">
                <a:solidFill>
                  <a:srgbClr val="00CC66"/>
                </a:solidFill>
                <a:latin typeface="Calibri" pitchFamily="34" charset="0"/>
                <a:cs typeface="Times New Roman" pitchFamily="18" charset="0"/>
              </a:rPr>
              <a:t>учреждение Алданского района</a:t>
            </a:r>
            <a:endParaRPr lang="ru-RU" sz="2000">
              <a:solidFill>
                <a:srgbClr val="00CC66"/>
              </a:solidFill>
              <a:latin typeface="Calibri" pitchFamily="34" charset="0"/>
            </a:endParaRPr>
          </a:p>
          <a:p>
            <a:pPr indent="190500" algn="ctr" eaLnBrk="0" hangingPunct="0"/>
            <a:r>
              <a:rPr lang="ru-RU" sz="2000" i="1">
                <a:solidFill>
                  <a:srgbClr val="00CC66"/>
                </a:solidFill>
                <a:latin typeface="Calibri" pitchFamily="34" charset="0"/>
                <a:cs typeface="Times New Roman" pitchFamily="18" charset="0"/>
              </a:rPr>
              <a:t>«Средняя общеобразовательная </a:t>
            </a:r>
            <a:endParaRPr lang="ru-RU" sz="2000">
              <a:solidFill>
                <a:srgbClr val="00CC66"/>
              </a:solidFill>
              <a:latin typeface="Calibri" pitchFamily="34" charset="0"/>
            </a:endParaRPr>
          </a:p>
          <a:p>
            <a:pPr indent="190500" algn="ctr" eaLnBrk="0" hangingPunct="0"/>
            <a:r>
              <a:rPr lang="ru-RU" sz="2000" i="1">
                <a:solidFill>
                  <a:srgbClr val="00CC66"/>
                </a:solidFill>
                <a:latin typeface="Calibri" pitchFamily="34" charset="0"/>
                <a:cs typeface="Times New Roman" pitchFamily="18" charset="0"/>
              </a:rPr>
              <a:t>школа № 2 г. Алдан»</a:t>
            </a:r>
            <a:endParaRPr lang="ru-RU" sz="2000">
              <a:solidFill>
                <a:srgbClr val="00CC66"/>
              </a:solidFill>
              <a:latin typeface="Calibri" pitchFamily="34" charset="0"/>
            </a:endParaRPr>
          </a:p>
          <a:p>
            <a:pPr indent="190500" algn="ctr" eaLnBrk="0" hangingPunct="0"/>
            <a:r>
              <a:rPr lang="ru-RU" sz="2000" i="1">
                <a:solidFill>
                  <a:srgbClr val="00CC66"/>
                </a:solidFill>
                <a:latin typeface="Calibri" pitchFamily="34" charset="0"/>
                <a:cs typeface="Times New Roman" pitchFamily="18" charset="0"/>
              </a:rPr>
              <a:t>4 б класс</a:t>
            </a:r>
            <a:endParaRPr lang="ru-RU" sz="2000">
              <a:solidFill>
                <a:srgbClr val="00CC66"/>
              </a:solidFill>
              <a:latin typeface="Calibri" pitchFamily="34" charset="0"/>
            </a:endParaRPr>
          </a:p>
          <a:p>
            <a:pPr indent="190500" algn="ctr" eaLnBrk="0" hangingPunct="0"/>
            <a:endParaRPr lang="en-US" sz="1200" i="1">
              <a:latin typeface="Calibri" pitchFamily="34" charset="0"/>
              <a:cs typeface="Times New Roman" pitchFamily="18" charset="0"/>
            </a:endParaRPr>
          </a:p>
          <a:p>
            <a:pPr indent="190500" algn="ctr" eaLnBrk="0" hangingPunct="0"/>
            <a:endParaRPr lang="en-US" sz="1200" i="1">
              <a:latin typeface="Calibri" pitchFamily="34" charset="0"/>
              <a:cs typeface="Times New Roman" pitchFamily="18" charset="0"/>
            </a:endParaRPr>
          </a:p>
          <a:p>
            <a:pPr indent="190500" algn="ctr" eaLnBrk="0" hangingPunct="0"/>
            <a:r>
              <a:rPr lang="ru-RU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Научный руководитель -</a:t>
            </a:r>
            <a:endParaRPr lang="en-US" i="1">
              <a:solidFill>
                <a:srgbClr val="008000"/>
              </a:solidFill>
              <a:latin typeface="Calibri" pitchFamily="34" charset="0"/>
              <a:cs typeface="Times New Roman" pitchFamily="18" charset="0"/>
            </a:endParaRPr>
          </a:p>
          <a:p>
            <a:pPr indent="190500" algn="ctr" eaLnBrk="0" hangingPunct="0"/>
            <a:endParaRPr lang="en-US" sz="800" i="1">
              <a:solidFill>
                <a:srgbClr val="008000"/>
              </a:solidFill>
              <a:latin typeface="Calibri" pitchFamily="34" charset="0"/>
              <a:cs typeface="Times New Roman" pitchFamily="18" charset="0"/>
            </a:endParaRPr>
          </a:p>
          <a:p>
            <a:pPr indent="190500" algn="ctr" eaLnBrk="0" hangingPunct="0"/>
            <a:r>
              <a:rPr lang="ru-RU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Болотнева Светлана Эдуардовна, </a:t>
            </a:r>
          </a:p>
          <a:p>
            <a:pPr indent="190500" algn="ctr" eaLnBrk="0" hangingPunct="0"/>
            <a:r>
              <a:rPr lang="ru-RU" i="1">
                <a:solidFill>
                  <a:srgbClr val="008000"/>
                </a:solidFill>
                <a:latin typeface="Calibri" pitchFamily="34" charset="0"/>
                <a:cs typeface="Times New Roman" pitchFamily="18" charset="0"/>
              </a:rPr>
              <a:t>учитель начальных классов</a:t>
            </a:r>
            <a:endParaRPr lang="ru-RU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714375"/>
            <a:ext cx="3203575" cy="3617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Рисунок 2" descr="Семена кунжута с лепестками розы готовы к отжи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714375"/>
            <a:ext cx="3333750" cy="2609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Рисунок 3" descr="Полученный в процессе анфлеража продукт используют для изготовления высококачественного парфюмерного сырья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785813"/>
            <a:ext cx="3624263" cy="2571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Иногда дистилляция — единственный способ получить эфирные масла определенного качест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3929063"/>
            <a:ext cx="3357563" cy="2686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3929063"/>
            <a:ext cx="3643313" cy="2733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57188" y="285750"/>
            <a:ext cx="32146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ПРЕССОВАНИЕ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72063" y="357188"/>
            <a:ext cx="3429000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УКЛАДЫВАНИЕ СЛОЯМИ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313" y="3357563"/>
            <a:ext cx="3571875" cy="5762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ПЕРЕГОНКА ВОДЯНЫМ ПАРОМ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38" y="428625"/>
            <a:ext cx="7572375" cy="914400"/>
          </a:xfrm>
          <a:prstGeom prst="roundRect">
            <a:avLst/>
          </a:prstGeom>
          <a:solidFill>
            <a:srgbClr val="00CC66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006600"/>
                </a:solidFill>
              </a:rPr>
              <a:t>ПОЛУЧЕНИЕ ЭФИРНОГО МАСЛА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9" grpId="0" build="allAtOnce" animBg="1"/>
      <p:bldP spid="10" grpId="0" build="allAtOnce" animBg="1"/>
      <p:bldP spid="11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500" y="214313"/>
            <a:ext cx="7929563" cy="571500"/>
          </a:xfrm>
          <a:prstGeom prst="roundRect">
            <a:avLst/>
          </a:prstGeom>
          <a:solidFill>
            <a:srgbClr val="00CC66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06600"/>
                </a:solidFill>
              </a:rPr>
              <a:t>СПОСОБЫ ПРИМЕНЕНИЯ ЭФИРНЫХ МАСЕЛ</a:t>
            </a:r>
          </a:p>
        </p:txBody>
      </p:sp>
      <p:sp>
        <p:nvSpPr>
          <p:cNvPr id="4" name="Овал 3"/>
          <p:cNvSpPr/>
          <p:nvPr/>
        </p:nvSpPr>
        <p:spPr>
          <a:xfrm>
            <a:off x="2214563" y="1000125"/>
            <a:ext cx="4929187" cy="428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ИНГАЛЯЦИИ</a:t>
            </a: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643063"/>
            <a:ext cx="3575050" cy="2682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5214938" y="1571625"/>
            <a:ext cx="3641725" cy="2732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4221163"/>
            <a:ext cx="3225800" cy="2419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313" y="1643063"/>
            <a:ext cx="357187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АРОМАКУРИТЕЛЬНИЦЫ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14938" y="1571625"/>
            <a:ext cx="3571875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ИНГАЛЯЦИИ ХОЛОДНЫЕ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88" y="4214813"/>
            <a:ext cx="357187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ИНГАЛЯЦИИ ГОРЯЧИЕ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15" name="Picture 2" descr="D:\МАМА\Новая папка (2)\картинки\IMG_44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28625"/>
            <a:ext cx="3048000" cy="2214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313" y="2286000"/>
            <a:ext cx="307181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ВАННЫ</a:t>
            </a: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285750"/>
            <a:ext cx="3070225" cy="2303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86438" y="2214563"/>
            <a:ext cx="307181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ГОРЯЧИЕ КОМПРЕССЫ</a:t>
            </a:r>
          </a:p>
        </p:txBody>
      </p:sp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365625"/>
            <a:ext cx="3070225" cy="2303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4357688"/>
            <a:ext cx="3046412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79388" y="6165850"/>
            <a:ext cx="307181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ХОЛОДНЫЕ  КОМПРЕССЫ</a:t>
            </a:r>
          </a:p>
        </p:txBody>
      </p:sp>
      <p:pic>
        <p:nvPicPr>
          <p:cNvPr id="13322" name="Picture 7" descr="D:\МАМА\Новая папка (2)\картинки\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2420938"/>
            <a:ext cx="2652713" cy="2652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786438" y="6286500"/>
            <a:ext cx="307181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РАСТИРАНИЯ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11638" y="2565400"/>
            <a:ext cx="164306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МАССАЖ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" name="Picture 9" descr="D:\МАМА\Исследования\картинки\93d37f1ef2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D:\МАМА\Исследования\картинки\img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571500"/>
            <a:ext cx="2255838" cy="3533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Picture 2" descr="D:\МАМА\Исследования\картинки\img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57188"/>
            <a:ext cx="3000375" cy="4157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357188"/>
            <a:ext cx="3160712" cy="4214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63" y="357188"/>
            <a:ext cx="3162300" cy="421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857250" y="5072063"/>
            <a:ext cx="7429500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МАТУШКА - ПРИРОДА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-357188" y="5307013"/>
            <a:ext cx="9501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Без природы жить нельзя </a:t>
            </a:r>
            <a:r>
              <a:rPr lang="ru-RU" sz="2400" b="1" i="1">
                <a:solidFill>
                  <a:srgbClr val="006600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4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это помнить нужно, друзья!</a:t>
            </a:r>
            <a:endParaRPr lang="ru-RU" sz="2400" b="1" i="1">
              <a:solidFill>
                <a:srgbClr val="006600"/>
              </a:solidFill>
            </a:endParaRPr>
          </a:p>
          <a:p>
            <a:pPr algn="ctr" eaLnBrk="0" hangingPunct="0"/>
            <a:r>
              <a:rPr lang="ru-RU" sz="24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Мы должны беречь её и любить!</a:t>
            </a:r>
            <a:endParaRPr lang="ru-RU" sz="2400" b="1" i="1">
              <a:solidFill>
                <a:srgbClr val="006600"/>
              </a:solidFill>
            </a:endParaRPr>
          </a:p>
          <a:p>
            <a:pPr algn="ctr" eaLnBrk="0" hangingPunct="0"/>
            <a:r>
              <a:rPr lang="ru-RU" sz="24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Мы должны ей благодарными быть!</a:t>
            </a:r>
            <a:endParaRPr lang="ru-RU" sz="2400" b="1" i="1">
              <a:solidFill>
                <a:srgbClr val="006600"/>
              </a:solidFill>
              <a:latin typeface="Calibri" pitchFamily="34" charset="0"/>
            </a:endParaRPr>
          </a:p>
        </p:txBody>
      </p:sp>
      <p:pic>
        <p:nvPicPr>
          <p:cNvPr id="15364" name="Picture 2" descr="D:\МАМА\Новая папка (2)\картинки\OrangeBloss_w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85750"/>
            <a:ext cx="550545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285728"/>
            <a:ext cx="7572428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Влияние</a:t>
            </a:r>
            <a:r>
              <a:rPr lang="ru-RU" sz="44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+mn-lt"/>
              </a:rPr>
              <a:t> ароматов растений на организм человека</a:t>
            </a:r>
            <a:endParaRPr lang="ru-RU" sz="4400" i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18900000" algn="bl" rotWithShape="0">
                  <a:schemeClr val="bg1">
                    <a:alpha val="40000"/>
                  </a:scheme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285750" y="642938"/>
            <a:ext cx="3500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ПРОБЛЕМА</a:t>
            </a:r>
          </a:p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ИССЛЕДОВАНИЯ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357188" y="3071813"/>
            <a:ext cx="2500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ОБЪЕКТ</a:t>
            </a:r>
          </a:p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ИССЛЕДОВАНИЯ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3143250" y="571500"/>
            <a:ext cx="578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помогут ли человеку эфирные масла растений справиться с различными недугами</a:t>
            </a: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3143250" y="1857375"/>
            <a:ext cx="5643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выяснить,  как обоняние воздействует на наши чувства, мышление и поведение</a:t>
            </a: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357188" y="1928813"/>
            <a:ext cx="2490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ЦЕЛЬ</a:t>
            </a:r>
          </a:p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ИССЛЕДОВАНИЯ</a:t>
            </a:r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>
            <a:off x="357188" y="4143375"/>
            <a:ext cx="2500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ПРЕДМЕТ</a:t>
            </a:r>
          </a:p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ИССЛЕДОВАНИЯ</a:t>
            </a: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428625" y="5286375"/>
            <a:ext cx="2643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ГИПОТЕЗА</a:t>
            </a:r>
          </a:p>
          <a:p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ИССЛЕДОВАНИЯ</a:t>
            </a:r>
          </a:p>
        </p:txBody>
      </p:sp>
      <p:sp>
        <p:nvSpPr>
          <p:cNvPr id="4106" name="TextBox 9"/>
          <p:cNvSpPr txBox="1">
            <a:spLocks noChangeArrowheads="1"/>
          </p:cNvSpPr>
          <p:nvPr/>
        </p:nvSpPr>
        <p:spPr bwMode="auto">
          <a:xfrm>
            <a:off x="3143250" y="3000375"/>
            <a:ext cx="5643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применение ароматических масел, как лечебное средство от многих недугов</a:t>
            </a:r>
          </a:p>
        </p:txBody>
      </p:sp>
      <p:sp>
        <p:nvSpPr>
          <p:cNvPr id="4107" name="TextBox 10"/>
          <p:cNvSpPr txBox="1">
            <a:spLocks noChangeArrowheads="1"/>
          </p:cNvSpPr>
          <p:nvPr/>
        </p:nvSpPr>
        <p:spPr bwMode="auto">
          <a:xfrm>
            <a:off x="3143250" y="4071938"/>
            <a:ext cx="5643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>естественные оздоровительные средства</a:t>
            </a:r>
          </a:p>
        </p:txBody>
      </p:sp>
      <p:sp>
        <p:nvSpPr>
          <p:cNvPr id="4108" name="TextBox 11"/>
          <p:cNvSpPr txBox="1">
            <a:spLocks noChangeArrowheads="1"/>
          </p:cNvSpPr>
          <p:nvPr/>
        </p:nvSpPr>
        <p:spPr bwMode="auto">
          <a:xfrm>
            <a:off x="3214688" y="5143500"/>
            <a:ext cx="56435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естественные ароматические масла, при правильном применении, окажут благоприятное воздействие на организм человека, улучшат его состояние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357188" y="428625"/>
            <a:ext cx="8358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ЗАДАЧИ:</a:t>
            </a:r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285750" y="827088"/>
            <a:ext cx="8501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latin typeface="Calibri" pitchFamily="34" charset="0"/>
              </a:rPr>
              <a:t>Выяснить значение ароматерапии для человека.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latin typeface="Calibri" pitchFamily="34" charset="0"/>
              </a:rPr>
              <a:t>Определить пользу и вред эфирных масел.</a:t>
            </a:r>
            <a:endParaRPr lang="ru-RU" sz="2000" b="1">
              <a:latin typeface="Calibri" pitchFamily="34" charset="0"/>
            </a:endParaRP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214313" y="1857375"/>
            <a:ext cx="385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МЕТОДЫ  ИССЛЕДОВАНИЯ: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285750" y="2214563"/>
            <a:ext cx="4572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 algn="just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Изучение литературы, работа </a:t>
            </a:r>
          </a:p>
          <a:p>
            <a:pPr marL="176213" indent="-17621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со словарём.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Наблюдение, исследование, анализ.</a:t>
            </a: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357188" y="3357563"/>
            <a:ext cx="385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ЭТАПЫ ИССЛЕДОВАНИЯ: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88" y="3795713"/>
            <a:ext cx="4286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Первый этап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изучение литературы.</a:t>
            </a:r>
            <a:endParaRPr lang="ru-RU" sz="2000" dirty="0">
              <a:latin typeface="+mn-lt"/>
            </a:endParaRP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Второй этап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практическая часть.</a:t>
            </a:r>
            <a:endParaRPr lang="ru-RU" sz="2000" dirty="0">
              <a:latin typeface="+mn-lt"/>
              <a:cs typeface="Times New Roman" pitchFamily="18" charset="0"/>
            </a:endParaRPr>
          </a:p>
          <a:p>
            <a:pPr marL="1706563" indent="-17065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Третий этап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обобщение   материала,  выводы.</a:t>
            </a:r>
            <a:endParaRPr lang="ru-RU" sz="2000" dirty="0">
              <a:latin typeface="+mn-lt"/>
            </a:endParaRPr>
          </a:p>
        </p:txBody>
      </p:sp>
      <p:pic>
        <p:nvPicPr>
          <p:cNvPr id="5129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1571625"/>
            <a:ext cx="4214813" cy="3162300"/>
          </a:xfrm>
          <a:prstGeom prst="rect">
            <a:avLst/>
          </a:prstGeom>
          <a:noFill/>
          <a:ln w="9525">
            <a:solidFill>
              <a:schemeClr val="tx1">
                <a:alpha val="65881"/>
              </a:schemeClr>
            </a:solidFill>
            <a:miter lim="800000"/>
            <a:headEnd/>
            <a:tailEnd/>
          </a:ln>
        </p:spPr>
      </p:pic>
      <p:pic>
        <p:nvPicPr>
          <p:cNvPr id="5130" name="Picture 11" descr="D:\МАМА\Новая папка (2)\картинки\Massage-O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8" y="4500563"/>
            <a:ext cx="1428750" cy="2143125"/>
          </a:xfrm>
          <a:prstGeom prst="rect">
            <a:avLst/>
          </a:prstGeom>
          <a:noFill/>
          <a:ln w="9525">
            <a:solidFill>
              <a:schemeClr val="tx1">
                <a:alpha val="63921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500063" y="357188"/>
            <a:ext cx="8143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ТЕОРЕТИЧЕСКАЯ ЧАСТЬ</a:t>
            </a:r>
          </a:p>
        </p:txBody>
      </p:sp>
      <p:pic>
        <p:nvPicPr>
          <p:cNvPr id="6149" name="Picture 5" descr="D:\МАМА\Новая папка (2)\картинки\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857250"/>
            <a:ext cx="2628900" cy="2925763"/>
          </a:xfrm>
          <a:prstGeom prst="rect">
            <a:avLst/>
          </a:prstGeom>
          <a:noFill/>
          <a:ln w="9525">
            <a:solidFill>
              <a:schemeClr val="tx1">
                <a:alpha val="56078"/>
              </a:schemeClr>
            </a:solidFill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3429000"/>
            <a:ext cx="3252788" cy="2643188"/>
          </a:xfrm>
          <a:prstGeom prst="rect">
            <a:avLst/>
          </a:prstGeom>
          <a:noFill/>
          <a:ln w="9525">
            <a:solidFill>
              <a:schemeClr val="tx1">
                <a:alpha val="65097"/>
              </a:schemeClr>
            </a:solidFill>
            <a:miter lim="800000"/>
            <a:headEnd/>
            <a:tailEnd/>
          </a:ln>
        </p:spPr>
      </p:pic>
      <p:pic>
        <p:nvPicPr>
          <p:cNvPr id="6150" name="Picture 6" descr="D:\МАМА\Новая папка (2)\картинки\pr40501i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3500438"/>
            <a:ext cx="2714625" cy="3021012"/>
          </a:xfrm>
          <a:prstGeom prst="rect">
            <a:avLst/>
          </a:prstGeom>
          <a:noFill/>
          <a:ln w="9525">
            <a:solidFill>
              <a:schemeClr val="tx1">
                <a:alpha val="63921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7171" name="Picture 3" descr="D:\МАМА\Новая папка (2)\картинки\grec59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25" y="1214438"/>
            <a:ext cx="2357438" cy="2624137"/>
          </a:xfrm>
          <a:prstGeom prst="rect">
            <a:avLst/>
          </a:prstGeom>
          <a:noFill/>
          <a:ln w="9525">
            <a:solidFill>
              <a:schemeClr val="tx1">
                <a:alpha val="59999"/>
              </a:schemeClr>
            </a:solidFill>
            <a:miter lim="800000"/>
            <a:headEnd/>
            <a:tailEnd/>
          </a:ln>
        </p:spPr>
      </p:pic>
      <p:pic>
        <p:nvPicPr>
          <p:cNvPr id="7172" name="Picture 4" descr="D:\МАМА\Новая папка (2)\картинки\knoss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285875"/>
            <a:ext cx="2214562" cy="2465388"/>
          </a:xfrm>
          <a:prstGeom prst="rect">
            <a:avLst/>
          </a:prstGeom>
          <a:noFill/>
          <a:ln w="9525">
            <a:solidFill>
              <a:schemeClr val="tx1">
                <a:alpha val="58823"/>
              </a:schemeClr>
            </a:solidFill>
            <a:miter lim="800000"/>
            <a:headEnd/>
            <a:tailEnd/>
          </a:ln>
        </p:spPr>
      </p:pic>
      <p:pic>
        <p:nvPicPr>
          <p:cNvPr id="7176" name="Picture 8" descr="D:\МАМА\Новая папка (2)\картинки\grec09i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857625"/>
            <a:ext cx="2357438" cy="2624138"/>
          </a:xfrm>
          <a:prstGeom prst="rect">
            <a:avLst/>
          </a:prstGeom>
          <a:noFill/>
          <a:ln w="9525">
            <a:solidFill>
              <a:schemeClr val="tx1">
                <a:alpha val="59999"/>
              </a:schemeClr>
            </a:solidFill>
            <a:miter lim="800000"/>
            <a:headEnd/>
            <a:tailEnd/>
          </a:ln>
        </p:spPr>
      </p:pic>
      <p:pic>
        <p:nvPicPr>
          <p:cNvPr id="7177" name="Picture 9" descr="D:\МАМА\Новая папка (2)\картинки\vasai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3929063"/>
            <a:ext cx="2286000" cy="2544762"/>
          </a:xfrm>
          <a:prstGeom prst="rect">
            <a:avLst/>
          </a:prstGeom>
          <a:noFill/>
          <a:ln w="9525">
            <a:solidFill>
              <a:schemeClr val="tx1">
                <a:alpha val="58823"/>
              </a:schemeClr>
            </a:solidFill>
            <a:miter lim="800000"/>
            <a:headEnd/>
            <a:tailEnd/>
          </a:ln>
        </p:spPr>
      </p:pic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928688" y="571500"/>
            <a:ext cx="7500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>
                <a:solidFill>
                  <a:srgbClr val="006600"/>
                </a:solidFill>
              </a:rPr>
              <a:t>Египет, Индия, Китай, Греция, Рим </a:t>
            </a:r>
          </a:p>
        </p:txBody>
      </p:sp>
      <p:pic>
        <p:nvPicPr>
          <p:cNvPr id="7178" name="Picture 10" descr="D:\МАМА\Новая папка (2)\картинки\zdrkr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13" y="2643188"/>
            <a:ext cx="3024187" cy="2214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5602" name="Picture 2" descr="D:\МАМА\Исследования\картинки\400_F_11644986_65EXRbyE6xeM5Go7z9YBgL4NWM9JY0y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3000375" cy="300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3" name="Picture 3" descr="D:\МАМА\Исследования\картинки\800px-Syzygium_aromaticum_on_tr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214313"/>
            <a:ext cx="2222500" cy="166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1428750"/>
            <a:ext cx="1900237" cy="1809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8" y="2928938"/>
            <a:ext cx="2427287" cy="1833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38" y="4286250"/>
            <a:ext cx="2071687" cy="1800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5429250"/>
            <a:ext cx="1674813" cy="1214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50" y="3571875"/>
            <a:ext cx="2009775" cy="1571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7750" y="4857750"/>
            <a:ext cx="2071688" cy="1693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714625" y="1428750"/>
            <a:ext cx="3729038" cy="928688"/>
          </a:xfrm>
          <a:prstGeom prst="ellipse">
            <a:avLst/>
          </a:prstGeom>
          <a:solidFill>
            <a:srgbClr val="33CC33"/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/>
              <a:t>СТИМУЛИРУЮЩИЕ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428625" y="2643188"/>
            <a:ext cx="3856038" cy="928687"/>
          </a:xfrm>
          <a:prstGeom prst="ellipse">
            <a:avLst/>
          </a:prstGeom>
          <a:solidFill>
            <a:srgbClr val="33CC33"/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/>
              <a:t>УСПОКАИВАЮЩИЕ</a:t>
            </a:r>
          </a:p>
        </p:txBody>
      </p:sp>
      <p:sp>
        <p:nvSpPr>
          <p:cNvPr id="6" name="Овал 5"/>
          <p:cNvSpPr/>
          <p:nvPr/>
        </p:nvSpPr>
        <p:spPr>
          <a:xfrm>
            <a:off x="4859338" y="2643188"/>
            <a:ext cx="3856037" cy="928687"/>
          </a:xfrm>
          <a:prstGeom prst="ellipse">
            <a:avLst/>
          </a:prstGeom>
          <a:solidFill>
            <a:srgbClr val="33CC33"/>
          </a:solidFill>
          <a:ln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/>
              <a:t>НОРМАЛИЗУЮЩИЕ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3000" y="285750"/>
            <a:ext cx="6929438" cy="642938"/>
          </a:xfrm>
          <a:prstGeom prst="roundRect">
            <a:avLst/>
          </a:prstGeom>
          <a:solidFill>
            <a:srgbClr val="FF99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ОСНОВНЫЕ ГРУППЫ ЗАПАХОВ</a:t>
            </a:r>
          </a:p>
        </p:txBody>
      </p: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 rot="5400000">
            <a:off x="1643063" y="1630363"/>
            <a:ext cx="1714500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6" idx="0"/>
          </p:cNvCxnSpPr>
          <p:nvPr/>
        </p:nvCxnSpPr>
        <p:spPr>
          <a:xfrm rot="16200000" flipH="1">
            <a:off x="5769769" y="1612107"/>
            <a:ext cx="1714500" cy="322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4" idx="0"/>
          </p:cNvCxnSpPr>
          <p:nvPr/>
        </p:nvCxnSpPr>
        <p:spPr>
          <a:xfrm rot="5400000">
            <a:off x="4330701" y="1165225"/>
            <a:ext cx="5000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6" name="Picture 3" descr="D:\МАМА\Новая папка (2)\картинки\d7e25511a8903d7d537151208959eb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3860800"/>
            <a:ext cx="4803775" cy="2763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6750"/>
          </a:xfrm>
          <a:prstGeom prst="rect">
            <a:avLst/>
          </a:prstGeom>
          <a:gradFill flip="none" rotWithShape="1">
            <a:gsLst>
              <a:gs pos="0">
                <a:srgbClr val="00CC66">
                  <a:tint val="66000"/>
                  <a:satMod val="160000"/>
                </a:srgbClr>
              </a:gs>
              <a:gs pos="50000">
                <a:srgbClr val="00CC66">
                  <a:tint val="44500"/>
                  <a:satMod val="160000"/>
                </a:srgbClr>
              </a:gs>
              <a:gs pos="100000">
                <a:srgbClr val="00CC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500063" y="357188"/>
            <a:ext cx="8143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9900"/>
                </a:solidFill>
                <a:latin typeface="Calibri" pitchFamily="34" charset="0"/>
              </a:rPr>
              <a:t>ПРАКТИЧЕСКАЯ ЧАСТЬ</a:t>
            </a:r>
          </a:p>
          <a:p>
            <a:pPr algn="ctr"/>
            <a:r>
              <a:rPr lang="ru-RU" sz="2000" b="1" i="1">
                <a:solidFill>
                  <a:srgbClr val="006600"/>
                </a:solidFill>
                <a:latin typeface="Calibri" pitchFamily="34" charset="0"/>
              </a:rPr>
              <a:t>СПОСОБЫ ПОЛУЧЕНИЯ ЭФИРНЫХ МАСЕЛ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00188"/>
            <a:ext cx="3570288" cy="267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1428750"/>
            <a:ext cx="3713162" cy="2786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3933825"/>
            <a:ext cx="3643313" cy="2733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232</Words>
  <Application>Microsoft Office PowerPoint</Application>
  <PresentationFormat>Экран (4:3)</PresentationFormat>
  <Paragraphs>366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91</cp:revision>
  <dcterms:modified xsi:type="dcterms:W3CDTF">2010-10-28T08:30:08Z</dcterms:modified>
</cp:coreProperties>
</file>