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304" r:id="rId3"/>
    <p:sldId id="260" r:id="rId4"/>
    <p:sldId id="332" r:id="rId5"/>
    <p:sldId id="261" r:id="rId6"/>
    <p:sldId id="262" r:id="rId7"/>
    <p:sldId id="263" r:id="rId8"/>
    <p:sldId id="264" r:id="rId9"/>
    <p:sldId id="324" r:id="rId10"/>
    <p:sldId id="325" r:id="rId11"/>
    <p:sldId id="265" r:id="rId12"/>
    <p:sldId id="327" r:id="rId13"/>
    <p:sldId id="313" r:id="rId14"/>
    <p:sldId id="328" r:id="rId15"/>
    <p:sldId id="266" r:id="rId16"/>
    <p:sldId id="267" r:id="rId17"/>
    <p:sldId id="319" r:id="rId18"/>
    <p:sldId id="268" r:id="rId19"/>
    <p:sldId id="269" r:id="rId20"/>
    <p:sldId id="270" r:id="rId21"/>
    <p:sldId id="271" r:id="rId22"/>
    <p:sldId id="272" r:id="rId23"/>
    <p:sldId id="314" r:id="rId24"/>
    <p:sldId id="273" r:id="rId25"/>
    <p:sldId id="317" r:id="rId26"/>
    <p:sldId id="274" r:id="rId27"/>
    <p:sldId id="333" r:id="rId28"/>
    <p:sldId id="334" r:id="rId29"/>
    <p:sldId id="335" r:id="rId30"/>
    <p:sldId id="336" r:id="rId31"/>
    <p:sldId id="326" r:id="rId32"/>
    <p:sldId id="320" r:id="rId33"/>
    <p:sldId id="275" r:id="rId34"/>
    <p:sldId id="318" r:id="rId35"/>
    <p:sldId id="276" r:id="rId36"/>
    <p:sldId id="277" r:id="rId37"/>
    <p:sldId id="323" r:id="rId38"/>
    <p:sldId id="322" r:id="rId39"/>
    <p:sldId id="279" r:id="rId40"/>
    <p:sldId id="300" r:id="rId41"/>
    <p:sldId id="310" r:id="rId42"/>
    <p:sldId id="311" r:id="rId43"/>
    <p:sldId id="280" r:id="rId44"/>
    <p:sldId id="329" r:id="rId45"/>
    <p:sldId id="330" r:id="rId46"/>
    <p:sldId id="307" r:id="rId47"/>
    <p:sldId id="308" r:id="rId48"/>
    <p:sldId id="315" r:id="rId49"/>
    <p:sldId id="281" r:id="rId50"/>
    <p:sldId id="312" r:id="rId51"/>
    <p:sldId id="284" r:id="rId52"/>
    <p:sldId id="301" r:id="rId5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33B7A-1DCD-4E95-AA94-EA95B3E98C35}" type="datetimeFigureOut">
              <a:rPr lang="ru-RU" smtClean="0"/>
              <a:t>14.10.2013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75D0F-9048-4BE9-A344-32E2CFAFF4C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75D0F-9048-4BE9-A344-32E2CFAFF4C4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487679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Итоги деятельности 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МБС(К)ОУ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 «Школа для детей с ОВЗ»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за 2012-2013 учебный  год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" name="Picture 5" descr="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2790825" cy="14287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3" descr="E:\фото 2012-2013\ФОТО 2 ЧЕТ. 12-13 Г\декабрь 2012\IMG_86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8031163" cy="602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Систематически  администрацией школы организуются обучающие мероприятия для учащихся и для учителей по вопросам безопасности жизнедеятельности: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круглые столы с приглашением правовых ведомств (КДН,ОДН), встречи, викторины с работниками ГИБД, гражданской обороны, пожарного надзора.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Освоение программы ОБЖ осуществляется с учащимися 8 классов. Вопросы ОБЖ рассматриваются на уроках окружающего мира  в начальной школе, на уроках биологии в среднем звене, а также на классных часах.</a:t>
            </a: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 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    Для тех, кто учится и работает, в школе созданы безопасные  условия для осуществления качественного учебно-воспитательного процесса, все учебные кабинеты и другие помещения используются по назначению.</a:t>
            </a:r>
          </a:p>
          <a:p>
            <a:endParaRPr lang="ru-RU" sz="20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E:\фото 2012-2013\фото сент.2012\2.10. поле чудес\IMG_77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447800"/>
            <a:ext cx="6405563" cy="480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Box 2"/>
          <p:cNvSpPr txBox="1">
            <a:spLocks noChangeArrowheads="1"/>
          </p:cNvSpPr>
          <p:nvPr/>
        </p:nvSpPr>
        <p:spPr bwMode="auto">
          <a:xfrm>
            <a:off x="2362200" y="762000"/>
            <a:ext cx="533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</a:rPr>
              <a:t>«Поле чудес» по безопасности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>
                <a:solidFill>
                  <a:srgbClr val="7030A0"/>
                </a:solidFill>
              </a:rPr>
              <a:t>Праздник участников дорожного движения</a:t>
            </a:r>
          </a:p>
        </p:txBody>
      </p:sp>
      <p:pic>
        <p:nvPicPr>
          <p:cNvPr id="58371" name="Picture 3" descr="E:\фото 2012-2013\фото сент.2012\28.09 праздник дор. без\IMG_77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4196" y="3520420"/>
            <a:ext cx="4449804" cy="333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2" name="Picture 4" descr="E:\фото 2012-2013\фото сент.2012\28.09 праздник дор. без\IMG_7732.jpg"/>
          <p:cNvPicPr>
            <a:picLocks noChangeAspect="1" noChangeArrowheads="1"/>
          </p:cNvPicPr>
          <p:nvPr/>
        </p:nvPicPr>
        <p:blipFill>
          <a:blip r:embed="rId3" cstate="print"/>
          <a:srcRect l="9085" b="-1010"/>
          <a:stretch>
            <a:fillRect/>
          </a:stretch>
        </p:blipFill>
        <p:spPr bwMode="auto">
          <a:xfrm>
            <a:off x="609600" y="1905000"/>
            <a:ext cx="41148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3" descr="E:\фото 2012-2013\фото сент.2012\2.10. поле чудес\IMG_77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762000"/>
            <a:ext cx="6964363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Соблюдение прав участников образовательного процесса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На начало 2012-2013 учебного года в школе обучается 83 человека, в структурном подразделении «Детский сад»- 30 детей. Общее количество обучающихся и воспитанников – 113 человек.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Всего в учреждении 10 классов-комплектов, по одному на каждой параллели, кроме параллели третьих классов (третьих классов два). Количество учащихся первой ступени – 39, в том числе 7 человек  обучаются индивидуально на дому.  На второй  ступени – 44 человека, в том числе 10 человек надомного обучения.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В учреждении обучаются 58 детей-инвалидов, что составляет 51,3 % </a:t>
            </a: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       от общего количества: в детском саду - 7 человек, </a:t>
            </a: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       на 1 ступени-19 человек,  на 2 ступени -32 человека.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Обучение в школе  ведется в режиме пятидневной рабочей недели, все классы обучаются в первую смену, начало занятий в 09.00; 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Обновление содержания образования 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Образовательное учреждение работает в режиме 5-дневной учебной недели.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Продолжительность учебного года  для учащихся 2 ступени обучения составляет 34 учебные недели, а для учеников  1класса - 33 учебные недели. 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Продолжительность урока во 2-9 классах - 45 минут, в первом классе – 35 минут.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Учебный план отражает три формы обучения: очное обучение в школе, индивидуальное обучение на дому и индивидуальное обучение приходящего в школу.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  В соответствии со спецификой школы, учебный план состоит из двух частей: инвариантной части и коррекционного блока (компонент образовательного учреждения)</a:t>
            </a:r>
          </a:p>
          <a:p>
            <a:endParaRPr lang="ru-RU" sz="1400" dirty="0">
              <a:solidFill>
                <a:srgbClr val="7030A0"/>
              </a:solidFill>
            </a:endParaRPr>
          </a:p>
        </p:txBody>
      </p:sp>
      <p:pic>
        <p:nvPicPr>
          <p:cNvPr id="5" name="Picture 2" descr="C:\Documents and Settings\All Users\Документы\Мои рисунки\Мои рисунки\анимашки\Рисунок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-152400"/>
            <a:ext cx="1428750" cy="17907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Экскурсии</a:t>
            </a:r>
          </a:p>
        </p:txBody>
      </p:sp>
      <p:pic>
        <p:nvPicPr>
          <p:cNvPr id="33795" name="Picture 2" descr="E:\фото 2012-2013\ФОТО 2 ЧЕТ. 12-13 Г\фото декабрь\25.12.12 в театре\IMG_87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</p:spPr>
      </p:pic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1676400" y="1828800"/>
            <a:ext cx="274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FF66"/>
                </a:solidFill>
              </a:rPr>
              <a:t>В театре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Организацией  методической  работы  в МБС(К) ОУ 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«Школа для детей с ОВЗ» руководит методический совет школы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Система методической работы школы традиционно направлена на развитие профессиональных компетентностей учителя. Повышение профессиональной компетентности педагогов осуществляется через традиционные формы работы:</a:t>
            </a:r>
          </a:p>
          <a:p>
            <a:pPr lvl="0"/>
            <a:r>
              <a:rPr lang="x-none" sz="2000" smtClean="0">
                <a:solidFill>
                  <a:srgbClr val="7030A0"/>
                </a:solidFill>
              </a:rPr>
              <a:t>Курсовая подготовка;</a:t>
            </a:r>
            <a:endParaRPr lang="ru-RU" sz="2000" dirty="0" smtClean="0">
              <a:solidFill>
                <a:srgbClr val="7030A0"/>
              </a:solidFill>
            </a:endParaRPr>
          </a:p>
          <a:p>
            <a:pPr lvl="0"/>
            <a:r>
              <a:rPr lang="x-none" sz="2000" smtClean="0">
                <a:solidFill>
                  <a:srgbClr val="7030A0"/>
                </a:solidFill>
              </a:rPr>
              <a:t>Участие в деятельности РМО;</a:t>
            </a:r>
            <a:endParaRPr lang="ru-RU" sz="2000" dirty="0" smtClean="0">
              <a:solidFill>
                <a:srgbClr val="7030A0"/>
              </a:solidFill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</a:rPr>
              <a:t>Работа педагогических сообществ;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</a:rPr>
              <a:t>Работа творческих групп педагогов;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</a:rPr>
              <a:t>Проведение семинаров на базе школы;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</a:rPr>
              <a:t>Инновационная деятельность;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</a:rPr>
              <a:t>Освоение современных образовательных технологий.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 В школе работают следующие  педагогические сообщества: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1.Творческая группа учителей естественного - научного цикла.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2.Проблемная группа профессионального развития педагогов.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3.Инициативная группа учителей русского языка и литературы.</a:t>
            </a:r>
          </a:p>
          <a:p>
            <a:endParaRPr lang="ru-RU" sz="2000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      В течение трёх лет в школе организована работа педагогов во  временных творческих группах, работающих по темам: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1.Использование ИКТ и Интернет - технологий  в образовательном процессе.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2.Внедрение ФГОС и ФГТ. 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3.Дистанционное обучение  детей - инвалидов.</a:t>
            </a:r>
          </a:p>
          <a:p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4" name="Picture 2" descr="C:\Documents and Settings\All Users\Документы\Мои рисунки\Мои рисунки\анимашки\Рисунок4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4191000"/>
            <a:ext cx="1657350" cy="18192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762000" y="685800"/>
            <a:ext cx="7315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Цель школы </a:t>
            </a:r>
            <a:endParaRPr lang="ru-RU" dirty="0">
              <a:solidFill>
                <a:schemeClr val="accent2"/>
              </a:solidFill>
            </a:endParaRPr>
          </a:p>
          <a:p>
            <a:r>
              <a:rPr lang="ru-RU" dirty="0"/>
              <a:t> </a:t>
            </a:r>
            <a:r>
              <a:rPr lang="ru-RU" dirty="0">
                <a:solidFill>
                  <a:srgbClr val="7030A0"/>
                </a:solidFill>
              </a:rPr>
              <a:t>Обеспечение устойчивого развития школы через формирования образовательной  среды </a:t>
            </a:r>
          </a:p>
          <a:p>
            <a:r>
              <a:rPr lang="ru-RU" dirty="0">
                <a:solidFill>
                  <a:srgbClr val="7030A0"/>
                </a:solidFill>
              </a:rPr>
              <a:t> </a:t>
            </a: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838200" y="2133600"/>
            <a:ext cx="50292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Задачи школы</a:t>
            </a:r>
          </a:p>
          <a:p>
            <a:endParaRPr lang="ru-RU" b="1" dirty="0">
              <a:solidFill>
                <a:schemeClr val="accent2"/>
              </a:solidFill>
            </a:endParaRPr>
          </a:p>
          <a:p>
            <a:r>
              <a:rPr lang="ru-RU" dirty="0">
                <a:solidFill>
                  <a:srgbClr val="7030A0"/>
                </a:solidFill>
              </a:rPr>
              <a:t>1. Освоить современные педагогические  технологии.</a:t>
            </a:r>
          </a:p>
          <a:p>
            <a:r>
              <a:rPr lang="ru-RU" dirty="0">
                <a:solidFill>
                  <a:srgbClr val="7030A0"/>
                </a:solidFill>
              </a:rPr>
              <a:t> </a:t>
            </a:r>
          </a:p>
          <a:p>
            <a:r>
              <a:rPr lang="ru-RU" dirty="0">
                <a:solidFill>
                  <a:srgbClr val="7030A0"/>
                </a:solidFill>
              </a:rPr>
              <a:t>2. Обновить систему    воспитательной работы.</a:t>
            </a:r>
          </a:p>
          <a:p>
            <a:r>
              <a:rPr lang="ru-RU" dirty="0">
                <a:solidFill>
                  <a:srgbClr val="7030A0"/>
                </a:solidFill>
              </a:rPr>
              <a:t> </a:t>
            </a:r>
            <a:endParaRPr lang="en-US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3.  </a:t>
            </a:r>
            <a:r>
              <a:rPr lang="ru-RU" dirty="0">
                <a:solidFill>
                  <a:srgbClr val="7030A0"/>
                </a:solidFill>
              </a:rPr>
              <a:t>Создать условия для сохранения    и укрепления здоровья обучающихся.</a:t>
            </a:r>
          </a:p>
          <a:p>
            <a:r>
              <a:rPr lang="ru-RU" dirty="0">
                <a:solidFill>
                  <a:srgbClr val="7030A0"/>
                </a:solidFill>
              </a:rPr>
              <a:t> </a:t>
            </a:r>
          </a:p>
          <a:p>
            <a:r>
              <a:rPr lang="ru-RU" dirty="0"/>
              <a:t> </a:t>
            </a:r>
          </a:p>
        </p:txBody>
      </p:sp>
      <p:pic>
        <p:nvPicPr>
          <p:cNvPr id="4100" name="Picture 4" descr="C:\Documents and Settings\All Users\Документы\Мои рисунки\фото 2012-2013\фото сент.2012\IMG_76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8862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Образовательные результаты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    С 01.09.2011 году начальная школа приступила к реализации  ФГОС НОО. Была разработана ООП НОО, где отражены планируемые результаты, система оценки, программа по формированию УУД, программа коррекционной работы,  программа духовно-нравственного воспитания и развития, программа формирования культуры здорового и безопасного образа жизни.</a:t>
            </a:r>
          </a:p>
          <a:p>
            <a:pPr>
              <a:buNone/>
            </a:pPr>
            <a:endParaRPr 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В школе создана и функционирует следующая модель коррекционно-развивающего обучения (КРО):</a:t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400" b="1" dirty="0" smtClean="0">
                <a:solidFill>
                  <a:srgbClr val="7030A0"/>
                </a:solidFill>
              </a:rPr>
              <a:t>Заместитель директора по УВР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Соц. педагог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Реализация программы комплексной диагностики, профилактики и коррекции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 социальной сферы обучающихся. Развитие системы </a:t>
            </a:r>
            <a:r>
              <a:rPr lang="ru-RU" sz="1400" dirty="0" err="1" smtClean="0">
                <a:solidFill>
                  <a:srgbClr val="7030A0"/>
                </a:solidFill>
              </a:rPr>
              <a:t>пед</a:t>
            </a:r>
            <a:r>
              <a:rPr lang="ru-RU" sz="1400" dirty="0" smtClean="0">
                <a:solidFill>
                  <a:srgbClr val="7030A0"/>
                </a:solidFill>
              </a:rPr>
              <a:t>. поддержки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Педагог-психолог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Реализация программы коррекции психологической сферы личности обучающихся 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через индивидуальные и групповые методы работы с учащимися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Учитель-логопед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Коррекция речевых нарушений, диагностика и коррекция звукопроизношения,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слоговой структуры слов, фонематического анализа и синтеза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Учитель-дефектолог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Коррекция познавательной сферы, диагностика причин трудностей в обучении, 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готовности к обучению в школе, в среднем звене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7030A0"/>
                </a:solidFill>
              </a:rPr>
              <a:t>           Учитель физкультуры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Двигательное развитие учащихся, отнесенных по медицинским показаниям к 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специальной группе по физкультуре</a:t>
            </a:r>
            <a:endParaRPr lang="ru-RU" sz="1400" b="1" dirty="0" smtClean="0">
              <a:solidFill>
                <a:srgbClr val="7030A0"/>
              </a:solidFill>
            </a:endParaRPr>
          </a:p>
          <a:p>
            <a:r>
              <a:rPr lang="ru-RU" sz="1400" b="1" dirty="0" smtClean="0">
                <a:solidFill>
                  <a:srgbClr val="7030A0"/>
                </a:solidFill>
              </a:rPr>
              <a:t>Учитель музыки и ритмики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коррекция и развитие высших психических функций, формирование личностных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 качества обучающихся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Медицинская служба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Фельдшер</a:t>
            </a:r>
          </a:p>
          <a:p>
            <a:r>
              <a:rPr lang="ru-RU" sz="1400" b="1" dirty="0" smtClean="0">
                <a:solidFill>
                  <a:srgbClr val="7030A0"/>
                </a:solidFill>
              </a:rPr>
              <a:t>Старшая медсестра</a:t>
            </a:r>
          </a:p>
          <a:p>
            <a:endParaRPr lang="ru-RU" sz="14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Творческие достижения учащихся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7030A0"/>
                </a:solidFill>
              </a:rPr>
              <a:t>Свои художественные возможности учащиеся показывают в школьных, городских и региональных выставках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Picture 2" descr="E:\фото 2012-2013\ФОТО 2 ЧЕТ. 12-13 Г\РИС. ПО уСПЕНСКОМУ\IMG_8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048000"/>
            <a:ext cx="5029200" cy="36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По итогам этих выставок многие  имеют грамоты и дипломы.</a:t>
            </a:r>
            <a:br>
              <a:rPr lang="ru-RU" sz="3200" dirty="0" smtClean="0">
                <a:solidFill>
                  <a:srgbClr val="FF0000"/>
                </a:solidFill>
              </a:rPr>
            </a:br>
            <a:endParaRPr lang="ru-RU" sz="3200" dirty="0" smtClean="0">
              <a:solidFill>
                <a:srgbClr val="FF0000"/>
              </a:solidFill>
            </a:endParaRPr>
          </a:p>
        </p:txBody>
      </p:sp>
      <p:pic>
        <p:nvPicPr>
          <p:cNvPr id="27651" name="Picture 2" descr="E:\фото 2012-2013\ФОТО 2 ЧЕТ. 12-13 Г\декабрь 2012\IMG_86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Нравственно-эстетическое  направление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7030A0"/>
                </a:solidFill>
              </a:rPr>
              <a:t>Нравственные качества воспитанников педагоги развивают при проведении классных часов по правовому воспитанию, уроков по этической грамматике,  парламентских уроков и уроков семейных ценностей, активно используют  родительское просвещение. 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Парламентские уроки</a:t>
            </a:r>
          </a:p>
        </p:txBody>
      </p:sp>
      <p:pic>
        <p:nvPicPr>
          <p:cNvPr id="30723" name="Picture 3" descr="E:\фото 2012-2013\фото октябрь\парламент. уроки\IMG_806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-1263" t="28622"/>
          <a:stretch>
            <a:fillRect/>
          </a:stretch>
        </p:blipFill>
        <p:spPr>
          <a:xfrm>
            <a:off x="2819400" y="1295400"/>
            <a:ext cx="6110288" cy="3230563"/>
          </a:xfrm>
          <a:noFill/>
        </p:spPr>
      </p:pic>
      <p:pic>
        <p:nvPicPr>
          <p:cNvPr id="30724" name="Picture 3" descr="E:\фото 2012-2013\фото октябрь\парламент. уроки\IMG_80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3494088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Деятельность по проекту «Одаренные дети» 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С этой целью в школе традиционно проводятся интеллектуальные марафоны среди старшеклассников, познавательные классные часы,  работает Научное общество учащихся», в школе создаются условия для участия в региональных и международных интеллектуальных конкурсах: «Лис», «Кенгуру», «Енот», «Русский медвежонок», проводится праздник «За честь школы».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dirty="0" smtClean="0">
                <a:solidFill>
                  <a:srgbClr val="FF0000"/>
                </a:solidFill>
              </a:rPr>
              <a:t>Успешные дети-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                 счастливые дети!</a:t>
            </a:r>
          </a:p>
        </p:txBody>
      </p:sp>
      <p:pic>
        <p:nvPicPr>
          <p:cNvPr id="50178" name="Picture 2" descr="E:\фото 2012-2013\фото 4 четверть\лучшие дети - грамоты\IMG_98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-2516" r="1887"/>
          <a:stretch>
            <a:fillRect/>
          </a:stretch>
        </p:blipFill>
        <p:spPr>
          <a:xfrm>
            <a:off x="228600" y="2057400"/>
            <a:ext cx="3962400" cy="3105150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0179" name="Picture 3" descr="E:\фото 2012-2013\фото 4 четверть\лучшие дети - грамоты\IMG_98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70264" y="1600200"/>
            <a:ext cx="3394472" cy="452596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 descr="E:\фото 2012-2013\фото 4 четверть\лучшие дети - грамоты\IMG_9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609600"/>
            <a:ext cx="7650163" cy="57380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E:\фото 2012-2013\фото 4 четверть\лучшие дети - грамоты\IMG_9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609600"/>
            <a:ext cx="7040563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 школе очень красиво, уютно, тепло и комфортно 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3" descr="C:\Documents and Settings\All Users\Документы\Мои рисунки\фото ОВЗ\фото лагерь 2012\лагерь 1и4 июня фото\IMG_69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266" y="1600200"/>
            <a:ext cx="6033468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E:\фото 2012-2013\фото 4 четверть\лучшие дети - грамоты\IMG_98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81000"/>
            <a:ext cx="7726363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E:\фото 2012-2013\фото сент.2012\2.10. поле чудес\IMG_77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447800"/>
            <a:ext cx="6405563" cy="480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Box 2"/>
          <p:cNvSpPr txBox="1">
            <a:spLocks noChangeArrowheads="1"/>
          </p:cNvSpPr>
          <p:nvPr/>
        </p:nvSpPr>
        <p:spPr bwMode="auto">
          <a:xfrm>
            <a:off x="2362200" y="762000"/>
            <a:ext cx="533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</a:rPr>
              <a:t>«Поле чудес» по безопасности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7030A0"/>
                </a:solidFill>
              </a:rPr>
              <a:t>В городском музее</a:t>
            </a:r>
          </a:p>
        </p:txBody>
      </p:sp>
      <p:pic>
        <p:nvPicPr>
          <p:cNvPr id="35843" name="Picture 2" descr="E:\фото 2012-2013\фото 3 чет.12-13 январь\музей 18.01.13 1 и 4 класс№1\IMG_9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1066800"/>
            <a:ext cx="4664075" cy="3497443"/>
          </a:xfrm>
          <a:noFill/>
        </p:spPr>
      </p:pic>
      <p:pic>
        <p:nvPicPr>
          <p:cNvPr id="4" name="Picture 2" descr="E:\фото 2012-2013\фото 3 чет.12-13 январь\музей 18.01.13 1 и 4 класс№1\IMG_9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3581400"/>
            <a:ext cx="4104937" cy="30781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 Одним из средств повышения учебной мотивации является система внеурочной деятельности, которая включает в себя такие традиционные мероприятия, как: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-предметные олимпиады и конкурсы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- предметные недели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- интеллектуальные игры и конкурсы</a:t>
            </a:r>
          </a:p>
          <a:p>
            <a:endParaRPr lang="ru-RU" dirty="0"/>
          </a:p>
        </p:txBody>
      </p:sp>
      <p:pic>
        <p:nvPicPr>
          <p:cNvPr id="4" name="Picture 2" descr="C:\Documents and Settings\All Users\Документы\Мои рисунки\Мои рисунки\анимационные картинки\0_de93_7876ac7b_M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3886200"/>
            <a:ext cx="2676525" cy="27717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Фестиваль песни</a:t>
            </a:r>
          </a:p>
        </p:txBody>
      </p:sp>
      <p:pic>
        <p:nvPicPr>
          <p:cNvPr id="31747" name="Picture 2" descr="E:\фото 2012-2013\фото 4 четверть\рисунки фестиваль песни 13.04\IMG_97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53000" y="1752600"/>
            <a:ext cx="3595688" cy="2697163"/>
          </a:xfrm>
          <a:noFill/>
        </p:spPr>
      </p:pic>
      <p:pic>
        <p:nvPicPr>
          <p:cNvPr id="31748" name="Picture 2" descr="E:\фото 2012-2013\фото 4 четверть\рисунки фестиваль песни 13.04\IMG_97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733800"/>
            <a:ext cx="3697288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Дети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нашей школы, участвуют наравне со всеми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 в общегородских мероприятиях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7030A0"/>
                </a:solidFill>
              </a:rPr>
              <a:t>Два года школа не принимала участия в марафоне, а в 2012 году наши «Знатоки» стали более уверенными и заняли почетное  4 место, уступив 3 место команде Лицея.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 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Picture 2" descr="F:\от Юлии шк.16\1 сентября картинки и песни\1б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581400"/>
            <a:ext cx="4343176" cy="30712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С каждым годом число призовых мест в муниципальных конкурсах увеличивается, следовательно, открываются перспективы участия в краевых, Всероссийских и международных конкурсах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7030A0"/>
                </a:solidFill>
              </a:rPr>
              <a:t>Ребята, которые принимают участие в этих  конкурсах, приобретают новые навыки, умения и получают возможность проявить свои таланты за пределами школы, что положительно сказывается на их дальнейшем творческом росте и позволяет с каждым годом выходить на более высокий уровень.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Игрушки для главной городской елки</a:t>
            </a:r>
          </a:p>
        </p:txBody>
      </p:sp>
      <p:pic>
        <p:nvPicPr>
          <p:cNvPr id="65538" name="Picture 2" descr="E:\фото 2012-2013\ФОТО 2 ЧЕТ. 12-13 Г\декабрь 2012\IMG_86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2209800"/>
            <a:ext cx="4510617" cy="3382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E:\фото 2012-2013\ФОТО 2 ЧЕТ. 12-13 Г\фото 4 класс н.г\IMG_8752.jpg"/>
          <p:cNvPicPr>
            <a:picLocks noChangeAspect="1" noChangeArrowheads="1"/>
          </p:cNvPicPr>
          <p:nvPr/>
        </p:nvPicPr>
        <p:blipFill>
          <a:blip r:embed="rId3" cstate="print"/>
          <a:srcRect l="12821" t="3790" r="32231"/>
          <a:stretch>
            <a:fillRect/>
          </a:stretch>
        </p:blipFill>
        <p:spPr bwMode="auto">
          <a:xfrm>
            <a:off x="6172200" y="2895600"/>
            <a:ext cx="2286000" cy="3001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7030A0"/>
                </a:solidFill>
              </a:rPr>
              <a:t>Встреча по профориентации</a:t>
            </a:r>
          </a:p>
        </p:txBody>
      </p:sp>
      <p:pic>
        <p:nvPicPr>
          <p:cNvPr id="41987" name="Picture 2" descr="E:\фото 2012-2013\фото 4 четверть\IMG_966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Формирование здорового образа жизни воспитанников и учащихся школы – одна из основных задач в работе педагогического коллектива 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   Поэтому на протяжении нескольких лет учащиеся школы являются победителями, призерами, лауреатами краевых Фестивалей спорта детей-инвалидов. Участие в таких мероприятиях является хорошим стимулом для дальнейшего занятия спортом.</a:t>
            </a: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 l="4256" r="8511" b="710"/>
          <a:stretch>
            <a:fillRect/>
          </a:stretch>
        </p:blipFill>
        <p:spPr bwMode="auto">
          <a:xfrm>
            <a:off x="4572000" y="4724400"/>
            <a:ext cx="2501114" cy="2133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E:\фото 2012-2013\фото сент.2012\IMG_76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685800"/>
            <a:ext cx="7269163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Наши победители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650" name="Picture 2" descr="D:\с рабочего стола 3.02.13\В.Р. 2012-13\фото 2012-2013\ФОТО 2 ЧЕТ. 12-13 Г\декабрь 2012\IMG_86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3394472" cy="4525963"/>
          </a:xfrm>
          <a:prstGeom prst="rect">
            <a:avLst/>
          </a:prstGeom>
          <a:noFill/>
        </p:spPr>
      </p:pic>
      <p:pic>
        <p:nvPicPr>
          <p:cNvPr id="6" name="Picture 2" descr="D:\с рабочего стола 3.02.13\В.Р. 2012-13\фото 2012-2013\ФОТО 2 ЧЕТ. 12-13 Г\декабрь 2012\IMG_8584.jpg"/>
          <p:cNvPicPr>
            <a:picLocks noChangeAspect="1" noChangeArrowheads="1"/>
          </p:cNvPicPr>
          <p:nvPr/>
        </p:nvPicPr>
        <p:blipFill>
          <a:blip r:embed="rId3" cstate="print"/>
          <a:srcRect l="18941" t="11785" r="24746" b="12452"/>
          <a:stretch>
            <a:fillRect/>
          </a:stretch>
        </p:blipFill>
        <p:spPr bwMode="auto">
          <a:xfrm>
            <a:off x="4343400" y="2667000"/>
            <a:ext cx="3398309" cy="3429000"/>
          </a:xfrm>
          <a:prstGeom prst="rect">
            <a:avLst/>
          </a:prstGeom>
          <a:noFill/>
        </p:spPr>
      </p:pic>
      <p:pic>
        <p:nvPicPr>
          <p:cNvPr id="7" name="Picture 4" descr="SWScan000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228600"/>
            <a:ext cx="1972655" cy="27733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7030A0"/>
                </a:solidFill>
              </a:rPr>
              <a:t>Папа, мама, я- спортивная семья</a:t>
            </a:r>
          </a:p>
        </p:txBody>
      </p:sp>
      <p:pic>
        <p:nvPicPr>
          <p:cNvPr id="23555" name="Picture 2" descr="E:\фото 2012-2013\ФОТО 2 ЧЕТ. 12-13 Г\декабрь 2012\IMG_8468.jpg"/>
          <p:cNvPicPr>
            <a:picLocks noChangeAspect="1" noChangeArrowheads="1"/>
          </p:cNvPicPr>
          <p:nvPr/>
        </p:nvPicPr>
        <p:blipFill>
          <a:blip r:embed="rId2"/>
          <a:srcRect l="1071" b="31406"/>
          <a:stretch>
            <a:fillRect/>
          </a:stretch>
        </p:blipFill>
        <p:spPr bwMode="auto">
          <a:xfrm>
            <a:off x="838200" y="2438400"/>
            <a:ext cx="7040563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Олимпийский урок</a:t>
            </a:r>
          </a:p>
        </p:txBody>
      </p:sp>
      <p:pic>
        <p:nvPicPr>
          <p:cNvPr id="25603" name="Picture 3" descr="E:\фото 2012-2013\олимпийский урок\IMG_81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905000"/>
            <a:ext cx="4348163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E:\фото 2012-2013\олимпийский урок\IMG_81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978275"/>
            <a:ext cx="384016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Целью воспитательной работы школы является создание условий, способствующих развитию творческих, личностных качеств учащихся, их социализации и адаптации в обществе на основе индивидуального  подхода.</a:t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Исходя из цели, поставлены следующие задачи воспитательной деятельности:                                                                                                                                                    - формировать активную гражданскую позицию и самосознание                   гражданина РФ;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- совершенствовать  работу по сохранению и укреплению здоровья учащихся, воспитанию стремления к здоровому образу жизни;                                 - повышать результативность деятельности школы в  ходе реализации проекта  «Одаренные дети»;	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- развивать школьные традиции, создавая благоприятные условия для всестороннего развития  личности учащихся;                                                                - совершенствовать систему методической работы с классными руководителями. </a:t>
            </a:r>
          </a:p>
          <a:p>
            <a:endParaRPr 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E:\фото 2012-2013\ФОТО 2 ЧЕТ. 12-13 Г\С яЛЫМОВЫМ И ПО ЖЕРТВАМ\IMG_82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057400"/>
            <a:ext cx="5592763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TextBox 2"/>
          <p:cNvSpPr txBox="1">
            <a:spLocks noChangeArrowheads="1"/>
          </p:cNvSpPr>
          <p:nvPr/>
        </p:nvSpPr>
        <p:spPr bwMode="auto">
          <a:xfrm>
            <a:off x="6477000" y="12954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3252" name="TextBox 4"/>
          <p:cNvSpPr txBox="1">
            <a:spLocks noChangeArrowheads="1"/>
          </p:cNvSpPr>
          <p:nvPr/>
        </p:nvSpPr>
        <p:spPr bwMode="auto">
          <a:xfrm>
            <a:off x="3200400" y="609600"/>
            <a:ext cx="3505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FF0000"/>
                </a:solidFill>
              </a:rPr>
              <a:t>Встреча с инспектором полиции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3" descr="E:\фото 2012-2013\ФОТО 2 ЧЕТ. 12-13 Г\УРОК ПРАВА2.11.12\IMG_81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828800"/>
            <a:ext cx="5973763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TextBox 3"/>
          <p:cNvSpPr txBox="1">
            <a:spLocks noChangeArrowheads="1"/>
          </p:cNvSpPr>
          <p:nvPr/>
        </p:nvSpPr>
        <p:spPr bwMode="auto">
          <a:xfrm>
            <a:off x="3429000" y="609600"/>
            <a:ext cx="3505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</a:rPr>
              <a:t>Урок права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B0F0"/>
                </a:solidFill>
              </a:rPr>
              <a:t>Общешкольные мероприятия</a:t>
            </a:r>
          </a:p>
        </p:txBody>
      </p:sp>
      <p:pic>
        <p:nvPicPr>
          <p:cNvPr id="20483" name="Picture 3" descr="E:\фото 2012-2013\фото сент.2012\IMG_76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371600"/>
            <a:ext cx="3679825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</a:t>
            </a:r>
          </a:p>
        </p:txBody>
      </p:sp>
      <p:pic>
        <p:nvPicPr>
          <p:cNvPr id="21507" name="Picture 2" descr="E:\фото 2012-2013\ФОТО 2 ЧЕТ. 12-13 Г\декабрь 2012\IMG_8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54563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E:\фото 2012-2013\ФОТО 2 ЧЕТ. 12-13 Г\декабрь 2012\IMG_84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5638" y="3349625"/>
            <a:ext cx="4678362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Проводы зимы</a:t>
            </a:r>
          </a:p>
        </p:txBody>
      </p:sp>
      <p:pic>
        <p:nvPicPr>
          <p:cNvPr id="80898" name="Picture 2" descr="E:\фото 2012-2013\фото март13\IMG_95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508" b="32655"/>
          <a:stretch>
            <a:fillRect/>
          </a:stretch>
        </p:blipFill>
        <p:spPr>
          <a:xfrm>
            <a:off x="381000" y="1143000"/>
            <a:ext cx="5349240" cy="2743200"/>
          </a:xfrm>
          <a:effectLst>
            <a:softEdge rad="112500"/>
          </a:effectLst>
        </p:spPr>
      </p:pic>
      <p:pic>
        <p:nvPicPr>
          <p:cNvPr id="6" name="Picture 2" descr="E:\фото 2012-2013\фото март13\IMG_9552.jpg"/>
          <p:cNvPicPr>
            <a:picLocks noChangeAspect="1" noChangeArrowheads="1"/>
          </p:cNvPicPr>
          <p:nvPr/>
        </p:nvPicPr>
        <p:blipFill>
          <a:blip r:embed="rId3" cstate="print"/>
          <a:srcRect l="9593" t="5051" r="15907" b="14135"/>
          <a:stretch>
            <a:fillRect/>
          </a:stretch>
        </p:blipFill>
        <p:spPr bwMode="auto">
          <a:xfrm>
            <a:off x="5029200" y="3657600"/>
            <a:ext cx="37465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В воспитательной деятельности школы  определены следующие приоритетные направления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гражданско-патриотическое;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спортивно-оздоровительное;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 нравственно-эстетическое;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выявление и поддержка одаренных детей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Picture 1" descr="C:\Documents and Settings\All Users\Документы\Мои рисунки\Мои рисунки\анимашки\Рисунок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4648200"/>
            <a:ext cx="1028700" cy="1295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371600"/>
          </a:xfrm>
        </p:spPr>
        <p:txBody>
          <a:bodyPr>
            <a:normAutofit/>
          </a:bodyPr>
          <a:lstStyle/>
          <a:p>
            <a:pPr marL="627063" indent="-627063" eaLnBrk="1" hangingPunct="1">
              <a:lnSpc>
                <a:spcPct val="90000"/>
              </a:lnSpc>
              <a:defRPr/>
            </a:pPr>
            <a:r>
              <a:rPr lang="ru-RU" sz="2800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Образовательный процесс осуществляют</a:t>
            </a:r>
            <a:br>
              <a:rPr lang="ru-RU" sz="2800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21 учитель</a:t>
            </a:r>
            <a:r>
              <a:rPr lang="ru-RU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 (3 совместителя)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27063" indent="-627063" algn="ctr" eaLnBrk="1" hangingPunct="1">
              <a:lnSpc>
                <a:spcPct val="90000"/>
              </a:lnSpc>
              <a:buFontTx/>
              <a:buNone/>
              <a:defRPr/>
            </a:pPr>
            <a:endParaRPr lang="ru-RU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27063" indent="-627063"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 них: </a:t>
            </a:r>
          </a:p>
          <a:p>
            <a:pPr marL="627063" indent="-627063"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первой категорией –13 чел.</a:t>
            </a:r>
          </a:p>
          <a:p>
            <a:pPr marL="627063" indent="-627063"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 второй категорией – 8 чел.</a:t>
            </a:r>
          </a:p>
          <a:p>
            <a:pPr marL="627063" indent="-627063"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Почетных работников общего образования – 4 чел</a:t>
            </a:r>
          </a:p>
          <a:p>
            <a:pPr marL="627063" indent="-627063"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Заслуженный учитель России – 1чел.</a:t>
            </a:r>
          </a:p>
          <a:p>
            <a:r>
              <a:rPr lang="ru-RU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Средний  возраст педагогического коллектива – 55 лет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mtClean="0">
                <a:solidFill>
                  <a:srgbClr val="FF0000"/>
                </a:solidFill>
              </a:rPr>
              <a:t>Выставка</a:t>
            </a:r>
          </a:p>
        </p:txBody>
      </p:sp>
      <p:pic>
        <p:nvPicPr>
          <p:cNvPr id="24579" name="Picture 2" descr="E:\фото 2012-2013\фото сент.2012\IMG_7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4238" y="0"/>
            <a:ext cx="4449762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E:\фото 2012-2013\фото сент.2012\IMG_7696.jpg"/>
          <p:cNvPicPr>
            <a:picLocks noChangeAspect="1" noChangeArrowheads="1"/>
          </p:cNvPicPr>
          <p:nvPr/>
        </p:nvPicPr>
        <p:blipFill>
          <a:blip r:embed="rId3" cstate="print"/>
          <a:srcRect l="2097" t="9782" r="-1682" b="23132"/>
          <a:stretch>
            <a:fillRect/>
          </a:stretch>
        </p:blipFill>
        <p:spPr bwMode="auto">
          <a:xfrm>
            <a:off x="381000" y="3200400"/>
            <a:ext cx="7239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МБС(К) ОУ «Школа для детей с ОВЗ»:</a:t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dirty="0" smtClean="0">
                <a:solidFill>
                  <a:srgbClr val="7030A0"/>
                </a:solidFill>
              </a:rPr>
              <a:t>реализует основные принципы общественно-государственного управления, что соответствует социальным потребностям человека, общества;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</a:rPr>
              <a:t> формирует благоприятную информационно образовательную  среду для всех участников образовательного процесса,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</a:rPr>
              <a:t> обеспечивает права ребенка на качественное образование в условиях доброжелательной, психологически компетентной, социальной среде, начиная с дошкольного возраста;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</a:rPr>
              <a:t> организует взаимодействие с учреждениями дополнительного образования, с учебными заведениями, общественными организациями  города.</a:t>
            </a:r>
          </a:p>
          <a:p>
            <a:endParaRPr lang="ru-RU" sz="20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Ими гордится школа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D:\с рабочего стола 3.02.13\В.Р. 2012-13\фото 2012-2013\ФОТО 2 ЧЕТ. 12-13 Г\ПЕДСОВЕТ 26.11.12\IMG_83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00200"/>
            <a:ext cx="6034617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/>
          <a:lstStyle/>
          <a:p>
            <a:r>
              <a:rPr lang="ru-RU" sz="2000" dirty="0" smtClean="0">
                <a:solidFill>
                  <a:srgbClr val="FF0000"/>
                </a:solidFill>
              </a:rPr>
              <a:t>Участие педагогов в конкурсах профессионального мастерства стабильно: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E:\фото 2012-2013\учителя\ПЕДСОВЕТ 26.11.12\IMG_83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Совершенствование </a:t>
            </a:r>
            <a:r>
              <a:rPr lang="ru-RU" sz="2000" dirty="0" err="1" smtClean="0">
                <a:solidFill>
                  <a:srgbClr val="FF0000"/>
                </a:solidFill>
              </a:rPr>
              <a:t>учебно</a:t>
            </a:r>
            <a:r>
              <a:rPr lang="ru-RU" sz="2000" dirty="0" smtClean="0">
                <a:solidFill>
                  <a:srgbClr val="FF0000"/>
                </a:solidFill>
              </a:rPr>
              <a:t> - методического обеспечения является одной из важнейших задач развития школы.</a:t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Picture 2" descr="F:\от Юлии шк.16\1 сентября картинки и песни\1н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824" y="1600200"/>
            <a:ext cx="6400352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Обеспечение условий безопасности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dirty="0" smtClean="0">
                <a:solidFill>
                  <a:srgbClr val="7030A0"/>
                </a:solidFill>
              </a:rPr>
              <a:t>В   школе с  2009года функционирует автоматическая пожарная сигнализация.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В дневное время охрана учреждения осуществляется вахтером.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 4 раза в год проводятся практические тренировки по отработке действий личного состава, обучающихся и воспитанников при возникновении чрезвычайных ситуаций.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В школе созданы условия для организации горячего питания обучающихся и воспитанников: имеется обеденный зал на 40 посадочных мест, кухня и помещения для хранения и приготовления пищи.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Медицинское обслуживание обучающихся обеспечивается медицинским персоналом согласно  штатного расписания школы.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Ежегодно проводятся диспансерные осмотры всех детей, ежедневно проводится витаминизация учащихся и воспитанников.</a:t>
            </a:r>
          </a:p>
          <a:p>
            <a:endParaRPr lang="ru-RU" sz="20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4"/>
          <p:cNvSpPr txBox="1">
            <a:spLocks noChangeArrowheads="1"/>
          </p:cNvSpPr>
          <p:nvPr/>
        </p:nvSpPr>
        <p:spPr bwMode="auto">
          <a:xfrm>
            <a:off x="838200" y="304800"/>
            <a:ext cx="754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</a:rPr>
              <a:t>Учебная</a:t>
            </a:r>
            <a:r>
              <a:rPr lang="ru-RU" sz="2000">
                <a:solidFill>
                  <a:srgbClr val="FF0000"/>
                </a:solidFill>
              </a:rPr>
              <a:t> </a:t>
            </a:r>
            <a:r>
              <a:rPr lang="ru-RU" sz="2000" b="1">
                <a:solidFill>
                  <a:srgbClr val="FF0000"/>
                </a:solidFill>
              </a:rPr>
              <a:t>эвакуация учащихся</a:t>
            </a:r>
          </a:p>
        </p:txBody>
      </p:sp>
      <p:pic>
        <p:nvPicPr>
          <p:cNvPr id="5" name="Picture 3" descr="E:\фото 2012-2013\фото 2012-2013\фото сент.2012\IMG_76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4237" y="3520451"/>
            <a:ext cx="4449763" cy="3337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E:\фото 2012-2013\фото октябрь\фото 4.10.12 эвакуация\IMG_78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762000"/>
            <a:ext cx="5060606" cy="3795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1363</Words>
  <PresentationFormat>Экран (4:3)</PresentationFormat>
  <Paragraphs>149</Paragraphs>
  <Slides>52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Office Theme</vt:lpstr>
      <vt:lpstr>Итоги деятельности  МБС(К)ОУ  «Школа для детей с ОВЗ» за 2012-2013 учебный  год</vt:lpstr>
      <vt:lpstr>Слайд 2</vt:lpstr>
      <vt:lpstr>В школе очень красиво, уютно, тепло и комфортно  </vt:lpstr>
      <vt:lpstr>Слайд 4</vt:lpstr>
      <vt:lpstr>Образовательный процесс осуществляют 21 учитель.  (3 совместителя)</vt:lpstr>
      <vt:lpstr>Участие педагогов в конкурсах профессионального мастерства стабильно: </vt:lpstr>
      <vt:lpstr>Совершенствование учебно - методического обеспечения является одной из важнейших задач развития школы. </vt:lpstr>
      <vt:lpstr>Обеспечение условий безопасности</vt:lpstr>
      <vt:lpstr>Слайд 9</vt:lpstr>
      <vt:lpstr>Слайд 10</vt:lpstr>
      <vt:lpstr>Систематически  администрацией школы организуются обучающие мероприятия для учащихся и для учителей по вопросам безопасности жизнедеятельности:</vt:lpstr>
      <vt:lpstr>Слайд 12</vt:lpstr>
      <vt:lpstr>Праздник участников дорожного движения</vt:lpstr>
      <vt:lpstr>Слайд 14</vt:lpstr>
      <vt:lpstr>Соблюдение прав участников образовательного процесса </vt:lpstr>
      <vt:lpstr> Обновление содержания образования </vt:lpstr>
      <vt:lpstr>Экскурсии</vt:lpstr>
      <vt:lpstr>Организацией  методической  работы  в МБС(К) ОУ  «Школа для детей с ОВЗ» руководит методический совет школы</vt:lpstr>
      <vt:lpstr> В школе работают следующие  педагогические сообщества:</vt:lpstr>
      <vt:lpstr>Образовательные результаты </vt:lpstr>
      <vt:lpstr>В школе создана и функционирует следующая модель коррекционно-развивающего обучения (КРО): </vt:lpstr>
      <vt:lpstr>Творческие достижения учащихся</vt:lpstr>
      <vt:lpstr>По итогам этих выставок многие  имеют грамоты и дипломы. </vt:lpstr>
      <vt:lpstr>Нравственно-эстетическое  направление</vt:lpstr>
      <vt:lpstr>Парламентские уроки</vt:lpstr>
      <vt:lpstr>Деятельность по проекту «Одаренные дети» </vt:lpstr>
      <vt:lpstr>Успешные дети-                      счастливые дети!</vt:lpstr>
      <vt:lpstr>Слайд 28</vt:lpstr>
      <vt:lpstr>Слайд 29</vt:lpstr>
      <vt:lpstr>Слайд 30</vt:lpstr>
      <vt:lpstr>Слайд 31</vt:lpstr>
      <vt:lpstr>В городском музее</vt:lpstr>
      <vt:lpstr> Одним из средств повышения учебной мотивации является система внеурочной деятельности, которая включает в себя такие традиционные мероприятия, как:</vt:lpstr>
      <vt:lpstr>Фестиваль песни</vt:lpstr>
      <vt:lpstr>Дети нашей школы, участвуют наравне со всеми  в общегородских мероприятиях</vt:lpstr>
      <vt:lpstr> С каждым годом число призовых мест в муниципальных конкурсах увеличивается, следовательно, открываются перспективы участия в краевых, Всероссийских и международных конкурсах</vt:lpstr>
      <vt:lpstr>Игрушки для главной городской елки</vt:lpstr>
      <vt:lpstr>Встреча по профориентации</vt:lpstr>
      <vt:lpstr> Формирование здорового образа жизни воспитанников и учащихся школы – одна из основных задач в работе педагогического коллектива </vt:lpstr>
      <vt:lpstr>Наши победители</vt:lpstr>
      <vt:lpstr>Папа, мама, я- спортивная семья</vt:lpstr>
      <vt:lpstr>Олимпийский урок</vt:lpstr>
      <vt:lpstr>Целью воспитательной работы школы является создание условий, способствующих развитию творческих, личностных качеств учащихся, их социализации и адаптации в обществе на основе индивидуального  подхода. </vt:lpstr>
      <vt:lpstr>Слайд 44</vt:lpstr>
      <vt:lpstr>Слайд 45</vt:lpstr>
      <vt:lpstr>Общешкольные мероприятия</vt:lpstr>
      <vt:lpstr>о</vt:lpstr>
      <vt:lpstr>Проводы зимы</vt:lpstr>
      <vt:lpstr>В воспитательной деятельности школы  определены следующие приоритетные направления</vt:lpstr>
      <vt:lpstr>Выставка</vt:lpstr>
      <vt:lpstr>МБС(К) ОУ «Школа для детей с ОВЗ»: </vt:lpstr>
      <vt:lpstr>Ими гордится школа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деятельности  МБС(К)ОУ  «Школа для детей с ОВЗ» за 2012-2013 уч. год</dc:title>
  <dc:creator>Пользователь</dc:creator>
  <cp:lastModifiedBy>Пользователь</cp:lastModifiedBy>
  <cp:revision>22</cp:revision>
  <dcterms:created xsi:type="dcterms:W3CDTF">2013-10-13T16:39:34Z</dcterms:created>
  <dcterms:modified xsi:type="dcterms:W3CDTF">2013-10-14T07:42:04Z</dcterms:modified>
</cp:coreProperties>
</file>