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6" r:id="rId4"/>
    <p:sldId id="257" r:id="rId5"/>
    <p:sldId id="271" r:id="rId6"/>
    <p:sldId id="272" r:id="rId7"/>
    <p:sldId id="260" r:id="rId8"/>
    <p:sldId id="261" r:id="rId9"/>
    <p:sldId id="262" r:id="rId10"/>
    <p:sldId id="263" r:id="rId11"/>
    <p:sldId id="264" r:id="rId12"/>
    <p:sldId id="268" r:id="rId13"/>
    <p:sldId id="269" r:id="rId14"/>
    <p:sldId id="273" r:id="rId15"/>
    <p:sldId id="274" r:id="rId16"/>
    <p:sldId id="276" r:id="rId17"/>
    <p:sldId id="277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39" d="100"/>
          <a:sy n="39" d="100"/>
        </p:scale>
        <p:origin x="-1068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09F3F-8AF2-4C1C-B320-200CDC5DB1BC}" type="datetimeFigureOut">
              <a:rPr lang="ru-RU" smtClean="0"/>
              <a:t>06.11.2011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D5C81-16B1-421E-9CE1-981FCF34D21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://geo.1september.ru/view_article.php?id=20100040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42919"/>
            <a:ext cx="7772400" cy="2957532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Оборудование метеорологической станции</a:t>
            </a:r>
            <a:endParaRPr lang="ru-RU" sz="6000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Учебно-методическое пособие </a:t>
            </a:r>
          </a:p>
          <a:p>
            <a:r>
              <a:rPr lang="ru-RU" dirty="0" smtClean="0"/>
              <a:t>для учащихся 6-10 классов</a:t>
            </a:r>
          </a:p>
          <a:p>
            <a:r>
              <a:rPr lang="ru-RU" dirty="0"/>
              <a:t>п</a:t>
            </a:r>
            <a:r>
              <a:rPr lang="ru-RU" dirty="0" smtClean="0"/>
              <a:t>о теме «Атмосфера» учителя географии ГУ «СОШ № «28» г.Семей </a:t>
            </a:r>
            <a:r>
              <a:rPr lang="ru-RU" dirty="0" err="1" smtClean="0"/>
              <a:t>Басалаевой</a:t>
            </a:r>
            <a:r>
              <a:rPr lang="ru-RU" dirty="0" smtClean="0"/>
              <a:t> И.Н.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786314" y="274638"/>
            <a:ext cx="4357686" cy="5726130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Ручной анемометр </a:t>
            </a:r>
            <a:r>
              <a:rPr lang="ru-RU" sz="2400" b="1" dirty="0" smtClean="0"/>
              <a:t>-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прибор, определяющий скорость ветра.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1714488"/>
            <a:ext cx="4024313" cy="301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Переносной аспирационный </a:t>
            </a:r>
            <a:r>
              <a:rPr lang="ru-RU" sz="2800" b="1" dirty="0" smtClean="0"/>
              <a:t>психрометр </a:t>
            </a:r>
            <a:r>
              <a:rPr lang="ru-RU" sz="2800" b="1" dirty="0" err="1" smtClean="0"/>
              <a:t>Ассмана</a:t>
            </a:r>
            <a:r>
              <a:rPr lang="ru-RU" sz="2800" b="1" dirty="0" smtClean="0"/>
              <a:t> </a:t>
            </a:r>
            <a:r>
              <a:rPr lang="ru-RU" sz="2400" dirty="0" smtClean="0"/>
              <a:t>– прибор для определения показателей влажности воздуха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Можно проводить  в полевых условиях изучение микроклимата. </a:t>
            </a:r>
          </a:p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643570" y="1571612"/>
            <a:ext cx="2786082" cy="4945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Снегомерные рейки </a:t>
            </a:r>
            <a:r>
              <a:rPr lang="ru-RU" sz="2400" dirty="0" smtClean="0"/>
              <a:t>— переносная и стационарная</a:t>
            </a:r>
            <a:endParaRPr lang="ru-RU" sz="24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400" dirty="0" smtClean="0"/>
              <a:t>Приборы для </a:t>
            </a:r>
            <a:r>
              <a:rPr lang="ru-RU" sz="2400" dirty="0" err="1" smtClean="0"/>
              <a:t>определе-ния</a:t>
            </a:r>
            <a:r>
              <a:rPr lang="ru-RU" sz="2400" dirty="0" smtClean="0"/>
              <a:t> толщины снегового покрова</a:t>
            </a:r>
            <a:endParaRPr lang="ru-RU" sz="2400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0100" y="1643050"/>
            <a:ext cx="2643214" cy="4691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357166"/>
            <a:ext cx="4400552" cy="1571636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/>
              <a:t>Снегомер</a:t>
            </a:r>
            <a:r>
              <a:rPr lang="ru-RU" sz="3100" b="1" dirty="0" smtClean="0"/>
              <a:t>  </a:t>
            </a:r>
            <a:r>
              <a:rPr lang="ru-RU" sz="3100" dirty="0" smtClean="0"/>
              <a:t>-</a:t>
            </a:r>
            <a:r>
              <a:rPr lang="ru-RU" sz="2400" dirty="0" smtClean="0"/>
              <a:t> предназначен для измерения высоты и массы вырезаемого столбика пробы снега. 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2571745"/>
            <a:ext cx="4038600" cy="3929089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Он состоит из безмена (взвешивающей части) и металлического цилиндра для отбора пробы снега и определения его объема. Плотность снега определяется отношением массы к объему.</a:t>
            </a:r>
            <a:endParaRPr lang="ru-RU" sz="24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143116"/>
            <a:ext cx="3354634" cy="4059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214290"/>
            <a:ext cx="38100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28" y="500042"/>
            <a:ext cx="3686172" cy="5626121"/>
          </a:xfrm>
        </p:spPr>
        <p:txBody>
          <a:bodyPr/>
          <a:lstStyle/>
          <a:p>
            <a:pPr algn="ctr"/>
            <a:r>
              <a:rPr lang="ru-RU" dirty="0" err="1" smtClean="0"/>
              <a:t>Мерзлотомер</a:t>
            </a:r>
            <a:r>
              <a:rPr lang="ru-RU" dirty="0" smtClean="0"/>
              <a:t> – </a:t>
            </a:r>
            <a:r>
              <a:rPr lang="ru-RU" sz="2400" dirty="0" smtClean="0"/>
              <a:t>прибор  для определения глубины промерзания почвы</a:t>
            </a:r>
            <a:endParaRPr lang="ru-RU" sz="2400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4335924" cy="5831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769441" cy="6858000"/>
          </a:xfrm>
          <a:prstGeom prst="rect">
            <a:avLst/>
          </a:prstGeom>
        </p:spPr>
        <p:txBody>
          <a:bodyPr vert="vert270" wrap="square">
            <a:spAutoFit/>
          </a:bodyPr>
          <a:lstStyle/>
          <a:p>
            <a:pPr algn="ctr"/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Форму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облаков определяем визуально и сверяемся с фото по международному «Атласу облаков».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14290"/>
            <a:ext cx="8138397" cy="63479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8286808" cy="64184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3335000" cy="952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Учебно-методическое пособие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Составлено по материалам статьи:</a:t>
            </a:r>
          </a:p>
          <a:p>
            <a:pPr>
              <a:buNone/>
            </a:pPr>
            <a:r>
              <a:rPr lang="ru-RU" dirty="0" smtClean="0"/>
              <a:t>«Учебная метеостанция  Оренбургского </a:t>
            </a:r>
            <a:r>
              <a:rPr lang="ru-RU" dirty="0" err="1" smtClean="0"/>
              <a:t>универ-ситета</a:t>
            </a:r>
            <a:r>
              <a:rPr lang="ru-RU" dirty="0" smtClean="0"/>
              <a:t>»   С. В.  Юриной, канд. геогр. наук, доцента, начальника учебной метеостанции Оренбургского госуниверситета</a:t>
            </a:r>
          </a:p>
          <a:p>
            <a:pPr>
              <a:buNone/>
            </a:pPr>
            <a:r>
              <a:rPr lang="en-US" dirty="0" smtClean="0">
                <a:hlinkClick r:id="rId2"/>
              </a:rPr>
              <a:t>http://geo.1september.ru/view_article.php?id=201000404</a:t>
            </a:r>
            <a:r>
              <a:rPr lang="ru-RU" dirty="0" smtClean="0"/>
              <a:t> раздел  «Проблемные и отраслевые вопросы физической географии» главная страница «Первого сентября» № 4 2010 г. </a:t>
            </a:r>
          </a:p>
          <a:p>
            <a:pPr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 smtClean="0"/>
              <a:t>Метеоплощадка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Метеоплощадка</a:t>
            </a:r>
            <a:r>
              <a:rPr lang="ru-RU" dirty="0" smtClean="0"/>
              <a:t> — это то место, где </a:t>
            </a:r>
            <a:r>
              <a:rPr lang="ru-RU" dirty="0" err="1" smtClean="0"/>
              <a:t>разме-щают</a:t>
            </a:r>
            <a:r>
              <a:rPr lang="ru-RU" dirty="0" smtClean="0"/>
              <a:t> постоянные рабочие приборы и оборудование, но часть приборов </a:t>
            </a:r>
            <a:r>
              <a:rPr lang="ru-RU" dirty="0" err="1" smtClean="0"/>
              <a:t>нахо-дится</a:t>
            </a:r>
            <a:r>
              <a:rPr lang="ru-RU" dirty="0" smtClean="0"/>
              <a:t> в помещении метеостанции.</a:t>
            </a:r>
          </a:p>
          <a:p>
            <a:r>
              <a:rPr lang="ru-RU" dirty="0" smtClean="0"/>
              <a:t>Площадь примерно 26м Х 26 м</a:t>
            </a:r>
            <a:endParaRPr lang="ru-RU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62500" y="1571612"/>
            <a:ext cx="4095780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Психрометрическая будка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сконструирована таким образом, чтобы резервуары </a:t>
            </a:r>
            <a:r>
              <a:rPr lang="ru-RU" dirty="0" err="1" smtClean="0"/>
              <a:t>термомет-ров</a:t>
            </a:r>
            <a:r>
              <a:rPr lang="ru-RU" dirty="0" smtClean="0"/>
              <a:t> и других приборов находились на уровне двух метров — в приземном слое воздуха. Дверца будки всегда обращена на север. Как вы думаете, почему?</a:t>
            </a:r>
          </a:p>
          <a:p>
            <a:r>
              <a:rPr lang="ru-RU" dirty="0" smtClean="0"/>
              <a:t> Будка служит для защиты приборов от осадков, сильного ветра и солнечной радиации. Она выкрашена в белый цвет и имеет специальные жалюзи. </a:t>
            </a:r>
          </a:p>
          <a:p>
            <a:r>
              <a:rPr lang="ru-RU" dirty="0" smtClean="0"/>
              <a:t>Стоит отметить, что как на обычной метеостанции  всегда имеются две будки. В одной находятся термометры, </a:t>
            </a:r>
            <a:r>
              <a:rPr lang="ru-RU" dirty="0" err="1" smtClean="0"/>
              <a:t>психро-метр</a:t>
            </a:r>
            <a:r>
              <a:rPr lang="ru-RU" dirty="0" smtClean="0"/>
              <a:t>, гигрометр, а в другой — гигрограф и термограф, это приборы-самописцы (на лентах которых в течение суток в </a:t>
            </a:r>
            <a:r>
              <a:rPr lang="ru-RU" dirty="0" err="1" smtClean="0"/>
              <a:t>авто-матическом</a:t>
            </a:r>
            <a:r>
              <a:rPr lang="ru-RU" dirty="0" smtClean="0"/>
              <a:t> режиме происходит запись изменения </a:t>
            </a:r>
            <a:r>
              <a:rPr lang="ru-RU" dirty="0" err="1" smtClean="0"/>
              <a:t>температу-ры</a:t>
            </a:r>
            <a:r>
              <a:rPr lang="ru-RU" dirty="0" smtClean="0"/>
              <a:t> и относительной влажности воздуха).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Психрометрическая будка. Внутреннее устройство психрометрической будки</a:t>
            </a:r>
            <a:endParaRPr lang="ru-RU" sz="2400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14488"/>
            <a:ext cx="3563860" cy="47577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628" y="1714468"/>
            <a:ext cx="321471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Термометры</a:t>
            </a:r>
            <a:r>
              <a:rPr lang="ru-RU" sz="2800" b="1" dirty="0" smtClean="0"/>
              <a:t> </a:t>
            </a:r>
            <a:r>
              <a:rPr lang="ru-RU" sz="2700" dirty="0" smtClean="0"/>
              <a:t>– приборы для определения температуры воздуха, </a:t>
            </a:r>
            <a:r>
              <a:rPr lang="ru-RU" sz="2700" dirty="0" smtClean="0"/>
              <a:t>характеристики влажности воздуха (относительную и абсолютную влажность, точку росы, дефицит насыщения).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1500174"/>
            <a:ext cx="4281518" cy="5357826"/>
          </a:xfrm>
        </p:spPr>
        <p:txBody>
          <a:bodyPr>
            <a:normAutofit fontScale="400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r>
              <a:rPr lang="ru-RU" sz="5100" dirty="0" smtClean="0"/>
              <a:t>Температуру воздуха, в том числе максимальную и минимальную, определяем по термометрам, размещенным в </a:t>
            </a:r>
            <a:r>
              <a:rPr lang="ru-RU" sz="5100" dirty="0" err="1" smtClean="0"/>
              <a:t>психрометриче-ской</a:t>
            </a:r>
            <a:r>
              <a:rPr lang="ru-RU" sz="5100" dirty="0" smtClean="0"/>
              <a:t> будке. </a:t>
            </a:r>
          </a:p>
          <a:p>
            <a:r>
              <a:rPr lang="ru-RU" sz="5100" dirty="0" smtClean="0"/>
              <a:t>По показаниям сухого и </a:t>
            </a:r>
            <a:r>
              <a:rPr lang="ru-RU" sz="5100" dirty="0" err="1" smtClean="0"/>
              <a:t>смочен-ного</a:t>
            </a:r>
            <a:r>
              <a:rPr lang="ru-RU" sz="5100" dirty="0" smtClean="0"/>
              <a:t> термометров с </a:t>
            </a:r>
            <a:r>
              <a:rPr lang="ru-RU" sz="5100" dirty="0" err="1" smtClean="0"/>
              <a:t>использова-нием</a:t>
            </a:r>
            <a:r>
              <a:rPr lang="ru-RU" sz="5100" dirty="0" smtClean="0"/>
              <a:t> специальных «</a:t>
            </a:r>
            <a:r>
              <a:rPr lang="ru-RU" sz="5100" dirty="0" err="1" smtClean="0"/>
              <a:t>Психромет-рических</a:t>
            </a:r>
            <a:r>
              <a:rPr lang="ru-RU" sz="5100" dirty="0" smtClean="0"/>
              <a:t> таблиц» находим </a:t>
            </a:r>
            <a:r>
              <a:rPr lang="ru-RU" sz="5100" dirty="0" err="1" smtClean="0"/>
              <a:t>харак-теристики</a:t>
            </a:r>
            <a:r>
              <a:rPr lang="ru-RU" sz="5100" dirty="0" smtClean="0"/>
              <a:t> влажности воздуха (относительную и абсолютную влажность, точку росы, дефицит насыщения).</a:t>
            </a:r>
          </a:p>
          <a:p>
            <a:r>
              <a:rPr lang="ru-RU" sz="5100" dirty="0" smtClean="0"/>
              <a:t>Все термометры на площадке ориентированы по сторонам света (по линии восток—запад).</a:t>
            </a:r>
          </a:p>
          <a:p>
            <a:endParaRPr lang="ru-RU" sz="5100" dirty="0"/>
          </a:p>
        </p:txBody>
      </p:sp>
      <p:pic>
        <p:nvPicPr>
          <p:cNvPr id="9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785926"/>
            <a:ext cx="38100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357686" y="5380672"/>
            <a:ext cx="47863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Так, например, если по сухому температура 7,2 °С, а по смоченному 6,5 °С, то точка росы — 5,6 °С, абсолютная влажность — 9,1 гПа, относительная — 90%, а дефицит насыщения — 1,1 гПа.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/>
              <a:t>Срочный, минимальный и максимальный термометры </a:t>
            </a:r>
            <a:r>
              <a:rPr lang="ru-RU" sz="2400" dirty="0" smtClean="0"/>
              <a:t>служат для наблюдения за температурой поверхности почвы и на различных глубинах.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На специальном участке — так называемом «участке без растительного покрова»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Срочный, минимальный и максимальный термометры служат для измерения температуры поверхности почвы. Зимой эти термометры кладутся на снег.</a:t>
            </a:r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1785926"/>
            <a:ext cx="3810000" cy="2181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572000" y="5000636"/>
            <a:ext cx="42862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Максимальный, минимальный и срочный напочвенные термометры на поверхности снега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Флюгер </a:t>
            </a:r>
            <a:r>
              <a:rPr lang="ru-RU" sz="2400" b="1" dirty="0" err="1" smtClean="0"/>
              <a:t>Вильда</a:t>
            </a:r>
            <a:r>
              <a:rPr lang="ru-RU" sz="2400" b="1" dirty="0" smtClean="0"/>
              <a:t> </a:t>
            </a:r>
            <a:r>
              <a:rPr lang="ru-RU" sz="2400" dirty="0" smtClean="0"/>
              <a:t>на 10-метровой мачте </a:t>
            </a:r>
            <a:r>
              <a:rPr lang="ru-RU" sz="2000" dirty="0" smtClean="0"/>
              <a:t>- </a:t>
            </a:r>
            <a:r>
              <a:rPr lang="ru-RU" sz="2000" dirty="0" err="1" smtClean="0"/>
              <a:t>ветроизмерительный</a:t>
            </a:r>
            <a:r>
              <a:rPr lang="ru-RU" sz="2000" dirty="0" smtClean="0"/>
              <a:t> прибор 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43372" y="1214422"/>
            <a:ext cx="4714908" cy="5197493"/>
          </a:xfrm>
        </p:spPr>
        <p:txBody>
          <a:bodyPr>
            <a:noAutofit/>
          </a:bodyPr>
          <a:lstStyle/>
          <a:p>
            <a:r>
              <a:rPr lang="ru-RU" sz="1800" dirty="0" smtClean="0"/>
              <a:t>На любой метеостанции обязательно есть высокая мачта. </a:t>
            </a:r>
          </a:p>
          <a:p>
            <a:r>
              <a:rPr lang="ru-RU" sz="1800" dirty="0" smtClean="0"/>
              <a:t>На метеостанциях флюгеры бывают двух видов: один с тяжелой доской, другой — с легкой. Два флюгера с разными досками позволяют измерять различные скорости ветра. С легкой доской флюгер может измерять скорость до 20 м/с, с тяжелой — до 40 м/с. </a:t>
            </a:r>
          </a:p>
          <a:p>
            <a:r>
              <a:rPr lang="ru-RU" sz="1800" dirty="0" smtClean="0"/>
              <a:t>Флюгер (нем. крыло) довольно прост в эксплуатации. Его устанавливают в </a:t>
            </a:r>
            <a:r>
              <a:rPr lang="ru-RU" sz="1800" dirty="0" err="1" smtClean="0"/>
              <a:t>север-ной</a:t>
            </a:r>
            <a:r>
              <a:rPr lang="ru-RU" sz="1800" dirty="0" smtClean="0"/>
              <a:t> части </a:t>
            </a:r>
            <a:r>
              <a:rPr lang="ru-RU" sz="1800" dirty="0" err="1" smtClean="0"/>
              <a:t>метеоплощадки</a:t>
            </a:r>
            <a:r>
              <a:rPr lang="ru-RU" sz="1800" dirty="0" smtClean="0"/>
              <a:t>. На фото ветер имеет южное направление («дует» с юга), для определения мы смотрим, куда </a:t>
            </a:r>
            <a:r>
              <a:rPr lang="ru-RU" sz="1800" dirty="0" err="1" smtClean="0"/>
              <a:t>ука-зывает</a:t>
            </a:r>
            <a:r>
              <a:rPr lang="ru-RU" sz="1800" dirty="0" smtClean="0"/>
              <a:t> противовес («шарик» на </a:t>
            </a:r>
            <a:r>
              <a:rPr lang="ru-RU" sz="1800" dirty="0" err="1" smtClean="0"/>
              <a:t>противо-положном</a:t>
            </a:r>
            <a:r>
              <a:rPr lang="ru-RU" sz="1800" dirty="0" smtClean="0"/>
              <a:t> конце флюгарки), а скорость — 2—3 м/с — определяем по тому, к какому из штифтов отклонилась доска.</a:t>
            </a:r>
            <a:endParaRPr lang="ru-RU" sz="18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928670"/>
            <a:ext cx="3667151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6429388" cy="1285860"/>
          </a:xfrm>
        </p:spPr>
        <p:txBody>
          <a:bodyPr>
            <a:normAutofit fontScale="90000"/>
          </a:bodyPr>
          <a:lstStyle/>
          <a:p>
            <a:r>
              <a:rPr lang="ru-RU" sz="3100" b="1" dirty="0" err="1" smtClean="0"/>
              <a:t>Осадкомер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-</a:t>
            </a:r>
            <a:r>
              <a:rPr lang="ru-RU" dirty="0" smtClean="0"/>
              <a:t>  </a:t>
            </a:r>
            <a:r>
              <a:rPr lang="ru-RU" sz="2700" dirty="0" smtClean="0"/>
              <a:t>прибор  для наблюдения з</a:t>
            </a:r>
            <a:r>
              <a:rPr lang="ru-RU" sz="2700" dirty="0" smtClean="0"/>
              <a:t>а количеством </a:t>
            </a:r>
            <a:br>
              <a:rPr lang="ru-RU" sz="2700" dirty="0" smtClean="0"/>
            </a:br>
            <a:r>
              <a:rPr lang="ru-RU" sz="2700" dirty="0" smtClean="0"/>
              <a:t>атмосферных осадков . </a:t>
            </a:r>
            <a:endParaRPr lang="ru-RU" sz="27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85720" y="2143116"/>
            <a:ext cx="4210080" cy="3983047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Сборник осадков – </a:t>
            </a:r>
            <a:r>
              <a:rPr lang="ru-RU" dirty="0" err="1" smtClean="0"/>
              <a:t>осадкомерное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FF0000"/>
                </a:solidFill>
              </a:rPr>
              <a:t>цилиндрическое ведро</a:t>
            </a:r>
            <a:r>
              <a:rPr lang="ru-RU" dirty="0" smtClean="0"/>
              <a:t>, куда </a:t>
            </a:r>
            <a:r>
              <a:rPr lang="ru-RU" dirty="0" err="1" smtClean="0"/>
              <a:t>по-падают</a:t>
            </a:r>
            <a:r>
              <a:rPr lang="ru-RU" dirty="0" smtClean="0"/>
              <a:t> осадки. Оно защищено от ветра и, следовательно, падения специальными пластинами.</a:t>
            </a:r>
          </a:p>
          <a:p>
            <a:r>
              <a:rPr lang="ru-RU" dirty="0" smtClean="0"/>
              <a:t> Дважды в сутки осадки сливают в </a:t>
            </a:r>
            <a:r>
              <a:rPr lang="ru-RU" dirty="0" smtClean="0">
                <a:solidFill>
                  <a:srgbClr val="FF0000"/>
                </a:solidFill>
              </a:rPr>
              <a:t>измерительный дождемерный стакан</a:t>
            </a:r>
            <a:r>
              <a:rPr lang="ru-RU" dirty="0" smtClean="0"/>
              <a:t>, цена деления которого составляет 1 мм слоя осадков.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Если количество осадков составит </a:t>
            </a:r>
          </a:p>
          <a:p>
            <a:pPr>
              <a:buNone/>
            </a:pP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      50 мм за период не более 12 часов</a:t>
            </a:r>
            <a:r>
              <a:rPr lang="ru-RU" dirty="0" smtClean="0">
                <a:solidFill>
                  <a:srgbClr val="FF0000"/>
                </a:solidFill>
              </a:rPr>
              <a:t>, то этот факт считается опасным </a:t>
            </a:r>
            <a:r>
              <a:rPr lang="ru-RU" dirty="0" err="1" smtClean="0">
                <a:solidFill>
                  <a:srgbClr val="FF0000"/>
                </a:solidFill>
              </a:rPr>
              <a:t>метеоявлением</a:t>
            </a:r>
            <a:r>
              <a:rPr lang="ru-RU" dirty="0" smtClean="0">
                <a:solidFill>
                  <a:srgbClr val="FF0000"/>
                </a:solidFill>
              </a:rPr>
              <a:t>, которое «может представлять угрозу жизни или здоровью граждан»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3786190"/>
            <a:ext cx="381000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86578" y="214290"/>
            <a:ext cx="1905000" cy="3381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b="1" dirty="0" smtClean="0"/>
              <a:t>Барометр-анероид  и барограф </a:t>
            </a: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800" dirty="0" smtClean="0"/>
              <a:t>– приборы для определения атмосферного давления, которые размещаются  в помещении станции.</a:t>
            </a:r>
            <a:endParaRPr lang="ru-RU" sz="28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500" y="2591594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762500" y="2591594"/>
            <a:ext cx="3810000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</TotalTime>
  <Words>719</Words>
  <Application>Microsoft Office PowerPoint</Application>
  <PresentationFormat>Экран (4:3)</PresentationFormat>
  <Paragraphs>47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Оборудование метеорологической станции</vt:lpstr>
      <vt:lpstr>Метеоплощадка</vt:lpstr>
      <vt:lpstr>Психрометрическая будка</vt:lpstr>
      <vt:lpstr>Психрометрическая будка. Внутреннее устройство психрометрической будки</vt:lpstr>
      <vt:lpstr>Термометры – приборы для определения температуры воздуха, характеристики влажности воздуха (относительную и абсолютную влажность, точку росы, дефицит насыщения).</vt:lpstr>
      <vt:lpstr>Срочный, минимальный и максимальный термометры служат для наблюдения за температурой поверхности почвы и на различных глубинах.</vt:lpstr>
      <vt:lpstr>Флюгер Вильда на 10-метровой мачте - ветроизмерительный прибор </vt:lpstr>
      <vt:lpstr>Осадкомер -  прибор  для наблюдения за количеством  атмосферных осадков . </vt:lpstr>
      <vt:lpstr>Барометр-анероид  и барограф  – приборы для определения атмосферного давления, которые размещаются  в помещении станции.</vt:lpstr>
      <vt:lpstr>Ручной анемометр -  прибор, определяющий скорость ветра. </vt:lpstr>
      <vt:lpstr>Переносной аспирационный психрометр Ассмана – прибор для определения показателей влажности воздуха</vt:lpstr>
      <vt:lpstr>Снегомерные рейки — переносная и стационарная</vt:lpstr>
      <vt:lpstr>Снегомер  - предназначен для измерения высоты и массы вырезаемого столбика пробы снега. </vt:lpstr>
      <vt:lpstr>Слайд 14</vt:lpstr>
      <vt:lpstr>Слайд 15</vt:lpstr>
      <vt:lpstr>Слайд 16</vt:lpstr>
      <vt:lpstr>Учебно-методическое пособие 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Оборудование метеорологической станции</dc:title>
  <dc:creator>Irina</dc:creator>
  <cp:lastModifiedBy>Irina</cp:lastModifiedBy>
  <cp:revision>13</cp:revision>
  <dcterms:created xsi:type="dcterms:W3CDTF">2011-11-06T10:52:42Z</dcterms:created>
  <dcterms:modified xsi:type="dcterms:W3CDTF">2011-11-06T13:08:41Z</dcterms:modified>
</cp:coreProperties>
</file>