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6" r:id="rId2"/>
    <p:sldId id="281" r:id="rId3"/>
    <p:sldId id="289" r:id="rId4"/>
    <p:sldId id="292" r:id="rId5"/>
    <p:sldId id="293" r:id="rId6"/>
    <p:sldId id="294" r:id="rId7"/>
    <p:sldId id="296" r:id="rId8"/>
    <p:sldId id="324" r:id="rId9"/>
    <p:sldId id="299" r:id="rId10"/>
    <p:sldId id="260" r:id="rId11"/>
    <p:sldId id="325" r:id="rId12"/>
    <p:sldId id="284" r:id="rId13"/>
    <p:sldId id="320" r:id="rId14"/>
    <p:sldId id="321" r:id="rId15"/>
    <p:sldId id="265" r:id="rId16"/>
    <p:sldId id="32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11" Type="http://schemas.openxmlformats.org/officeDocument/2006/relationships/image" Target="../media/image25.jpeg"/><Relationship Id="rId5" Type="http://schemas.openxmlformats.org/officeDocument/2006/relationships/image" Target="../media/image20.jpeg"/><Relationship Id="rId10" Type="http://schemas.openxmlformats.org/officeDocument/2006/relationships/image" Target="../media/image24.jpeg"/><Relationship Id="rId4" Type="http://schemas.openxmlformats.org/officeDocument/2006/relationships/image" Target="../media/image19.jpeg"/><Relationship Id="rId9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img12.nnm.ru/4/7/9/d/9/81405dc8b923a08f4175201ad50_prev.jpg" TargetMode="External"/><Relationship Id="rId13" Type="http://schemas.openxmlformats.org/officeDocument/2006/relationships/hyperlink" Target="http://sovietchest.ucoz.ru/_pu/6/66125648.jpg" TargetMode="External"/><Relationship Id="rId3" Type="http://schemas.openxmlformats.org/officeDocument/2006/relationships/hyperlink" Target="http://k-warez.info/uploads/posts/2012-08/thumbs/1346165778_1skazka-o-poteryannom-vremeni..png" TargetMode="External"/><Relationship Id="rId7" Type="http://schemas.openxmlformats.org/officeDocument/2006/relationships/hyperlink" Target="http://teonote.ru/wp-content/uploads/medvezhya-usluga.jpg" TargetMode="External"/><Relationship Id="rId12" Type="http://schemas.openxmlformats.org/officeDocument/2006/relationships/hyperlink" Target="http://s56.radikal.ru/i153/1007/24/1f840f10da36.jpg" TargetMode="External"/><Relationship Id="rId2" Type="http://schemas.openxmlformats.org/officeDocument/2006/relationships/hyperlink" Target="http://cake.in.ua/img/43811-kb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6-tub-ru.yandex.net/i?id=279628469-47-72" TargetMode="External"/><Relationship Id="rId11" Type="http://schemas.openxmlformats.org/officeDocument/2006/relationships/hyperlink" Target="http://img15.nnm.ru/f/1/8/f/9/f4c3619fef4b960e7b07fe09775_prev.jpg" TargetMode="External"/><Relationship Id="rId5" Type="http://schemas.openxmlformats.org/officeDocument/2006/relationships/hyperlink" Target="http://www.kino-teatr.ru/acter/foto/sov/21266.jpg" TargetMode="External"/><Relationship Id="rId10" Type="http://schemas.openxmlformats.org/officeDocument/2006/relationships/hyperlink" Target="http://img.1tvrus.com/2009-10-05/fmt_53_skazka.o.poteryannom.vremeni.avi.image3.jpg" TargetMode="External"/><Relationship Id="rId4" Type="http://schemas.openxmlformats.org/officeDocument/2006/relationships/hyperlink" Target="http://img0.liveinternet.ru/images/attach/c/0/51/878/51878361_Dragunskiy.jpg" TargetMode="External"/><Relationship Id="rId9" Type="http://schemas.openxmlformats.org/officeDocument/2006/relationships/hyperlink" Target="http://www.nev-almanah.spb.ru/2004/5_2009/im/54-1.jpg" TargetMode="External"/><Relationship Id="rId14" Type="http://schemas.openxmlformats.org/officeDocument/2006/relationships/hyperlink" Target="http://www.booksiti.net.ru/books/816190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2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429396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         </a:t>
            </a:r>
            <a:r>
              <a:rPr lang="ru-RU" sz="3600" dirty="0" smtClean="0">
                <a:blipFill>
                  <a:blip r:embed="rId2"/>
                  <a:tile tx="0" ty="0" sx="100000" sy="100000" flip="none" algn="tl"/>
                </a:blipFill>
                <a:latin typeface="Book Antiqua" pitchFamily="18" charset="0"/>
              </a:rPr>
              <a:t>Современный урок                           </a:t>
            </a:r>
            <a:r>
              <a:rPr lang="ru-RU" sz="3200" dirty="0" smtClean="0">
                <a:blipFill>
                  <a:blip r:embed="rId2"/>
                  <a:tile tx="0" ty="0" sx="100000" sy="100000" flip="none" algn="tl"/>
                </a:blipFill>
                <a:latin typeface="Book Antiqua" pitchFamily="18" charset="0"/>
              </a:rPr>
              <a:t>литературного чтения в 4 классе</a:t>
            </a:r>
            <a:br>
              <a:rPr lang="ru-RU" sz="3200" dirty="0" smtClean="0">
                <a:blipFill>
                  <a:blip r:embed="rId2"/>
                  <a:tile tx="0" ty="0" sx="100000" sy="100000" flip="none" algn="tl"/>
                </a:blipFill>
                <a:latin typeface="Book Antiqua" pitchFamily="18" charset="0"/>
              </a:rPr>
            </a:br>
            <a:r>
              <a:rPr lang="ru-RU" sz="3200" dirty="0" smtClean="0">
                <a:blipFill>
                  <a:blip r:embed="rId2"/>
                  <a:tile tx="0" ty="0" sx="100000" sy="100000" flip="none" algn="tl"/>
                </a:blipFill>
                <a:latin typeface="Book Antiqua" pitchFamily="18" charset="0"/>
              </a:rPr>
              <a:t>     по теме: </a:t>
            </a:r>
            <a:r>
              <a:rPr lang="ru-RU" sz="3600" dirty="0" smtClean="0">
                <a:blipFill>
                  <a:blip r:embed="rId2"/>
                  <a:tile tx="0" ty="0" sx="100000" sy="100000" flip="none" algn="tl"/>
                </a:blipFill>
                <a:latin typeface="Book Antiqua" pitchFamily="18" charset="0"/>
              </a:rPr>
              <a:t/>
            </a:r>
            <a:br>
              <a:rPr lang="ru-RU" sz="3600" dirty="0" smtClean="0">
                <a:blipFill>
                  <a:blip r:embed="rId2"/>
                  <a:tile tx="0" ty="0" sx="100000" sy="100000" flip="none" algn="tl"/>
                </a:blipFill>
                <a:latin typeface="Book Antiqua" pitchFamily="18" charset="0"/>
              </a:rPr>
            </a:br>
            <a:r>
              <a:rPr lang="ru-RU" sz="3600" dirty="0" smtClean="0">
                <a:blipFill>
                  <a:blip r:embed="rId2"/>
                  <a:tile tx="0" ty="0" sx="100000" sy="100000" flip="none" algn="tl"/>
                </a:blipFill>
                <a:latin typeface="Book Antiqua" pitchFamily="18" charset="0"/>
              </a:rPr>
              <a:t>  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Обобщение и систематизация знаний</a:t>
            </a:r>
            <a:b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</a:b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      по разделу  «Делу время, потехе  - час»</a:t>
            </a:r>
            <a:r>
              <a:rPr lang="ru-RU" sz="2800" b="1" dirty="0" smtClean="0">
                <a:blipFill>
                  <a:blip r:embed="rId2"/>
                  <a:tile tx="0" ty="0" sx="100000" sy="100000" flip="none" algn="tl"/>
                </a:blipFill>
                <a:latin typeface="Book Antiqua" pitchFamily="18" charset="0"/>
              </a:rPr>
              <a:t/>
            </a:r>
            <a:br>
              <a:rPr lang="ru-RU" sz="2800" b="1" dirty="0" smtClean="0">
                <a:blipFill>
                  <a:blip r:embed="rId2"/>
                  <a:tile tx="0" ty="0" sx="100000" sy="100000" flip="none" algn="tl"/>
                </a:blipFill>
                <a:latin typeface="Book Antiqua" pitchFamily="18" charset="0"/>
              </a:rPr>
            </a:br>
            <a:r>
              <a:rPr lang="ru-RU" sz="2800" dirty="0" smtClean="0">
                <a:latin typeface="Book Antiqua" pitchFamily="18" charset="0"/>
              </a:rPr>
              <a:t/>
            </a:r>
            <a:br>
              <a:rPr lang="ru-RU" sz="28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                                         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автор: учитель начальных классов</a:t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</a:b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                                       МБОУ «СОШ № 28» г. Норильск</a:t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</a:b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           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Мисюрова А.С.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skazka.o.poteryannom.vremeni.avi.image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2" y="428604"/>
            <a:ext cx="3579751" cy="2714644"/>
          </a:xfrm>
          <a:prstGeom prst="rect">
            <a:avLst/>
          </a:prstGeom>
          <a:noFill/>
        </p:spPr>
      </p:pic>
      <p:pic>
        <p:nvPicPr>
          <p:cNvPr id="1028" name="Picture 4" descr="F:\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3536158"/>
            <a:ext cx="3643338" cy="2732504"/>
          </a:xfrm>
          <a:prstGeom prst="rect">
            <a:avLst/>
          </a:prstGeom>
          <a:noFill/>
        </p:spPr>
      </p:pic>
      <p:pic>
        <p:nvPicPr>
          <p:cNvPr id="2" name="Picture 2" descr="C:\Users\User\Desktop\1f840f10da3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14942" y="500042"/>
            <a:ext cx="3524275" cy="2643206"/>
          </a:xfrm>
          <a:prstGeom prst="rect">
            <a:avLst/>
          </a:prstGeom>
          <a:noFill/>
        </p:spPr>
      </p:pic>
      <p:pic>
        <p:nvPicPr>
          <p:cNvPr id="3" name="Picture 3" descr="C:\Users\User\Desktop\81405dc8b923a08f4175201ad50_prev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37806" y="3500439"/>
            <a:ext cx="3623619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Рисунок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1" y="357166"/>
            <a:ext cx="7786709" cy="6000792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 rot="1941464">
            <a:off x="2194653" y="1736425"/>
            <a:ext cx="4982100" cy="32402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Содержание:</a:t>
            </a:r>
            <a:br>
              <a:rPr lang="ru-RU" dirty="0" smtClean="0"/>
            </a:br>
            <a:r>
              <a:rPr lang="ru-RU" sz="3600" dirty="0" smtClean="0"/>
              <a:t>В.Ю.Драгунский 1.«Главные реки»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600" dirty="0" smtClean="0"/>
              <a:t>2. «Что любит Мишка»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3.Е.Л. Шварц «Сказка о потерянном времени»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4………………..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kondukto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3714752"/>
            <a:ext cx="3170235" cy="2861137"/>
          </a:xfrm>
          <a:prstGeom prst="rect">
            <a:avLst/>
          </a:prstGeom>
          <a:noFill/>
        </p:spPr>
      </p:pic>
      <p:pic>
        <p:nvPicPr>
          <p:cNvPr id="1027" name="Picture 3" descr="C:\Users\User\Desktop\569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43042" y="2214554"/>
            <a:ext cx="3065453" cy="2099429"/>
          </a:xfrm>
          <a:prstGeom prst="rect">
            <a:avLst/>
          </a:prstGeom>
          <a:noFill/>
        </p:spPr>
      </p:pic>
      <p:pic>
        <p:nvPicPr>
          <p:cNvPr id="1028" name="Picture 4" descr="C:\Users\User\Desktop\image0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57290" y="214290"/>
            <a:ext cx="2752725" cy="1828800"/>
          </a:xfrm>
          <a:prstGeom prst="rect">
            <a:avLst/>
          </a:prstGeom>
          <a:noFill/>
        </p:spPr>
      </p:pic>
      <p:pic>
        <p:nvPicPr>
          <p:cNvPr id="1029" name="Picture 5" descr="C:\Users\User\Desktop\1353395668_1317359394_original-129853924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2066" y="1428736"/>
            <a:ext cx="3424216" cy="2071702"/>
          </a:xfrm>
          <a:prstGeom prst="rect">
            <a:avLst/>
          </a:prstGeom>
          <a:noFill/>
        </p:spPr>
      </p:pic>
      <p:pic>
        <p:nvPicPr>
          <p:cNvPr id="1030" name="Picture 6" descr="C:\Users\User\Desktop\01_house_6573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00232" y="4500570"/>
            <a:ext cx="3340074" cy="2106816"/>
          </a:xfrm>
          <a:prstGeom prst="rect">
            <a:avLst/>
          </a:prstGeom>
          <a:noFill/>
        </p:spPr>
      </p:pic>
      <p:pic>
        <p:nvPicPr>
          <p:cNvPr id="1031" name="Picture 7" descr="C:\Users\User\Desktop\f5qGIlCDmgo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999421" y="0"/>
            <a:ext cx="1144579" cy="1147440"/>
          </a:xfrm>
          <a:prstGeom prst="rect">
            <a:avLst/>
          </a:prstGeom>
          <a:noFill/>
        </p:spPr>
      </p:pic>
      <p:pic>
        <p:nvPicPr>
          <p:cNvPr id="1032" name="Picture 8" descr="C:\Users\User\Desktop\59_podarok_popygai.jpe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643570" y="0"/>
            <a:ext cx="1111952" cy="1106474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071538" y="50004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blipFill>
                  <a:blip r:embed="rId9"/>
                  <a:tile tx="0" ty="0" sx="100000" sy="100000" flip="none" algn="tl"/>
                </a:blipFill>
              </a:rPr>
              <a:t>Виктор Владимирович </a:t>
            </a:r>
            <a:r>
              <a:rPr lang="ru-RU" b="1" dirty="0" err="1" smtClean="0">
                <a:blipFill>
                  <a:blip r:embed="rId9"/>
                  <a:tile tx="0" ty="0" sx="100000" sy="100000" flip="none" algn="tl"/>
                </a:blipFill>
              </a:rPr>
              <a:t>Голявкин</a:t>
            </a:r>
            <a:r>
              <a:rPr lang="ru-RU" b="1" dirty="0" smtClean="0">
                <a:blipFill>
                  <a:blip r:embed="rId9"/>
                  <a:tile tx="0" ty="0" sx="100000" sy="100000" flip="none" algn="tl"/>
                </a:blipFill>
              </a:rPr>
              <a:t/>
            </a:r>
            <a:br>
              <a:rPr lang="ru-RU" b="1" dirty="0" smtClean="0">
                <a:blipFill>
                  <a:blip r:embed="rId9"/>
                  <a:tile tx="0" ty="0" sx="100000" sy="100000" flip="none" algn="tl"/>
                </a:blipFill>
              </a:rPr>
            </a:br>
            <a:r>
              <a:rPr lang="ru-RU" b="1" dirty="0" smtClean="0">
                <a:blipFill>
                  <a:blip r:embed="rId9"/>
                  <a:tile tx="0" ty="0" sx="100000" sy="100000" flip="none" algn="tl"/>
                </a:blipFill>
              </a:rPr>
              <a:t>  </a:t>
            </a:r>
            <a:r>
              <a:rPr lang="ru-RU" dirty="0" smtClean="0">
                <a:blipFill>
                  <a:blip r:embed="rId9"/>
                  <a:tile tx="0" ty="0" sx="100000" sy="100000" flip="none" algn="tl"/>
                </a:blipFill>
              </a:rPr>
              <a:t>«Никакой я горчицы не ел»</a:t>
            </a:r>
            <a:br>
              <a:rPr lang="ru-RU" dirty="0" smtClean="0">
                <a:blipFill>
                  <a:blip r:embed="rId9"/>
                  <a:tile tx="0" ty="0" sx="100000" sy="100000" flip="none" algn="tl"/>
                </a:blipFill>
              </a:rPr>
            </a:br>
            <a:endParaRPr lang="ru-RU" dirty="0">
              <a:blipFill>
                <a:blip r:embed="rId9"/>
                <a:tile tx="0" ty="0" sx="100000" sy="100000" flip="none" algn="tl"/>
              </a:blipFill>
            </a:endParaRPr>
          </a:p>
        </p:txBody>
      </p:sp>
      <p:pic>
        <p:nvPicPr>
          <p:cNvPr id="11" name="Picture 2" descr="C:\Users\User\Desktop\Рисунок3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500430" y="1857364"/>
            <a:ext cx="2768600" cy="3770313"/>
          </a:xfrm>
          <a:prstGeom prst="rect">
            <a:avLst/>
          </a:prstGeom>
          <a:noFill/>
        </p:spPr>
      </p:pic>
      <p:pic>
        <p:nvPicPr>
          <p:cNvPr id="12" name="Picture 3" descr="C:\Users\User\Desktop\big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285852" y="2643182"/>
            <a:ext cx="1997098" cy="3086424"/>
          </a:xfrm>
          <a:prstGeom prst="rect">
            <a:avLst/>
          </a:prstGeom>
          <a:noFill/>
        </p:spPr>
      </p:pic>
      <p:pic>
        <p:nvPicPr>
          <p:cNvPr id="13" name="Picture 4" descr="C:\Users\User\Desktop\66125648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643702" y="2571744"/>
            <a:ext cx="1870056" cy="2691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372344" cy="200024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blipFill>
                  <a:blip r:embed="rId2"/>
                  <a:tile tx="0" ty="0" sx="100000" sy="100000" flip="none" algn="tl"/>
                </a:blipFill>
              </a:rPr>
              <a:t>Уберите слова, которые не подходят к выражению лица человека, объевшегося горчицей: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57290" y="2143116"/>
            <a:ext cx="7215238" cy="3983047"/>
          </a:xfrm>
        </p:spPr>
        <p:txBody>
          <a:bodyPr>
            <a:noAutofit/>
          </a:bodyPr>
          <a:lstStyle/>
          <a:p>
            <a:pPr lvl="5"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радостное</a:t>
            </a:r>
          </a:p>
          <a:p>
            <a:pPr lvl="5"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хмурое</a:t>
            </a:r>
          </a:p>
          <a:p>
            <a:pPr lvl="5"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веселое</a:t>
            </a:r>
          </a:p>
          <a:p>
            <a:pPr lvl="5"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недовольное</a:t>
            </a:r>
          </a:p>
          <a:p>
            <a:pPr lvl="5"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приветливое</a:t>
            </a:r>
          </a:p>
          <a:p>
            <a:pPr lvl="5"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скучное</a:t>
            </a:r>
          </a:p>
          <a:p>
            <a:pPr lvl="5"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грустное</a:t>
            </a:r>
            <a:endParaRPr lang="ru-RU" sz="3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571868" y="2500306"/>
            <a:ext cx="207170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428992" y="3643314"/>
            <a:ext cx="207170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714744" y="4857760"/>
            <a:ext cx="235745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Autofit/>
          </a:bodyPr>
          <a:lstStyle/>
          <a:p>
            <a:r>
              <a:rPr lang="ru-RU" sz="3600" dirty="0" smtClean="0">
                <a:blipFill>
                  <a:blip r:embed="rId2"/>
                  <a:tile tx="0" ty="0" sx="100000" sy="100000" flip="none" algn="tl"/>
                </a:blipFill>
              </a:rPr>
              <a:t>    Какой урок извлёк мальчик после    встречи  с героями?</a:t>
            </a:r>
            <a:br>
              <a:rPr lang="ru-RU" sz="3600" dirty="0" smtClean="0">
                <a:blipFill>
                  <a:blip r:embed="rId2"/>
                  <a:tile tx="0" ty="0" sx="100000" sy="100000" flip="none" algn="tl"/>
                </a:blipFill>
              </a:rPr>
            </a:br>
            <a:r>
              <a:rPr lang="ru-RU" sz="3600" dirty="0" smtClean="0">
                <a:blipFill>
                  <a:blip r:embed="rId2"/>
                  <a:tile tx="0" ty="0" sx="100000" sy="100000" flip="none" algn="tl"/>
                </a:blipFill>
              </a:rPr>
              <a:t>(Соедините стрелками)</a:t>
            </a:r>
            <a:endParaRPr lang="ru-RU" sz="3600" dirty="0">
              <a:blipFill>
                <a:blip r:embed="rId2"/>
                <a:tile tx="0" ty="0" sx="100000" sy="100000" flip="none" algn="tl"/>
              </a:blip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728" y="2303449"/>
            <a:ext cx="2714644" cy="455455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100" dirty="0" smtClean="0">
                <a:latin typeface="Book Antiqua" pitchFamily="18" charset="0"/>
              </a:rPr>
              <a:t>Строители:</a:t>
            </a:r>
          </a:p>
          <a:p>
            <a:pPr>
              <a:buFontTx/>
              <a:buChar char="-"/>
            </a:pPr>
            <a:endParaRPr lang="ru-RU" sz="3100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None/>
            </a:pPr>
            <a:r>
              <a:rPr lang="ru-RU" sz="3100" dirty="0" smtClean="0">
                <a:latin typeface="Book Antiqua" pitchFamily="18" charset="0"/>
              </a:rPr>
              <a:t>Шофер:</a:t>
            </a:r>
          </a:p>
          <a:p>
            <a:pPr>
              <a:buNone/>
            </a:pPr>
            <a:endParaRPr lang="ru-RU" sz="3100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FontTx/>
              <a:buChar char="-"/>
            </a:pPr>
            <a:endParaRPr lang="ru-RU" sz="3100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None/>
            </a:pPr>
            <a:r>
              <a:rPr lang="ru-RU" sz="3100" dirty="0" smtClean="0">
                <a:latin typeface="Book Antiqua" pitchFamily="18" charset="0"/>
              </a:rPr>
              <a:t>Изобретатели:</a:t>
            </a:r>
          </a:p>
          <a:p>
            <a:pPr>
              <a:buNone/>
            </a:pPr>
            <a:endParaRPr lang="ru-RU" sz="3100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None/>
            </a:pPr>
            <a:r>
              <a:rPr lang="ru-RU" sz="3100" dirty="0" smtClean="0">
                <a:latin typeface="Book Antiqua" pitchFamily="18" charset="0"/>
              </a:rPr>
              <a:t>Дворник:</a:t>
            </a:r>
            <a:endParaRPr lang="ru-RU" sz="3100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None/>
            </a:pPr>
            <a:endParaRPr lang="ru-RU" sz="3100" dirty="0" smtClean="0">
              <a:latin typeface="Book Antiqua" pitchFamily="18" charset="0"/>
            </a:endParaRPr>
          </a:p>
          <a:p>
            <a:pPr>
              <a:buNone/>
            </a:pPr>
            <a:r>
              <a:rPr lang="ru-RU" sz="3100" dirty="0" smtClean="0">
                <a:latin typeface="Book Antiqua" pitchFamily="18" charset="0"/>
              </a:rPr>
              <a:t>Экскаваторщик:</a:t>
            </a:r>
            <a:endParaRPr lang="ru-RU" sz="3100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FontTx/>
              <a:buChar char="-"/>
            </a:pPr>
            <a:endParaRPr lang="ru-RU" sz="3100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None/>
            </a:pPr>
            <a:r>
              <a:rPr lang="ru-RU" sz="3100" dirty="0" smtClean="0">
                <a:latin typeface="Book Antiqua" pitchFamily="18" charset="0"/>
              </a:rPr>
              <a:t>Кондуктор:</a:t>
            </a:r>
          </a:p>
          <a:p>
            <a:pPr>
              <a:buNone/>
            </a:pPr>
            <a:endParaRPr lang="ru-RU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FontTx/>
              <a:buChar char="-"/>
            </a:pPr>
            <a:endParaRPr lang="ru-RU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None/>
            </a:pPr>
            <a:endParaRPr lang="ru-RU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FontTx/>
              <a:buChar char="-"/>
            </a:pPr>
            <a:endParaRPr lang="ru-RU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FontTx/>
              <a:buChar char="-"/>
            </a:pPr>
            <a:endParaRPr lang="ru-RU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357686" y="2071678"/>
            <a:ext cx="4786314" cy="47863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Angsana New" pitchFamily="18" charset="-34"/>
              </a:rPr>
              <a:t>Тайное становится явным.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Angsana New" pitchFamily="18" charset="-34"/>
              </a:rPr>
              <a:t>Не мешай другим работать.</a:t>
            </a:r>
          </a:p>
          <a:p>
            <a:pPr>
              <a:buNone/>
            </a:pPr>
            <a:endParaRPr lang="ru-RU" sz="2200" b="1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Angsana New" pitchFamily="18" charset="-34"/>
              </a:rPr>
              <a:t>Делай то, что умеешь.</a:t>
            </a:r>
          </a:p>
          <a:p>
            <a:pPr>
              <a:buNone/>
            </a:pPr>
            <a:endParaRPr lang="ru-RU" sz="2200" b="1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Angsana New" pitchFamily="18" charset="-34"/>
              </a:rPr>
              <a:t>Знай правила безопасного поведения.</a:t>
            </a:r>
          </a:p>
          <a:p>
            <a:pPr>
              <a:buNone/>
            </a:pPr>
            <a:endParaRPr lang="ru-RU" sz="2200" b="1" dirty="0" smtClean="0">
              <a:solidFill>
                <a:schemeClr val="accent2">
                  <a:lumMod val="75000"/>
                </a:schemeClr>
              </a:solidFill>
              <a:cs typeface="Angsana New" pitchFamily="18" charset="-34"/>
            </a:endParaRP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Angsana New" pitchFamily="18" charset="-34"/>
              </a:rPr>
              <a:t>Учиться надо, чтобы стать профессионалом.</a:t>
            </a:r>
            <a:r>
              <a:rPr lang="ru-RU" sz="2200" b="1" dirty="0" smtClean="0">
                <a:latin typeface="Book Antiqua" pitchFamily="18" charset="0"/>
              </a:rPr>
              <a:t> </a:t>
            </a:r>
          </a:p>
          <a:p>
            <a:pPr>
              <a:buNone/>
            </a:pPr>
            <a:endParaRPr lang="ru-RU" sz="2200" b="1" dirty="0" smtClean="0">
              <a:latin typeface="Book Antiqua" pitchFamily="18" charset="0"/>
            </a:endParaRP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Angsana New" pitchFamily="18" charset="-34"/>
              </a:rPr>
              <a:t>В мире много непознанного. Познай!</a:t>
            </a:r>
            <a:endParaRPr lang="ru-RU" sz="2200" b="1" dirty="0" smtClean="0"/>
          </a:p>
          <a:p>
            <a:pPr>
              <a:buNone/>
            </a:pPr>
            <a:endParaRPr lang="ru-RU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385 0.60903 " pathEditMode="relative" ptsTypes="AA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0.13681 0.585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2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-0.16215 -0.0356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746 0.34653 " pathEditMode="relative" ptsTypes="AA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587 -0.27292 " pathEditMode="relative" ptsTypes="AA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40741E-7 L -0.05017 0.0474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" y="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083 -0.34652 " pathEditMode="relative" ptsTypes="AA"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1285852" y="476673"/>
            <a:ext cx="5590404" cy="1023501"/>
          </a:xfrm>
          <a:prstGeom prst="rect">
            <a:avLst/>
          </a:prstGeom>
        </p:spPr>
        <p:txBody>
          <a:bodyPr wrap="none" fromWordArt="1">
            <a:prstTxWarp prst="textDeflateBottom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kern="1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ПОДВЕДЕМ ИТОГ?</a:t>
            </a:r>
            <a:endParaRPr lang="ru-RU" sz="54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Picture 2" descr="D:\школа\Работа\презентации\литература\гераскина\_28a.gif"/>
          <p:cNvPicPr>
            <a:picLocks noChangeAspect="1" noChangeArrowheads="1"/>
          </p:cNvPicPr>
          <p:nvPr/>
        </p:nvPicPr>
        <p:blipFill>
          <a:blip r:embed="rId2" cstate="email"/>
          <a:srcRect l="62626"/>
          <a:stretch>
            <a:fillRect/>
          </a:stretch>
        </p:blipFill>
        <p:spPr bwMode="auto">
          <a:xfrm>
            <a:off x="6876256" y="357166"/>
            <a:ext cx="2034310" cy="4551168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857224" y="2143116"/>
            <a:ext cx="710091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Все эти произведения научили  нас тому, что…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486680" cy="2400320"/>
          </a:xfrm>
        </p:spPr>
        <p:txBody>
          <a:bodyPr>
            <a:normAutofit/>
          </a:bodyPr>
          <a:lstStyle/>
          <a:p>
            <a:r>
              <a:rPr lang="ru-RU" dirty="0" smtClean="0">
                <a:blipFill>
                  <a:blip r:embed="rId3"/>
                  <a:tile tx="0" ty="0" sx="100000" sy="100000" flip="none" algn="tl"/>
                </a:blipFill>
              </a:rPr>
              <a:t>Важным делам и близким людям следует посвящать основную часть жизни, а развлечениям – ограниченное время.</a:t>
            </a:r>
            <a:endParaRPr lang="ru-RU" dirty="0">
              <a:blipFill>
                <a:blip r:embed="rId3"/>
                <a:tile tx="0" ty="0" sx="100000" sy="100000" flip="none" algn="tl"/>
              </a:blipFill>
            </a:endParaRPr>
          </a:p>
        </p:txBody>
      </p:sp>
      <p:pic>
        <p:nvPicPr>
          <p:cNvPr id="7" name="Picture 2" descr="C:\Users\User\Desktop\Рисунок2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57291" y="357166"/>
            <a:ext cx="7786709" cy="6143668"/>
          </a:xfrm>
          <a:prstGeom prst="rect">
            <a:avLst/>
          </a:prstGeom>
          <a:noFill/>
        </p:spPr>
      </p:pic>
      <p:sp>
        <p:nvSpPr>
          <p:cNvPr id="9" name="Заголовок 5"/>
          <p:cNvSpPr txBox="1">
            <a:spLocks/>
          </p:cNvSpPr>
          <p:nvPr/>
        </p:nvSpPr>
        <p:spPr>
          <a:xfrm rot="1941464">
            <a:off x="2300368" y="689420"/>
            <a:ext cx="5157600" cy="5051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Содержание:</a:t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В.Ю.Драгунский </a:t>
            </a:r>
            <a:b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1.«Главные реки»</a:t>
            </a:r>
            <a:b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«Что любит Мишка»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3.Е.Л. Шварц «Сказка о потерянном времени»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4. </a:t>
            </a:r>
            <a:r>
              <a:rPr kumimoji="0" lang="ru-RU" sz="3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В.В.Голявкин</a:t>
            </a: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«Никакой я горчицы не ел»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6" grpId="0" build="p"/>
      <p:bldP spid="6" grpId="1" build="p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621508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                             Источники: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http://cake.in.ua/img/43811-kb.jpg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http://k-warez.info/uploads/posts/2012-08/thumbs/1346165778_1skazka-o-poteryannom-vremeni..</a:t>
            </a:r>
            <a:r>
              <a:rPr lang="en-US" dirty="0" err="1" smtClean="0">
                <a:hlinkClick r:id="rId3"/>
              </a:rPr>
              <a:t>png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4"/>
              </a:rPr>
              <a:t>http://img0.liveinternet.ru/images/attach/c/0/51/878/51878361_Dragunskiy.jpg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5"/>
              </a:rPr>
              <a:t>http://www.kino-teatr.ru/acter/foto/sov/21266.jpg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6"/>
              </a:rPr>
              <a:t>http://im6-tub-ru.yandex.net/i?id=279628469-47-72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7"/>
              </a:rPr>
              <a:t>http://teonote.ru/wp-content/uploads/medvezhya-usluga.jpg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8"/>
              </a:rPr>
              <a:t>http://img12.nnm.ru/4/7/9/d/9/81405dc8b923a08f4175201ad50_prev.jpg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9"/>
              </a:rPr>
              <a:t>http://www.nev-almanah.spb.ru/2004/5_2009/im/54-1.jpg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10"/>
              </a:rPr>
              <a:t>http://img.1tvrus.com/2009-10-05/fmt_53_skazka.o.poteryannom.vremeni.avi.image3.jpg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11"/>
              </a:rPr>
              <a:t>http://img15.nnm.ru/f/1/8/f/9/f4c3619fef4b960e7b07fe09775_prev.jpg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12"/>
              </a:rPr>
              <a:t>http://s56.radikal.ru/i153/1007/24/1f840f10da36.jpg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13"/>
              </a:rPr>
              <a:t>http://sovietchest.ucoz.ru/_pu/6/66125648.jpg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14"/>
              </a:rPr>
              <a:t>http://www.booksiti.net.ru/books/8161900.jpg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Рисунок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5421" y="3143247"/>
            <a:ext cx="4998579" cy="3714753"/>
          </a:xfrm>
          <a:prstGeom prst="rect">
            <a:avLst/>
          </a:prstGeom>
          <a:noFill/>
        </p:spPr>
      </p:pic>
      <p:pic>
        <p:nvPicPr>
          <p:cNvPr id="1026" name="Picture 2" descr="C:\Users\User\Desktop\Рисунок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214290"/>
            <a:ext cx="3413125" cy="27305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719632">
            <a:off x="1366536" y="478785"/>
            <a:ext cx="1707287" cy="142093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«Делу время – потехе час»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6" name="Заголовок 5"/>
          <p:cNvSpPr txBox="1">
            <a:spLocks/>
          </p:cNvSpPr>
          <p:nvPr/>
        </p:nvSpPr>
        <p:spPr>
          <a:xfrm rot="2253994">
            <a:off x="5051147" y="3553172"/>
            <a:ext cx="2660463" cy="31796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Содержание:</a:t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1…………………</a:t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2………………..</a:t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3………………..</a:t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4………………..</a:t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ФРАЗЕОЛОГИЗМ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1500166" y="1214422"/>
            <a:ext cx="7043758" cy="15430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-    </a:t>
            </a:r>
            <a:r>
              <a:rPr lang="ru-RU" sz="2800" dirty="0" smtClean="0">
                <a:solidFill>
                  <a:schemeClr val="tx1"/>
                </a:solidFill>
              </a:rPr>
              <a:t>устойчивое выражение, имеющее определённое  лексическое  значение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928794" y="5857893"/>
            <a:ext cx="6072230" cy="10001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blipFill>
                  <a:blip r:embed="rId2"/>
                  <a:tile tx="0" ty="0" sx="100000" sy="100000" flip="none" algn="tl"/>
                </a:blipFill>
              </a:rPr>
              <a:t>           «Медвежья услуга»</a:t>
            </a:r>
            <a:endParaRPr lang="ru-RU" sz="3600" dirty="0">
              <a:blipFill>
                <a:blip r:embed="rId2"/>
                <a:tile tx="0" ty="0" sx="100000" sy="100000" flip="none" algn="tl"/>
              </a:blipFill>
            </a:endParaRPr>
          </a:p>
        </p:txBody>
      </p:sp>
      <p:pic>
        <p:nvPicPr>
          <p:cNvPr id="4" name="Picture 2" descr="C:\Users\User\Desktop\medvezhya-uslug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60" y="2428868"/>
            <a:ext cx="4929222" cy="3306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357166"/>
            <a:ext cx="7786710" cy="576899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-учит нас быть….</a:t>
            </a:r>
          </a:p>
          <a:p>
            <a:pPr>
              <a:buNone/>
            </a:pP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-учит нас не….</a:t>
            </a:r>
          </a:p>
          <a:p>
            <a:pPr>
              <a:buNone/>
            </a:pP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-учит нас не быть….</a:t>
            </a:r>
          </a:p>
          <a:p>
            <a:pPr>
              <a:buNone/>
            </a:pPr>
            <a:r>
              <a:rPr lang="ru-RU" sz="46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(</a:t>
            </a:r>
            <a:r>
              <a:rPr lang="ru-RU" sz="46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ленивыми, честными,</a:t>
            </a:r>
          </a:p>
          <a:p>
            <a:pPr>
              <a:buNone/>
            </a:pPr>
            <a:r>
              <a:rPr lang="ru-RU" sz="46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безответственными</a:t>
            </a:r>
          </a:p>
          <a:p>
            <a:pPr>
              <a:buNone/>
            </a:pPr>
            <a:r>
              <a:rPr lang="ru-RU" sz="46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трудолюбивыми, обманывать,   дисциплинированными)</a:t>
            </a:r>
          </a:p>
          <a:p>
            <a:pPr>
              <a:buNone/>
            </a:pPr>
            <a:endParaRPr lang="ru-RU" sz="6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Рисунок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1" y="357166"/>
            <a:ext cx="7786709" cy="607223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 rot="1941464">
            <a:off x="2168273" y="1827351"/>
            <a:ext cx="4982100" cy="3141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Содержание:</a:t>
            </a:r>
            <a:br>
              <a:rPr lang="ru-RU" dirty="0" smtClean="0"/>
            </a:br>
            <a:r>
              <a:rPr lang="ru-RU" sz="3600" dirty="0" smtClean="0"/>
              <a:t>1.В.Ю.Драгунский «Главные реки»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 smtClean="0"/>
              <a:t>2………………..</a:t>
            </a:r>
            <a:br>
              <a:rPr lang="ru-RU" dirty="0" smtClean="0"/>
            </a:br>
            <a:r>
              <a:rPr lang="ru-RU" dirty="0" smtClean="0"/>
              <a:t>3………………..</a:t>
            </a:r>
            <a:br>
              <a:rPr lang="ru-RU" dirty="0" smtClean="0"/>
            </a:br>
            <a:r>
              <a:rPr lang="ru-RU" dirty="0" smtClean="0"/>
              <a:t>4………………..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Autofit/>
          </a:bodyPr>
          <a:lstStyle/>
          <a:p>
            <a:pPr eaLnBrk="1" hangingPunct="1"/>
            <a:r>
              <a:rPr lang="ru-RU" dirty="0" smtClean="0"/>
              <a:t> «Они разбрызгивались,  и получалось что-то очень приветливое и радостное».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6" name="Подзаголовок 5"/>
          <p:cNvSpPr>
            <a:spLocks noGrp="1"/>
          </p:cNvSpPr>
          <p:nvPr>
            <p:ph sz="half" idx="1"/>
          </p:nvPr>
        </p:nvSpPr>
        <p:spPr>
          <a:xfrm>
            <a:off x="2857488" y="2786058"/>
            <a:ext cx="4257676" cy="7858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 Antiqua" pitchFamily="18" charset="0"/>
              </a:rPr>
              <a:t>«Что любит Мишка»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3143240" y="2000240"/>
            <a:ext cx="3643338" cy="7143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>
                <a:blipFill>
                  <a:blip r:embed="rId2"/>
                  <a:tile tx="0" ty="0" sx="100000" sy="100000" flip="none" algn="tl"/>
                </a:blipFill>
              </a:rPr>
              <a:t>В. Ю. Драгунский</a:t>
            </a:r>
            <a:endParaRPr lang="ru-RU" sz="3600" b="1" dirty="0">
              <a:blipFill>
                <a:blip r:embed="rId2"/>
                <a:tile tx="0" ty="0" sx="100000" sy="100000" flip="none" algn="tl"/>
              </a:blip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BAC66F-6F68-4D06-9E9E-154E444B0C79}" type="datetime1">
              <a:rPr lang="ru-RU" smtClean="0"/>
              <a:pPr>
                <a:defRPr/>
              </a:pPr>
              <a:t>20.02.2013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AADE15-59CC-4F63-94A1-55661629F8A4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2" name="Picture 2" descr="C:\Users\User\Desktop\chto_l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3571876"/>
            <a:ext cx="1857388" cy="3021721"/>
          </a:xfrm>
          <a:prstGeom prst="rect">
            <a:avLst/>
          </a:prstGeom>
          <a:noFill/>
        </p:spPr>
      </p:pic>
      <p:pic>
        <p:nvPicPr>
          <p:cNvPr id="7" name="Picture 2" descr="C:\Users\User\Desktop\dragunskiy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5984" y="3786190"/>
            <a:ext cx="2143140" cy="2705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1643050"/>
            <a:ext cx="3754437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САТИРА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57290" y="3929066"/>
            <a:ext cx="3995738" cy="1517650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>Высмеивает недостатки</a:t>
            </a:r>
          </a:p>
        </p:txBody>
      </p:sp>
      <p:sp>
        <p:nvSpPr>
          <p:cNvPr id="6" name="Стрелка влево 5"/>
          <p:cNvSpPr/>
          <p:nvPr/>
        </p:nvSpPr>
        <p:spPr>
          <a:xfrm rot="18901865">
            <a:off x="2797099" y="3131647"/>
            <a:ext cx="1582737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бъект 2"/>
          <p:cNvSpPr>
            <a:spLocks noGrp="1"/>
          </p:cNvSpPr>
          <p:nvPr>
            <p:ph sz="half" idx="1"/>
          </p:nvPr>
        </p:nvSpPr>
        <p:spPr>
          <a:xfrm>
            <a:off x="5332413" y="3929066"/>
            <a:ext cx="3811587" cy="1520825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>Помогает исправиться</a:t>
            </a:r>
          </a:p>
        </p:txBody>
      </p:sp>
      <p:sp>
        <p:nvSpPr>
          <p:cNvPr id="12" name="Стрелка влево 11"/>
          <p:cNvSpPr/>
          <p:nvPr/>
        </p:nvSpPr>
        <p:spPr>
          <a:xfrm rot="13243350">
            <a:off x="5600620" y="3127069"/>
            <a:ext cx="16637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3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Рисунок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1" y="357166"/>
            <a:ext cx="7786709" cy="6143668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 rot="1941464">
            <a:off x="2258867" y="1515096"/>
            <a:ext cx="4982100" cy="34802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Содержание:</a:t>
            </a:r>
            <a:br>
              <a:rPr lang="ru-RU" dirty="0" smtClean="0"/>
            </a:br>
            <a:r>
              <a:rPr lang="ru-RU" sz="3600" dirty="0" smtClean="0"/>
              <a:t>В.Ю.Драгунский 1.«Главные реки»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600" dirty="0" smtClean="0"/>
              <a:t>2. «Что любит Мишка»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3………………..</a:t>
            </a:r>
            <a:br>
              <a:rPr lang="ru-RU" dirty="0" smtClean="0"/>
            </a:br>
            <a:r>
              <a:rPr lang="ru-RU" dirty="0" smtClean="0"/>
              <a:t>4………………..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2214546" y="332657"/>
            <a:ext cx="5962650" cy="1096080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kern="1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СОБЕРИ ПОСЛОВИЦУ</a:t>
            </a:r>
            <a:endParaRPr lang="ru-RU" sz="40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377060" y="1571612"/>
            <a:ext cx="776694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021513" algn="l"/>
              </a:tabLst>
            </a:pPr>
            <a:r>
              <a:rPr kumimoji="0" lang="ru-RU" sz="2400" b="1" i="0" u="none" strike="noStrike" spc="50" normalizeH="0" baseline="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Calibri" pitchFamily="34" charset="0"/>
                <a:cs typeface="Times New Roman" pitchFamily="18" charset="0"/>
              </a:rPr>
              <a:t>ТОТ, КТО ПОНАПРАСНУ  ТЕРЯЕТ   ВРЕМЯ,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021513" algn="l"/>
              </a:tabLst>
            </a:pPr>
            <a:endParaRPr lang="ru-RU" sz="1200" b="1" spc="50" dirty="0" smtClean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021513" algn="l"/>
              </a:tabLst>
            </a:pPr>
            <a:r>
              <a:rPr kumimoji="0" lang="ru-RU" sz="2400" b="1" i="0" u="none" strike="noStrike" spc="50" normalizeH="0" baseline="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Calibri" pitchFamily="34" charset="0"/>
                <a:cs typeface="Times New Roman" pitchFamily="18" charset="0"/>
              </a:rPr>
              <a:t> САМ  НЕ  ЗАМЕЧАЕТ  </a:t>
            </a:r>
            <a:r>
              <a:rPr kumimoji="0" lang="ru-RU" sz="2400" b="1" i="0" u="none" strike="noStrike" spc="50" normalizeH="0" baseline="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Times New Roman" pitchFamily="18" charset="0"/>
              </a:rPr>
              <a:t>КАК  СТАРЕЕТ.</a:t>
            </a:r>
            <a:r>
              <a:rPr kumimoji="0" lang="ru-RU" sz="2400" b="1" i="0" u="none" strike="noStrike" spc="50" normalizeH="0" baseline="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</a:t>
            </a: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1500166" y="4714884"/>
            <a:ext cx="3006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021513" algn="l"/>
              </a:tabLst>
            </a:pPr>
            <a:r>
              <a:rPr kumimoji="0" lang="ru-RU" sz="2400" b="1" i="0" u="none" strike="noStrike" normalizeH="0" baseline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Calibri" pitchFamily="34" charset="0"/>
                <a:cs typeface="Times New Roman" pitchFamily="18" charset="0"/>
              </a:rPr>
              <a:t>ТЕРЯЕТ ВРЕМЯ, </a:t>
            </a:r>
            <a:endParaRPr kumimoji="0" lang="ru-RU" sz="2400" b="1" i="0" u="none" strike="noStrike" normalizeH="0" baseline="0" dirty="0" smtClean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43372" y="5786454"/>
            <a:ext cx="439575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Calibri" pitchFamily="34" charset="0"/>
                <a:cs typeface="Times New Roman" pitchFamily="18" charset="0"/>
              </a:rPr>
              <a:t>ТОТ, КТО ПОНАПРАСНУ </a:t>
            </a:r>
            <a:endParaRPr lang="ru-RU" sz="2400" b="1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71670" y="3286124"/>
            <a:ext cx="3592650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Calibri" pitchFamily="34" charset="0"/>
                <a:cs typeface="Times New Roman" pitchFamily="18" charset="0"/>
              </a:rPr>
              <a:t>САМ НЕ ЗАМЕЧАЕТ </a:t>
            </a:r>
            <a:endParaRPr lang="ru-RU" sz="2400" b="1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86446" y="4071942"/>
            <a:ext cx="269977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7021513" algn="l"/>
              </a:tabLst>
            </a:pPr>
            <a:r>
              <a:rPr lang="ru-RU" sz="2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Times New Roman" pitchFamily="18" charset="0"/>
              </a:rPr>
              <a:t>КАК СТАРЕЕТ.</a:t>
            </a:r>
            <a:r>
              <a:rPr lang="ru-RU" sz="2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</a:t>
            </a:r>
          </a:p>
        </p:txBody>
      </p:sp>
      <p:pic>
        <p:nvPicPr>
          <p:cNvPr id="17410" name="Picture 2" descr="D:\школа\Работа\презентации\литература\гераскина\88832f5a522f2da5f29aa572aa1a3250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6233" y="332656"/>
            <a:ext cx="1137319" cy="1137319"/>
          </a:xfrm>
          <a:prstGeom prst="rect">
            <a:avLst/>
          </a:prstGeom>
          <a:noFill/>
        </p:spPr>
      </p:pic>
      <p:grpSp>
        <p:nvGrpSpPr>
          <p:cNvPr id="9" name="Группа 22"/>
          <p:cNvGrpSpPr>
            <a:grpSpLocks/>
          </p:cNvGrpSpPr>
          <p:nvPr/>
        </p:nvGrpSpPr>
        <p:grpSpPr bwMode="auto">
          <a:xfrm>
            <a:off x="3643306" y="2714620"/>
            <a:ext cx="2185982" cy="2620957"/>
            <a:chOff x="4180352" y="2077829"/>
            <a:chExt cx="2857520" cy="3595329"/>
          </a:xfrm>
        </p:grpSpPr>
        <p:pic>
          <p:nvPicPr>
            <p:cNvPr id="10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180352" y="2077829"/>
              <a:ext cx="2857520" cy="3595329"/>
            </a:xfrm>
            <a:prstGeom prst="rect">
              <a:avLst/>
            </a:prstGeom>
            <a:noFill/>
            <a:ln w="9525">
              <a:solidFill>
                <a:srgbClr val="663300"/>
              </a:solidFill>
              <a:miter lim="800000"/>
              <a:headEnd/>
              <a:tailEnd/>
            </a:ln>
          </p:spPr>
        </p:pic>
        <p:pic>
          <p:nvPicPr>
            <p:cNvPr id="11" name="Picture 2" descr="http://www.cultinfo.ru/fulltext/1/001/009/001/225797585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461884" y="2304005"/>
              <a:ext cx="2286016" cy="3131529"/>
            </a:xfrm>
            <a:prstGeom prst="rect">
              <a:avLst/>
            </a:prstGeom>
            <a:noFill/>
            <a:ln w="9525">
              <a:solidFill>
                <a:srgbClr val="663300"/>
              </a:solidFill>
              <a:miter lim="800000"/>
              <a:headEnd/>
              <a:tailEnd/>
            </a:ln>
          </p:spPr>
        </p:pic>
      </p:grpSp>
      <p:sp>
        <p:nvSpPr>
          <p:cNvPr id="12" name="Подзаголовок 12"/>
          <p:cNvSpPr txBox="1">
            <a:spLocks/>
          </p:cNvSpPr>
          <p:nvPr/>
        </p:nvSpPr>
        <p:spPr>
          <a:xfrm>
            <a:off x="1214414" y="5429264"/>
            <a:ext cx="7572396" cy="14287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600" b="1" dirty="0" smtClean="0">
                <a:blipFill>
                  <a:blip r:embed="rId5"/>
                  <a:tile tx="0" ty="0" sx="100000" sy="100000" flip="none" algn="tl"/>
                </a:blipFill>
              </a:rPr>
              <a:t>                       Е.Л. ШВАРЦ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blipFill>
                <a:blip r:embed="rId5"/>
                <a:tile tx="0" ty="0" sx="100000" sy="100000" flip="none" algn="tl"/>
              </a:blip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blipFill>
                  <a:blip r:embed="rId5"/>
                  <a:tile tx="0" ty="0" sx="100000" sy="100000" flip="none" algn="tl"/>
                </a:blipFill>
                <a:effectLst/>
                <a:uLnTx/>
                <a:uFillTx/>
                <a:latin typeface="+mn-lt"/>
                <a:ea typeface="+mn-ea"/>
                <a:cs typeface="+mn-cs"/>
              </a:rPr>
              <a:t>«СКАЗКА О ПОТЕРЯННОМ ВРЕМЕНИ»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blipFill>
                <a:blip r:embed="rId5"/>
                <a:tile tx="0" ty="0" sx="100000" sy="100000" flip="none" algn="tl"/>
              </a:blip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15140" y="3286124"/>
            <a:ext cx="1514403" cy="2032699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1026" name="Picture 2" descr="C:\Users\User\Desktop\1346165778_1skazka-o-poteryannom-vremeni.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357290" y="3214686"/>
            <a:ext cx="1833547" cy="24852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291</Words>
  <Application>Microsoft Office PowerPoint</Application>
  <PresentationFormat>Экран (4:3)</PresentationFormat>
  <Paragraphs>99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        Современный урок                           литературного чтения в 4 классе      по теме:     Обобщение и систематизация знаний       по разделу  «Делу время, потехе  - час»                                            автор: учитель начальных классов                                        МБОУ «СОШ № 28» г. Норильск             Мисюрова А.С.</vt:lpstr>
      <vt:lpstr>«Делу время – потехе час»</vt:lpstr>
      <vt:lpstr>    ФРАЗЕОЛОГИЗМ</vt:lpstr>
      <vt:lpstr>Слайд 4</vt:lpstr>
      <vt:lpstr>       Содержание: 1.В.Ю.Драгунский «Главные реки» 2……………….. 3……………….. 4………………..   </vt:lpstr>
      <vt:lpstr> «Они разбрызгивались,  и получалось что-то очень приветливое и радостное». </vt:lpstr>
      <vt:lpstr>САТИРА</vt:lpstr>
      <vt:lpstr>      Содержание: В.Ю.Драгунский 1.«Главные реки» 2. «Что любит Мишка»  3……………….. 4………………..   </vt:lpstr>
      <vt:lpstr>Слайд 9</vt:lpstr>
      <vt:lpstr>Слайд 10</vt:lpstr>
      <vt:lpstr>      Содержание: В.Ю.Драгунский 1.«Главные реки» 2. «Что любит Мишка»  3.Е.Л. Шварц «Сказка о потерянном времени» 4………………..   </vt:lpstr>
      <vt:lpstr>Виктор Владимирович Голявкин   «Никакой я горчицы не ел» </vt:lpstr>
      <vt:lpstr>Уберите слова, которые не подходят к выражению лица человека, объевшегося горчицей:</vt:lpstr>
      <vt:lpstr>    Какой урок извлёк мальчик после    встречи  с героями? (Соедините стрелками)</vt:lpstr>
      <vt:lpstr>Все эти произведения научили  нас тому, что…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Олег</cp:lastModifiedBy>
  <cp:revision>64</cp:revision>
  <dcterms:created xsi:type="dcterms:W3CDTF">2013-02-10T05:44:40Z</dcterms:created>
  <dcterms:modified xsi:type="dcterms:W3CDTF">2013-02-20T15:12:16Z</dcterms:modified>
</cp:coreProperties>
</file>