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60" r:id="rId4"/>
    <p:sldId id="259" r:id="rId5"/>
    <p:sldId id="263" r:id="rId6"/>
    <p:sldId id="261" r:id="rId7"/>
    <p:sldId id="262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006600"/>
    <a:srgbClr val="CC00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8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9AFB5D-91D5-433F-85A6-F8D5BB17C40F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28A08B-7C1F-47F4-93D4-E569CA089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28A08B-7C1F-47F4-93D4-E569CA08964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28A08B-7C1F-47F4-93D4-E569CA08964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29794-B3EA-4CEA-9B89-E514CC8FBA15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CAD9-60DD-4417-8B3E-D01F77146A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29794-B3EA-4CEA-9B89-E514CC8FBA15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CAD9-60DD-4417-8B3E-D01F77146A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29794-B3EA-4CEA-9B89-E514CC8FBA15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CAD9-60DD-4417-8B3E-D01F77146A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29794-B3EA-4CEA-9B89-E514CC8FBA15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CAD9-60DD-4417-8B3E-D01F77146A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29794-B3EA-4CEA-9B89-E514CC8FBA15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CAD9-60DD-4417-8B3E-D01F77146A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29794-B3EA-4CEA-9B89-E514CC8FBA15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CAD9-60DD-4417-8B3E-D01F77146A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29794-B3EA-4CEA-9B89-E514CC8FBA15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CAD9-60DD-4417-8B3E-D01F77146A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29794-B3EA-4CEA-9B89-E514CC8FBA15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CAD9-60DD-4417-8B3E-D01F77146A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29794-B3EA-4CEA-9B89-E514CC8FBA15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CAD9-60DD-4417-8B3E-D01F77146A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29794-B3EA-4CEA-9B89-E514CC8FBA15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CAD9-60DD-4417-8B3E-D01F77146A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29794-B3EA-4CEA-9B89-E514CC8FBA15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CAD9-60DD-4417-8B3E-D01F77146A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29794-B3EA-4CEA-9B89-E514CC8FBA15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0CAD9-60DD-4417-8B3E-D01F77146A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32657869460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7233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4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Оксид углерода (</a:t>
            </a:r>
            <a:r>
              <a:rPr lang="en-US" sz="4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II)</a:t>
            </a:r>
            <a:endParaRPr lang="ru-RU" sz="44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5008" y="4214818"/>
            <a:ext cx="29296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Сасина  Т. И.</a:t>
            </a:r>
            <a:endParaRPr lang="ru-RU" sz="40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43306" y="5929330"/>
            <a:ext cx="1643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2011 г</a:t>
            </a:r>
            <a:endParaRPr lang="ru-RU" sz="40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tulazer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0"/>
            <a:ext cx="4572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428118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4762500" cy="707233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21429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Применение оксида углерода (</a:t>
            </a:r>
            <a:r>
              <a:rPr lang="en-US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II)</a:t>
            </a:r>
            <a:endParaRPr lang="ru-RU" sz="32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6143644"/>
            <a:ext cx="38621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</a:rPr>
              <a:t>В производстве метанола</a:t>
            </a:r>
            <a:endParaRPr lang="ru-RU" sz="2400" b="1" i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4876" y="5786454"/>
            <a:ext cx="41519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</a:rPr>
              <a:t>Как восстановитель в производстве чугуна</a:t>
            </a:r>
            <a:endParaRPr lang="ru-RU" sz="24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dirty="0" smtClean="0">
                <a:solidFill>
                  <a:srgbClr val="002060"/>
                </a:solidFill>
              </a:rPr>
              <a:t>Увеличивается   содержание   угарного   газа   в    атмосфере. </a:t>
            </a:r>
            <a:endParaRPr lang="ru-RU" sz="2600" b="1" i="1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1103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571480"/>
            <a:ext cx="3071834" cy="2857500"/>
          </a:xfrm>
          <a:prstGeom prst="ellipse">
            <a:avLst/>
          </a:prstGeom>
          <a:ln w="63500" cap="rnd">
            <a:solidFill>
              <a:srgbClr val="00206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 descr="b_16fc6aa0e1b7b9c287d8af5f9118fd7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6380" y="3786190"/>
            <a:ext cx="3071834" cy="2857520"/>
          </a:xfrm>
          <a:prstGeom prst="ellipse">
            <a:avLst/>
          </a:prstGeom>
          <a:ln w="63500" cap="rnd">
            <a:solidFill>
              <a:srgbClr val="00206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 descr="global-warming-question.widec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3786190"/>
            <a:ext cx="3071834" cy="2857520"/>
          </a:xfrm>
          <a:prstGeom prst="ellipse">
            <a:avLst/>
          </a:prstGeom>
          <a:ln w="63500" cap="rnd">
            <a:solidFill>
              <a:srgbClr val="00206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 descr="polucio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86380" y="500042"/>
            <a:ext cx="3071834" cy="2857520"/>
          </a:xfrm>
          <a:prstGeom prst="ellipse">
            <a:avLst/>
          </a:prstGeom>
          <a:ln w="63500" cap="rnd">
            <a:solidFill>
              <a:srgbClr val="00206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 descr="Nikoti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28926" y="2143116"/>
            <a:ext cx="3071834" cy="2928958"/>
          </a:xfrm>
          <a:prstGeom prst="ellipse">
            <a:avLst/>
          </a:prstGeom>
          <a:ln w="63500" cap="rnd">
            <a:solidFill>
              <a:srgbClr val="00206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000"/>
                            </p:stCondLst>
                            <p:childTnLst>
                              <p:par>
                                <p:cTn id="27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07220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err="1" smtClean="0">
                <a:solidFill>
                  <a:srgbClr val="990000"/>
                </a:solidFill>
              </a:rPr>
              <a:t>Избавтесь</a:t>
            </a:r>
            <a:r>
              <a:rPr lang="ru-RU" sz="3600" b="1" i="1" dirty="0" smtClean="0">
                <a:solidFill>
                  <a:srgbClr val="990000"/>
                </a:solidFill>
              </a:rPr>
              <a:t>  от  вредной  привычки!</a:t>
            </a:r>
            <a:endParaRPr lang="ru-RU" sz="3600" b="1" i="1" dirty="0">
              <a:solidFill>
                <a:srgbClr val="990000"/>
              </a:solidFill>
            </a:endParaRPr>
          </a:p>
        </p:txBody>
      </p:sp>
      <p:pic>
        <p:nvPicPr>
          <p:cNvPr id="3" name="Рисунок 2" descr="38908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1071546"/>
            <a:ext cx="8072493" cy="4786346"/>
          </a:xfrm>
          <a:prstGeom prst="rect">
            <a:avLst/>
          </a:prstGeom>
          <a:ln w="57150">
            <a:solidFill>
              <a:srgbClr val="99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00034" y="0"/>
            <a:ext cx="81439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990000"/>
                </a:solidFill>
              </a:rPr>
              <a:t>Состав сигаретного дыма</a:t>
            </a:r>
            <a:endParaRPr lang="ru-RU" sz="4400" b="1" i="1" dirty="0">
              <a:solidFill>
                <a:srgbClr val="99000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 flipH="1">
            <a:off x="3643304" y="1214422"/>
            <a:ext cx="45719" cy="335466"/>
          </a:xfrm>
          <a:prstGeom prst="down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Yaho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142984"/>
            <a:ext cx="8001056" cy="42005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n>
                  <a:solidFill>
                    <a:schemeClr val="tx1"/>
                  </a:solidFill>
                </a:ln>
                <a:solidFill>
                  <a:srgbClr val="006600"/>
                </a:solidFill>
              </a:rPr>
              <a:t>Помните:      СО      очень     опасен!</a:t>
            </a:r>
            <a:endParaRPr lang="ru-RU" sz="4000" b="1" i="1" dirty="0">
              <a:ln>
                <a:solidFill>
                  <a:schemeClr val="tx1"/>
                </a:solidFill>
              </a:ln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rticle-1214498-05163617000005DC-210_468x3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721521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273225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990000"/>
                </a:solidFill>
              </a:rPr>
              <a:t>При  отравлении СО срочно вызовите  врача!</a:t>
            </a:r>
            <a:endParaRPr lang="ru-RU" sz="3200" b="1" i="1" dirty="0">
              <a:solidFill>
                <a:srgbClr val="99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5829320"/>
            <a:ext cx="9144000" cy="102868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990000"/>
                </a:solidFill>
              </a:rPr>
              <a:t>При отравлении СО срочно вызовите врача! До его  приезда вынесите пострадавшего на свежий </a:t>
            </a:r>
            <a:r>
              <a:rPr lang="ru-RU" sz="2000" b="1" i="1" dirty="0" err="1" smtClean="0">
                <a:solidFill>
                  <a:srgbClr val="990000"/>
                </a:solidFill>
              </a:rPr>
              <a:t>воздух,освободите</a:t>
            </a:r>
            <a:r>
              <a:rPr lang="ru-RU" sz="2000" b="1" i="1" dirty="0" smtClean="0">
                <a:solidFill>
                  <a:srgbClr val="990000"/>
                </a:solidFill>
              </a:rPr>
              <a:t> от стесняющей грудь одежды, при необходимости сделайте искусственное дыхание!</a:t>
            </a:r>
            <a:endParaRPr lang="ru-RU" sz="2000" b="1" i="1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57686" y="0"/>
            <a:ext cx="4929190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В 1890 г  парусник "</a:t>
            </a:r>
            <a:r>
              <a:rPr lang="ru-RU" i="1" dirty="0" err="1" smtClean="0"/>
              <a:t>Малборо</a:t>
            </a:r>
            <a:r>
              <a:rPr lang="ru-RU" i="1" dirty="0" smtClean="0"/>
              <a:t>", груженный мороженой бараниной и шерстью, вышел из Новой Зеландии в английский порт Глазго. На борту судна находились 23  члена экипажа и пассажиры. Через несколько недель  </a:t>
            </a:r>
            <a:r>
              <a:rPr lang="ru-RU" b="1" i="1" dirty="0" smtClean="0"/>
              <a:t>корабль </a:t>
            </a:r>
            <a:r>
              <a:rPr lang="ru-RU" i="1" dirty="0" smtClean="0"/>
              <a:t>исчез в районе мыса Горн. Расследование было безрезультатным . Комиссия пришла к выводу: причиной гибели парусника стали жестокие шторма, свирепствующие  в этих местах 300 дней в году. Парусник сочли пропавшим без вести. Но спустя 23 года "</a:t>
            </a:r>
            <a:r>
              <a:rPr lang="ru-RU" i="1" dirty="0" err="1" smtClean="0"/>
              <a:t>Малборо</a:t>
            </a:r>
            <a:r>
              <a:rPr lang="ru-RU" i="1" dirty="0" smtClean="0"/>
              <a:t>" объявился у берегов Огненной Земли. Долгие годы скитаний ничуть не изменили его, корабль снова шел под всеми парусами. Все было на своих местах. Только вместо людей его населяли скелеты в истлевших лохмотьях. Что случилось с  командой, никто сказать не мог - вахтенный журнал был покрыт мхом и </a:t>
            </a:r>
            <a:r>
              <a:rPr lang="ru-RU" i="1" dirty="0" err="1" smtClean="0"/>
              <a:t>плесенью.Капитан</a:t>
            </a:r>
            <a:r>
              <a:rPr lang="ru-RU" i="1" dirty="0" smtClean="0"/>
              <a:t> корабля, обнаруживший "</a:t>
            </a:r>
            <a:r>
              <a:rPr lang="ru-RU" i="1" dirty="0" err="1" smtClean="0"/>
              <a:t>Малборо</a:t>
            </a:r>
            <a:r>
              <a:rPr lang="ru-RU" i="1" dirty="0" smtClean="0"/>
              <a:t>", приказал своим матросам пересчитать скелеты. Их было на 10 меньше, чем значилось в судовой роли. Куда делись остальные? Погибли во время шторма ,умерли от эпидемии или </a:t>
            </a:r>
            <a:r>
              <a:rPr lang="ru-RU" i="1" dirty="0" err="1" smtClean="0"/>
              <a:t>отравления,никто</a:t>
            </a:r>
            <a:r>
              <a:rPr lang="ru-RU" i="1" dirty="0" smtClean="0"/>
              <a:t> сказать не мог.</a:t>
            </a:r>
            <a:endParaRPr lang="ru-RU" i="1" dirty="0"/>
          </a:p>
        </p:txBody>
      </p:sp>
      <p:pic>
        <p:nvPicPr>
          <p:cNvPr id="10" name="Рисунок 9" descr="shi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286248" cy="6858000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3214709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/>
              <a:t>Более ста лет ученые пытались  разгадать  тайну  «</a:t>
            </a:r>
            <a:r>
              <a:rPr lang="ru-RU" sz="2000" i="1" dirty="0" err="1" smtClean="0"/>
              <a:t>Малборо</a:t>
            </a:r>
            <a:r>
              <a:rPr lang="ru-RU" sz="2000" i="1" dirty="0" smtClean="0"/>
              <a:t>». Выдвигались различные </a:t>
            </a:r>
            <a:r>
              <a:rPr lang="ru-RU" sz="2000" i="1" dirty="0"/>
              <a:t> </a:t>
            </a:r>
            <a:r>
              <a:rPr lang="ru-RU" sz="2000" i="1" dirty="0" smtClean="0"/>
              <a:t>гипотезы. Одной  из  наиболее достоверных</a:t>
            </a:r>
          </a:p>
          <a:p>
            <a:r>
              <a:rPr lang="ru-RU" sz="2000" i="1" dirty="0"/>
              <a:t>я</a:t>
            </a:r>
            <a:r>
              <a:rPr lang="ru-RU" sz="2000" i="1" dirty="0" smtClean="0"/>
              <a:t>вляется  попадание  парусника  в зону  извержения   подводных  вулканов, которых  огромное  множество  около островов  Огненная </a:t>
            </a:r>
            <a:r>
              <a:rPr lang="ru-RU" sz="2000" i="1" dirty="0" err="1" smtClean="0"/>
              <a:t>Земля.Среди</a:t>
            </a:r>
            <a:r>
              <a:rPr lang="ru-RU" sz="2000" i="1" dirty="0" smtClean="0"/>
              <a:t> вулканических   газов  всегда присутствует  оксид  углерода (</a:t>
            </a:r>
            <a:r>
              <a:rPr lang="en-US" sz="2000" i="1" dirty="0" smtClean="0"/>
              <a:t>II)</a:t>
            </a:r>
            <a:r>
              <a:rPr lang="ru-RU" sz="2000" i="1" dirty="0" smtClean="0"/>
              <a:t>,   угарный газ,  который и оказался роковым  для  членов  экипажа  «</a:t>
            </a:r>
            <a:r>
              <a:rPr lang="ru-RU" sz="2000" i="1" dirty="0" err="1" smtClean="0"/>
              <a:t>Малборо</a:t>
            </a:r>
            <a:r>
              <a:rPr lang="ru-RU" sz="2000" i="1" dirty="0" smtClean="0"/>
              <a:t>».</a:t>
            </a:r>
            <a:endParaRPr lang="ru-RU" sz="2000" i="1" dirty="0"/>
          </a:p>
        </p:txBody>
      </p:sp>
      <p:pic>
        <p:nvPicPr>
          <p:cNvPr id="3" name="Рисунок 2" descr="1237624744_1237562677_volcano_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9058" y="0"/>
            <a:ext cx="5072098" cy="721519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</a:rPr>
              <a:t>Физические свойства оксида углерода(</a:t>
            </a:r>
            <a:r>
              <a:rPr lang="en-US" sz="3600" b="1" i="1" dirty="0" smtClean="0">
                <a:solidFill>
                  <a:srgbClr val="002060"/>
                </a:solidFill>
              </a:rPr>
              <a:t>II)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кислоро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928670"/>
            <a:ext cx="4286280" cy="5286412"/>
          </a:xfrm>
          <a:prstGeom prst="rect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786314" y="857232"/>
            <a:ext cx="41434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Газ без цвета, вкуса и запаха, нерастворим в воде, по плотности близок к воздуху. Очень ядовит. Попадая при дыхании в кровь, быстро соединяется  с гемоглобином, образуя прочное  соединение карбоксигемоглобин, лишая тем самым   гемоглобин  возможности  переносить </a:t>
            </a:r>
          </a:p>
          <a:p>
            <a:r>
              <a:rPr lang="ru-RU" sz="24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ислород.  Человек при этом практически погибает  от  </a:t>
            </a:r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4" action="ppaction://hlinksldjump"/>
              </a:rPr>
              <a:t>удушья</a:t>
            </a:r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ru-RU" sz="24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928670"/>
            <a:ext cx="42862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Почему  экипаж  «</a:t>
            </a:r>
            <a:r>
              <a:rPr lang="ru-RU" sz="2400" b="1" i="1" dirty="0" err="1" smtClean="0">
                <a:solidFill>
                  <a:schemeClr val="tx2">
                    <a:lumMod val="75000"/>
                  </a:schemeClr>
                </a:solidFill>
              </a:rPr>
              <a:t>Малборо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» не смог определить наличия угарного газа?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2571744"/>
            <a:ext cx="4429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Были  ли у моряков  шансы  спастись?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3929066"/>
            <a:ext cx="45720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Почему  в  акватории  о.Огненная Земля  при извержении подводного  вулкана не  была  зафиксирована массовая гибель подводных обитателей?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Рисунок 4" descr="0907c7994e1116d38f616ccbf6dbbac0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0"/>
            <a:ext cx="4643438" cy="68580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142844" y="214290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C0000"/>
                </a:solidFill>
              </a:rPr>
              <a:t>Ответьте  на  вопросы:</a:t>
            </a:r>
            <a:endParaRPr lang="ru-RU" sz="2800" b="1" i="1" dirty="0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948690"/>
            <a:ext cx="428628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При вдыхании  воздуха, содержащего  0,1 %  угарного газа,   человек  может</a:t>
            </a:r>
          </a:p>
          <a:p>
            <a:r>
              <a:rPr lang="ru-RU" sz="2400" b="1" i="1" dirty="0"/>
              <a:t>в</a:t>
            </a:r>
            <a:r>
              <a:rPr lang="ru-RU" sz="2400" b="1" i="1" dirty="0" smtClean="0"/>
              <a:t>незапно потерять  сознание  и умереть. Земноводные  (рыбы, змеи, лягушки) выдерживают концентрации этого газа в десятки раз большие, чем  человек. Теплокровные  животные, впадающие в спячку,  также переносят более  сильные воздействия  угарного  газа.</a:t>
            </a:r>
          </a:p>
          <a:p>
            <a:endParaRPr lang="ru-RU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4500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Влияние оксида углерода (</a:t>
            </a:r>
            <a:r>
              <a:rPr lang="en-US" sz="2400" b="1" i="1" dirty="0" smtClean="0">
                <a:solidFill>
                  <a:srgbClr val="C00000"/>
                </a:solidFill>
              </a:rPr>
              <a:t>II)</a:t>
            </a:r>
            <a:r>
              <a:rPr lang="ru-RU" sz="2400" b="1" i="1" dirty="0" smtClean="0">
                <a:solidFill>
                  <a:srgbClr val="C00000"/>
                </a:solidFill>
              </a:rPr>
              <a:t> на живые организмы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tema-breath-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571480"/>
            <a:ext cx="4448174" cy="5857916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i="1" u="sng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60722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4" name="Рисунок 13" descr="46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0" y="6286520"/>
            <a:ext cx="9144000" cy="57148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i="1" dirty="0" smtClean="0">
                <a:solidFill>
                  <a:srgbClr val="990000"/>
                </a:solidFill>
              </a:rPr>
              <a:t>При  вдыхании  1,2%   СО  человек  умирает менее, чем за 3 мин.</a:t>
            </a:r>
            <a:endParaRPr lang="ru-RU" sz="2400" b="1" i="1" dirty="0">
              <a:solidFill>
                <a:srgbClr val="990000"/>
              </a:solidFill>
            </a:endParaRPr>
          </a:p>
        </p:txBody>
      </p:sp>
      <p:pic>
        <p:nvPicPr>
          <p:cNvPr id="16" name="Рисунок 15" descr="6a00d8341c4e6153ef00e54f6a09268833-800wi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0" y="-21433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Будьте  осторожны: СО- коварный яд!</a:t>
            </a:r>
            <a:endParaRPr lang="ru-RU" sz="4000" b="1" i="1" u="sng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5" grpId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0px-carbon_monoxide_2d.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6" y="4286256"/>
            <a:ext cx="2571768" cy="1428760"/>
          </a:xfrm>
          <a:prstGeom prst="rect">
            <a:avLst/>
          </a:prstGeom>
        </p:spPr>
      </p:pic>
      <p:pic>
        <p:nvPicPr>
          <p:cNvPr id="5" name="Рисунок 4" descr="со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628" y="3786190"/>
            <a:ext cx="3214710" cy="2214578"/>
          </a:xfrm>
          <a:prstGeom prst="rect">
            <a:avLst/>
          </a:prstGeom>
        </p:spPr>
      </p:pic>
      <p:pic>
        <p:nvPicPr>
          <p:cNvPr id="6" name="Рисунок 5" descr="image_big_2676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596" y="500042"/>
            <a:ext cx="3214710" cy="3171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214414" y="1428736"/>
            <a:ext cx="1500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dirty="0" smtClean="0">
                <a:solidFill>
                  <a:srgbClr val="C00000"/>
                </a:solidFill>
              </a:rPr>
              <a:t>СО</a:t>
            </a:r>
            <a:endParaRPr lang="ru-RU" sz="7200" b="1" i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9124" y="642918"/>
            <a:ext cx="443249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/>
              <a:t>Оксид углерода (</a:t>
            </a:r>
            <a:r>
              <a:rPr lang="en-US" sz="3600" b="1" i="1" dirty="0" smtClean="0"/>
              <a:t>II)</a:t>
            </a:r>
            <a:endParaRPr lang="ru-RU" sz="3600" b="1" i="1" dirty="0" smtClean="0"/>
          </a:p>
          <a:p>
            <a:endParaRPr lang="ru-RU" sz="3600" b="1" i="1" dirty="0"/>
          </a:p>
          <a:p>
            <a:r>
              <a:rPr lang="ru-RU" sz="3600" b="1" i="1" dirty="0" err="1" smtClean="0"/>
              <a:t>Монооксид</a:t>
            </a:r>
            <a:r>
              <a:rPr lang="ru-RU" sz="3600" b="1" i="1" dirty="0" smtClean="0"/>
              <a:t> углерода</a:t>
            </a:r>
          </a:p>
          <a:p>
            <a:endParaRPr lang="ru-RU" sz="3600" b="1" i="1" dirty="0"/>
          </a:p>
          <a:p>
            <a:r>
              <a:rPr lang="ru-RU" sz="3600" b="1" i="1" dirty="0" smtClean="0"/>
              <a:t>Угарный газ</a:t>
            </a:r>
            <a:endParaRPr lang="ru-RU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2852"/>
            <a:ext cx="457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6600"/>
                </a:solidFill>
              </a:rPr>
              <a:t>Химические  свойства</a:t>
            </a:r>
            <a:endParaRPr lang="ru-RU" sz="2800" b="1" i="1" dirty="0">
              <a:solidFill>
                <a:srgbClr val="0066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285784" y="642918"/>
            <a:ext cx="51435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СО- несолеобразующий  оксид…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643050"/>
            <a:ext cx="34290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6600"/>
                </a:solidFill>
              </a:rPr>
              <a:t>1.Горение</a:t>
            </a:r>
            <a:endParaRPr lang="en-US" sz="2800" b="1" i="1" dirty="0" smtClean="0">
              <a:solidFill>
                <a:srgbClr val="006600"/>
              </a:solidFill>
            </a:endParaRPr>
          </a:p>
          <a:p>
            <a:endParaRPr lang="en-US" sz="2800" b="1" i="1" dirty="0" smtClean="0"/>
          </a:p>
          <a:p>
            <a:r>
              <a:rPr lang="en-US" sz="2800" b="1" i="1" dirty="0" smtClean="0"/>
              <a:t>2CO +O</a:t>
            </a:r>
            <a:r>
              <a:rPr lang="en-US" sz="2800" b="1" i="1" baseline="-25000" dirty="0" smtClean="0"/>
              <a:t>2</a:t>
            </a:r>
            <a:r>
              <a:rPr lang="en-US" sz="2800" b="1" i="1" dirty="0" smtClean="0"/>
              <a:t> =2CO</a:t>
            </a:r>
            <a:r>
              <a:rPr lang="en-US" sz="2800" b="1" i="1" baseline="-25000" dirty="0" smtClean="0"/>
              <a:t>2</a:t>
            </a:r>
            <a:endParaRPr lang="ru-RU" sz="2800" b="1" i="1" baseline="-25000" dirty="0" smtClean="0"/>
          </a:p>
        </p:txBody>
      </p:sp>
      <p:pic>
        <p:nvPicPr>
          <p:cNvPr id="5" name="Рисунок 4" descr="отравление со является критичеки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571480"/>
            <a:ext cx="2857500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142844" y="3429000"/>
            <a:ext cx="47890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006600"/>
                </a:solidFill>
              </a:rPr>
              <a:t>2.C </a:t>
            </a:r>
            <a:r>
              <a:rPr lang="ru-RU" sz="2800" b="1" i="1" dirty="0" smtClean="0">
                <a:solidFill>
                  <a:srgbClr val="006600"/>
                </a:solidFill>
              </a:rPr>
              <a:t>хлором образует фосген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4000504"/>
            <a:ext cx="22525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СО+</a:t>
            </a:r>
            <a:r>
              <a:rPr lang="en-US" sz="2800" b="1" i="1" dirty="0" smtClean="0"/>
              <a:t>CL</a:t>
            </a:r>
            <a:r>
              <a:rPr lang="en-US" sz="2800" b="1" i="1" baseline="-25000" dirty="0" smtClean="0"/>
              <a:t>2</a:t>
            </a:r>
            <a:r>
              <a:rPr lang="en-US" sz="2800" b="1" i="1" dirty="0" smtClean="0"/>
              <a:t>=C</a:t>
            </a:r>
            <a:r>
              <a:rPr lang="ru-RU" sz="2800" b="1" i="1" smtClean="0"/>
              <a:t>О</a:t>
            </a:r>
            <a:r>
              <a:rPr lang="en-US" sz="2800" b="1" i="1" smtClean="0"/>
              <a:t>Cl</a:t>
            </a:r>
            <a:r>
              <a:rPr lang="en-US" sz="2800" b="1" i="1" baseline="-25000" smtClean="0"/>
              <a:t>2</a:t>
            </a:r>
            <a:endParaRPr lang="ru-RU" sz="2800" b="1" i="1" baseline="-25000" dirty="0"/>
          </a:p>
        </p:txBody>
      </p:sp>
      <p:sp>
        <p:nvSpPr>
          <p:cNvPr id="8" name="TextBox 7"/>
          <p:cNvSpPr txBox="1"/>
          <p:nvPr/>
        </p:nvSpPr>
        <p:spPr>
          <a:xfrm>
            <a:off x="142844" y="5000636"/>
            <a:ext cx="3702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006600"/>
                </a:solidFill>
              </a:rPr>
              <a:t>3.CO-</a:t>
            </a:r>
            <a:r>
              <a:rPr lang="ru-RU" sz="2800" b="1" i="1" dirty="0" smtClean="0">
                <a:solidFill>
                  <a:srgbClr val="006600"/>
                </a:solidFill>
              </a:rPr>
              <a:t>восстановитель</a:t>
            </a:r>
            <a:endParaRPr lang="ru-RU" sz="2800" b="1" i="1" dirty="0">
              <a:solidFill>
                <a:srgbClr val="0066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55721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71472" y="5572140"/>
            <a:ext cx="30085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err="1" smtClean="0"/>
              <a:t>CuO</a:t>
            </a:r>
            <a:r>
              <a:rPr lang="en-US" sz="2800" b="1" i="1" dirty="0" smtClean="0"/>
              <a:t> + CO=Cu + CO</a:t>
            </a:r>
            <a:r>
              <a:rPr lang="en-US" sz="2800" b="1" i="1" baseline="-25000" dirty="0" smtClean="0"/>
              <a:t>2</a:t>
            </a:r>
            <a:endParaRPr lang="ru-RU" sz="2800" b="1" i="1" baseline="-25000" dirty="0"/>
          </a:p>
        </p:txBody>
      </p:sp>
      <p:pic>
        <p:nvPicPr>
          <p:cNvPr id="11" name="Рисунок 10" descr="45-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4071942"/>
            <a:ext cx="3333750" cy="2133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0070C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3000364" y="1000108"/>
            <a:ext cx="351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?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50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45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7030A0"/>
                </a:solidFill>
              </a:rPr>
              <a:t>Получение оксида углерода (</a:t>
            </a:r>
            <a:r>
              <a:rPr lang="en-US" sz="2800" b="1" i="1" dirty="0" smtClean="0">
                <a:solidFill>
                  <a:srgbClr val="7030A0"/>
                </a:solidFill>
              </a:rPr>
              <a:t>II)</a:t>
            </a:r>
            <a:endParaRPr lang="ru-RU" sz="2800" b="1" i="1" dirty="0">
              <a:solidFill>
                <a:srgbClr val="7030A0"/>
              </a:solidFill>
            </a:endParaRPr>
          </a:p>
        </p:txBody>
      </p:sp>
      <p:pic>
        <p:nvPicPr>
          <p:cNvPr id="3" name="Рисунок 2" descr="330_175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3500438"/>
            <a:ext cx="3357564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129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48" y="642918"/>
            <a:ext cx="3309917" cy="30718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500034" y="4429132"/>
            <a:ext cx="3643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6600"/>
                </a:solidFill>
              </a:rPr>
              <a:t>В лаборатории: разложением </a:t>
            </a:r>
          </a:p>
          <a:p>
            <a:pPr algn="ctr"/>
            <a:r>
              <a:rPr lang="ru-RU" sz="2400" b="1" i="1" dirty="0" smtClean="0">
                <a:solidFill>
                  <a:srgbClr val="006600"/>
                </a:solidFill>
              </a:rPr>
              <a:t>муравьиной  кислоты</a:t>
            </a:r>
            <a:endParaRPr lang="ru-RU" sz="2400" b="1" i="1" dirty="0">
              <a:solidFill>
                <a:srgbClr val="00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3504" y="1571612"/>
            <a:ext cx="31753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6600"/>
                </a:solidFill>
              </a:rPr>
              <a:t>В промышленности: </a:t>
            </a:r>
          </a:p>
          <a:p>
            <a:r>
              <a:rPr lang="ru-RU" sz="2400" b="1" i="1" dirty="0" smtClean="0">
                <a:solidFill>
                  <a:srgbClr val="006600"/>
                </a:solidFill>
              </a:rPr>
              <a:t>неполным сгоранием           топлива</a:t>
            </a:r>
            <a:endParaRPr lang="ru-RU" sz="2400" b="1" i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</TotalTime>
  <Words>554</Words>
  <Application>Microsoft Office PowerPoint</Application>
  <PresentationFormat>Экран (4:3)</PresentationFormat>
  <Paragraphs>50</Paragraphs>
  <Slides>14</Slides>
  <Notes>2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57</cp:revision>
  <dcterms:created xsi:type="dcterms:W3CDTF">2011-08-06T09:26:38Z</dcterms:created>
  <dcterms:modified xsi:type="dcterms:W3CDTF">2011-10-17T16:58:28Z</dcterms:modified>
</cp:coreProperties>
</file>