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2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0847" y="1964267"/>
            <a:ext cx="9089278" cy="2421464"/>
          </a:xfrm>
        </p:spPr>
        <p:txBody>
          <a:bodyPr>
            <a:normAutofit/>
          </a:bodyPr>
          <a:lstStyle/>
          <a:p>
            <a:r>
              <a:rPr lang="ru-RU" dirty="0"/>
              <a:t>Сознание и его </a:t>
            </a:r>
            <a:r>
              <a:rPr lang="ru-RU" dirty="0" smtClean="0"/>
              <a:t>свойства Формы</a:t>
            </a:r>
            <a:r>
              <a:rPr lang="ru-RU" dirty="0" smtClean="0"/>
              <a:t>, Уровни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19199"/>
            <a:ext cx="3235900" cy="344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22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390" y="105337"/>
            <a:ext cx="5504328" cy="3335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bg1"/>
                </a:solidFill>
              </a:rPr>
              <a:t>Общественное сознание </a:t>
            </a:r>
            <a:r>
              <a:rPr lang="ru-RU" sz="2800" dirty="0">
                <a:solidFill>
                  <a:schemeClr val="bg1"/>
                </a:solidFill>
              </a:rPr>
              <a:t>– это совокупность идей, взглядов и оценок, свойственных данному обществу в осознании им собственного бытия.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7390" y="3657601"/>
            <a:ext cx="5504328" cy="23846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Складывается </a:t>
            </a:r>
            <a:r>
              <a:rPr lang="ru-RU" sz="2800" dirty="0">
                <a:solidFill>
                  <a:schemeClr val="bg1"/>
                </a:solidFill>
              </a:rPr>
              <a:t>на основе сознаний отдельных людей, но не является их простой суммой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77610" y="105336"/>
            <a:ext cx="5970493" cy="33354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Индивидуальное сознание – </a:t>
            </a:r>
            <a:r>
              <a:rPr lang="ru-RU" sz="2800" dirty="0" smtClean="0">
                <a:solidFill>
                  <a:schemeClr val="bg1"/>
                </a:solidFill>
              </a:rPr>
              <a:t>сознание человека </a:t>
            </a:r>
            <a:r>
              <a:rPr lang="ru-RU" sz="2800" dirty="0">
                <a:solidFill>
                  <a:schemeClr val="bg1"/>
                </a:solidFill>
              </a:rPr>
              <a:t>всегда многообразнее и ярче общественного сознания, но при этом, оно всегда более узко по взгляду на мир и гораздо менее </a:t>
            </a:r>
            <a:r>
              <a:rPr lang="ru-RU" sz="2800" dirty="0" smtClean="0">
                <a:solidFill>
                  <a:schemeClr val="bg1"/>
                </a:solidFill>
              </a:rPr>
              <a:t>обхватано </a:t>
            </a:r>
            <a:r>
              <a:rPr lang="ru-RU" sz="2800" dirty="0">
                <a:solidFill>
                  <a:schemeClr val="bg1"/>
                </a:solidFill>
              </a:rPr>
              <a:t>по масштабу рассматриваемых </a:t>
            </a:r>
            <a:r>
              <a:rPr lang="ru-RU" sz="2800" dirty="0" smtClean="0">
                <a:solidFill>
                  <a:schemeClr val="bg1"/>
                </a:solidFill>
              </a:rPr>
              <a:t>проблем</a:t>
            </a:r>
            <a:r>
              <a:rPr lang="ru-RU" dirty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77609" y="3657601"/>
            <a:ext cx="6061991" cy="23846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 </a:t>
            </a:r>
            <a:r>
              <a:rPr lang="ru-RU" sz="2400" dirty="0">
                <a:solidFill>
                  <a:schemeClr val="bg1"/>
                </a:solidFill>
              </a:rPr>
              <a:t>охватывающему все стороны духовной жизни общества. Но общественное сознание приобретает свою всеохватность и глубину из содержания и опыта отдельных индивидуальных сознаний членов общества</a:t>
            </a:r>
            <a:r>
              <a:rPr lang="ru-RU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951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134" y="918042"/>
            <a:ext cx="6677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62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645" y="88456"/>
            <a:ext cx="6124891" cy="777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6604" y="910323"/>
            <a:ext cx="2579027" cy="7747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4" y="865722"/>
            <a:ext cx="2514503" cy="7584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7689" y="4091963"/>
            <a:ext cx="3011079" cy="798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4487" y="963263"/>
            <a:ext cx="3069863" cy="8357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6580" y="924749"/>
            <a:ext cx="2893398" cy="8103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5163" y="916306"/>
            <a:ext cx="2406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Политическое сознание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95253" y="982341"/>
            <a:ext cx="1887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Правовое сознание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5463" y="1729717"/>
            <a:ext cx="2789717" cy="2214703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истема </a:t>
            </a:r>
            <a:r>
              <a:rPr lang="ru-RU" dirty="0">
                <a:solidFill>
                  <a:schemeClr val="bg1"/>
                </a:solidFill>
              </a:rPr>
              <a:t>знаний и оценок, посредством которых общество осознает сферу </a:t>
            </a:r>
            <a:r>
              <a:rPr lang="ru-RU" dirty="0" smtClean="0">
                <a:solidFill>
                  <a:schemeClr val="bg1"/>
                </a:solidFill>
              </a:rPr>
              <a:t>политики.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2517548" y="1729718"/>
            <a:ext cx="3056318" cy="229536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Система </a:t>
            </a:r>
            <a:r>
              <a:rPr lang="ru-RU" dirty="0">
                <a:solidFill>
                  <a:schemeClr val="bg1"/>
                </a:solidFill>
              </a:rPr>
              <a:t>знаний и оценок, посредством которых обществом осознается сфера права.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677905" y="1717197"/>
            <a:ext cx="3055151" cy="22529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Исторически </a:t>
            </a:r>
            <a:r>
              <a:rPr lang="ru-RU" dirty="0">
                <a:solidFill>
                  <a:schemeClr val="bg1"/>
                </a:solidFill>
              </a:rPr>
              <a:t>складывающиеся принципы морали в отношениях между людьми, между людьми и обществом, между людьми и законом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031090" y="1027194"/>
            <a:ext cx="22447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Нравственное сознание</a:t>
            </a: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2580027" y="4863860"/>
            <a:ext cx="3391652" cy="1956060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отражает мировоззренческий взгляд </a:t>
            </a:r>
            <a:r>
              <a:rPr lang="ru-RU" dirty="0" smtClean="0">
                <a:solidFill>
                  <a:schemeClr val="bg1"/>
                </a:solidFill>
              </a:rPr>
              <a:t>общества</a:t>
            </a:r>
            <a:r>
              <a:rPr lang="ru-RU" dirty="0">
                <a:solidFill>
                  <a:schemeClr val="bg1"/>
                </a:solidFill>
              </a:rPr>
              <a:t>, которые не признают наличия </a:t>
            </a:r>
            <a:r>
              <a:rPr lang="ru-RU" dirty="0" smtClean="0">
                <a:solidFill>
                  <a:schemeClr val="bg1"/>
                </a:solidFill>
              </a:rPr>
              <a:t>мировому </a:t>
            </a:r>
            <a:r>
              <a:rPr lang="ru-RU" dirty="0">
                <a:solidFill>
                  <a:schemeClr val="bg1"/>
                </a:solidFill>
              </a:rPr>
              <a:t>бытию, и отрицают существование любой реальности, кроме материальной.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0404" y="1816886"/>
            <a:ext cx="3312662" cy="2199489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9245436" y="1082251"/>
            <a:ext cx="22553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Эстетическое сознание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5180" y="4065214"/>
            <a:ext cx="2767262" cy="79864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8717" y="4091964"/>
            <a:ext cx="2792697" cy="79864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24" y="4043125"/>
            <a:ext cx="2618068" cy="79864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4521" y="4835832"/>
            <a:ext cx="3109794" cy="195606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7595" y="4821660"/>
            <a:ext cx="3055151" cy="196743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63" y="4916489"/>
            <a:ext cx="2789717" cy="1941511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8895311" y="2137120"/>
            <a:ext cx="30990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Отражение </a:t>
            </a:r>
            <a:r>
              <a:rPr lang="ru-RU" dirty="0">
                <a:solidFill>
                  <a:schemeClr val="bg1"/>
                </a:solidFill>
              </a:rPr>
              <a:t>окружающего мира в форме особых сложных переживаний, связанных с чувствами возвышенного, прекрасного, трагического и комического.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62021" y="4127946"/>
            <a:ext cx="22531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Религиозное сознание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77961" y="4956626"/>
            <a:ext cx="2790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Выражает </a:t>
            </a:r>
            <a:r>
              <a:rPr lang="ru-RU" sz="2000" dirty="0">
                <a:solidFill>
                  <a:schemeClr val="bg1"/>
                </a:solidFill>
              </a:rPr>
              <a:t>в себе внутренний опыт человека, связанный с ощущением им своей связи с чем-то высшим себе и данному миру.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149202" y="4236691"/>
            <a:ext cx="23373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Атеистическое сознание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6273228" y="4182724"/>
            <a:ext cx="24268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Экономическое сознание.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6031090" y="5052081"/>
            <a:ext cx="2841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</a:t>
            </a:r>
            <a:r>
              <a:rPr lang="ru-RU" dirty="0" smtClean="0">
                <a:solidFill>
                  <a:schemeClr val="bg1"/>
                </a:solidFill>
              </a:rPr>
              <a:t>тражены </a:t>
            </a:r>
            <a:r>
              <a:rPr lang="ru-RU" dirty="0">
                <a:solidFill>
                  <a:schemeClr val="bg1"/>
                </a:solidFill>
              </a:rPr>
              <a:t>экономические знания и социально-экономические потребности общества</a:t>
            </a:r>
            <a:r>
              <a:rPr lang="ru-RU" dirty="0" smtClean="0">
                <a:solidFill>
                  <a:schemeClr val="bg1"/>
                </a:solidFill>
              </a:rPr>
              <a:t>..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406783" y="4182724"/>
            <a:ext cx="2216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Экологическое сознание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093536" y="5102585"/>
            <a:ext cx="30046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Система </a:t>
            </a:r>
            <a:r>
              <a:rPr lang="ru-RU" dirty="0">
                <a:solidFill>
                  <a:schemeClr val="bg1"/>
                </a:solidFill>
              </a:rPr>
              <a:t>сведений о взаимоотношениях человека и природы в процессе его общественной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227522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9812" y="371008"/>
            <a:ext cx="8086164" cy="10130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Уровни общественного сознания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0" y="1673686"/>
            <a:ext cx="5638800" cy="4996055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bg1"/>
                </a:solidFill>
              </a:rPr>
              <a:t>Обыденное сознание </a:t>
            </a:r>
            <a:r>
              <a:rPr lang="ru-RU" sz="2800" dirty="0"/>
              <a:t>– это низший уровень общественного сознания, который позволяет устанавливать отдельные причинно-следственные связи между явлениями, строить простые умозаключения, открывать простые </a:t>
            </a:r>
            <a:r>
              <a:rPr lang="ru-RU" sz="2800" dirty="0" smtClean="0"/>
              <a:t>истины.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389" y="1600201"/>
            <a:ext cx="5853950" cy="50588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144870" y="2288874"/>
            <a:ext cx="377414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400" b="1" i="1" dirty="0">
                <a:solidFill>
                  <a:schemeClr val="bg1"/>
                </a:solidFill>
              </a:rPr>
              <a:t>Научно-теоретическое </a:t>
            </a:r>
            <a:r>
              <a:rPr lang="ru-RU" sz="2400" b="1" i="1" dirty="0" smtClean="0">
                <a:solidFill>
                  <a:schemeClr val="bg1"/>
                </a:solidFill>
              </a:rPr>
              <a:t>сознание - 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более сложная форма общественного сознания, не подчиненная повседневным задачам и стоящая выше их.</a:t>
            </a:r>
          </a:p>
          <a:p>
            <a:r>
              <a:rPr lang="ru-RU" sz="2400" dirty="0">
                <a:solidFill>
                  <a:schemeClr val="bg1"/>
                </a:solidFill>
              </a:rPr>
              <a:t>Включает в себя результаты интеллектуального и духовного творчества высокого </a:t>
            </a:r>
            <a:r>
              <a:rPr lang="ru-RU" sz="2400" dirty="0" smtClean="0">
                <a:solidFill>
                  <a:schemeClr val="bg1"/>
                </a:solidFill>
              </a:rPr>
              <a:t>порядка.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3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-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142067"/>
            <a:ext cx="10131425" cy="10045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http://aemail.ru/S2_41.htm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5102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04C7E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E44E6A2F-09CD-4BE0-B42D-107FF03CEE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TC103457452[[fn=Небесный]]</Template>
  <TotalTime>152</TotalTime>
  <Words>308</Words>
  <Application>Microsoft Office PowerPoint</Application>
  <PresentationFormat>Широкоэкранный</PresentationFormat>
  <Paragraphs>27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Небеса</vt:lpstr>
      <vt:lpstr>Сознание и его свойства Формы, Уровни.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- ресурсы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Сознание и его свойства. Виды сознания</dc:title>
  <dc:creator>AdmIN</dc:creator>
  <cp:lastModifiedBy>AdmIN</cp:lastModifiedBy>
  <cp:revision>14</cp:revision>
  <dcterms:created xsi:type="dcterms:W3CDTF">2013-12-14T18:13:22Z</dcterms:created>
  <dcterms:modified xsi:type="dcterms:W3CDTF">2013-12-16T19:02:17Z</dcterms:modified>
</cp:coreProperties>
</file>