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sldIdLst>
    <p:sldId id="256" r:id="rId2"/>
    <p:sldId id="257" r:id="rId3"/>
    <p:sldId id="265" r:id="rId4"/>
    <p:sldId id="276" r:id="rId5"/>
    <p:sldId id="260" r:id="rId6"/>
    <p:sldId id="275" r:id="rId7"/>
    <p:sldId id="262" r:id="rId8"/>
    <p:sldId id="263" r:id="rId9"/>
    <p:sldId id="267" r:id="rId10"/>
    <p:sldId id="271" r:id="rId11"/>
    <p:sldId id="272" r:id="rId12"/>
    <p:sldId id="269" r:id="rId13"/>
    <p:sldId id="270" r:id="rId14"/>
    <p:sldId id="264" r:id="rId15"/>
    <p:sldId id="277" r:id="rId16"/>
    <p:sldId id="266"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C693A186-2947-475C-8A68-425EDB23BC19}" type="datetimeFigureOut">
              <a:rPr lang="ru-RU" smtClean="0"/>
              <a:pPr/>
              <a:t>24.04.2011</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30E0BFDF-C623-4796-8262-3FB3ACECAEA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693A186-2947-475C-8A68-425EDB23BC19}"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0E0BFDF-C623-4796-8262-3FB3ACECAEA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693A186-2947-475C-8A68-425EDB23BC19}"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0E0BFDF-C623-4796-8262-3FB3ACECAEA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C693A186-2947-475C-8A68-425EDB23BC19}" type="datetimeFigureOut">
              <a:rPr lang="ru-RU" smtClean="0"/>
              <a:pPr/>
              <a:t>24.04.2011</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30E0BFDF-C623-4796-8262-3FB3ACECAEA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C693A186-2947-475C-8A68-425EDB23BC19}" type="datetimeFigureOut">
              <a:rPr lang="ru-RU" smtClean="0"/>
              <a:pPr/>
              <a:t>24.04.2011</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30E0BFDF-C623-4796-8262-3FB3ACECAEAD}" type="slidenum">
              <a:rPr lang="ru-RU" smtClean="0"/>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C693A186-2947-475C-8A68-425EDB23BC19}" type="datetimeFigureOut">
              <a:rPr lang="ru-RU" smtClean="0"/>
              <a:pPr/>
              <a:t>24.04.2011</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30E0BFDF-C623-4796-8262-3FB3ACECAEA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C693A186-2947-475C-8A68-425EDB23BC19}" type="datetimeFigureOut">
              <a:rPr lang="ru-RU" smtClean="0"/>
              <a:pPr/>
              <a:t>24.04.2011</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30E0BFDF-C623-4796-8262-3FB3ACECAEA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C693A186-2947-475C-8A68-425EDB23BC19}" type="datetimeFigureOut">
              <a:rPr lang="ru-RU" smtClean="0"/>
              <a:pPr/>
              <a:t>24.04.2011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0E0BFDF-C623-4796-8262-3FB3ACECAEA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C693A186-2947-475C-8A68-425EDB23BC19}" type="datetimeFigureOut">
              <a:rPr lang="ru-RU" smtClean="0"/>
              <a:pPr/>
              <a:t>24.04.2011</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30E0BFDF-C623-4796-8262-3FB3ACECAEA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C693A186-2947-475C-8A68-425EDB23BC19}" type="datetimeFigureOut">
              <a:rPr lang="ru-RU" smtClean="0"/>
              <a:pPr/>
              <a:t>24.04.2011</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30E0BFDF-C623-4796-8262-3FB3ACECAEA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C693A186-2947-475C-8A68-425EDB23BC19}" type="datetimeFigureOut">
              <a:rPr lang="ru-RU" smtClean="0"/>
              <a:pPr/>
              <a:t>24.04.2011</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30E0BFDF-C623-4796-8262-3FB3ACECAEA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C693A186-2947-475C-8A68-425EDB23BC19}" type="datetimeFigureOut">
              <a:rPr lang="ru-RU" smtClean="0"/>
              <a:pPr/>
              <a:t>24.04.2011</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30E0BFDF-C623-4796-8262-3FB3ACECAEAD}"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0" dirty="0" smtClean="0"/>
              <a:t>Сны и сновидения.</a:t>
            </a:r>
            <a:endParaRPr lang="ru-RU" b="0" dirty="0"/>
          </a:p>
        </p:txBody>
      </p:sp>
      <p:sp>
        <p:nvSpPr>
          <p:cNvPr id="3" name="Подзаголовок 2"/>
          <p:cNvSpPr>
            <a:spLocks noGrp="1"/>
          </p:cNvSpPr>
          <p:nvPr>
            <p:ph type="subTitle" idx="1"/>
          </p:nvPr>
        </p:nvSpPr>
        <p:spPr/>
        <p:txBody>
          <a:bodyPr>
            <a:normAutofit/>
          </a:bodyPr>
          <a:lstStyle/>
          <a:p>
            <a:r>
              <a:rPr lang="ru-RU" sz="2400" dirty="0" smtClean="0"/>
              <a:t>Выполнили:</a:t>
            </a:r>
          </a:p>
          <a:p>
            <a:r>
              <a:rPr lang="ru-RU" sz="2400" dirty="0" smtClean="0"/>
              <a:t>Ученицы 8 «В» класса</a:t>
            </a:r>
          </a:p>
          <a:p>
            <a:r>
              <a:rPr lang="ru-RU" sz="2400" dirty="0" smtClean="0"/>
              <a:t>Лицея №1 им. Г.С.Титова</a:t>
            </a:r>
          </a:p>
          <a:p>
            <a:r>
              <a:rPr lang="ru-RU" sz="2400" dirty="0" err="1" smtClean="0"/>
              <a:t>Барткив</a:t>
            </a:r>
            <a:r>
              <a:rPr lang="ru-RU" sz="2400" dirty="0" smtClean="0"/>
              <a:t> София и Сысоева Елизавета</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Общие сведения</a:t>
            </a:r>
            <a:endParaRPr lang="ru-RU" dirty="0"/>
          </a:p>
        </p:txBody>
      </p:sp>
      <p:sp>
        <p:nvSpPr>
          <p:cNvPr id="3" name="Текст 2"/>
          <p:cNvSpPr>
            <a:spLocks noGrp="1"/>
          </p:cNvSpPr>
          <p:nvPr>
            <p:ph type="body" idx="1"/>
          </p:nvPr>
        </p:nvSpPr>
        <p:spPr>
          <a:xfrm>
            <a:off x="381000" y="1633536"/>
            <a:ext cx="8191528" cy="5081612"/>
          </a:xfrm>
        </p:spPr>
        <p:txBody>
          <a:bodyPr>
            <a:normAutofit fontScale="92500" lnSpcReduction="20000"/>
          </a:bodyPr>
          <a:lstStyle/>
          <a:p>
            <a:r>
              <a:rPr lang="ru-RU" dirty="0" smtClean="0">
                <a:solidFill>
                  <a:schemeClr val="tx1"/>
                </a:solidFill>
              </a:rPr>
              <a:t>Наука, изучающая сны, называется </a:t>
            </a:r>
            <a:r>
              <a:rPr lang="ru-RU" dirty="0" err="1" smtClean="0">
                <a:solidFill>
                  <a:schemeClr val="tx1"/>
                </a:solidFill>
              </a:rPr>
              <a:t>онейрологией</a:t>
            </a:r>
            <a:r>
              <a:rPr lang="ru-RU" dirty="0" smtClean="0">
                <a:solidFill>
                  <a:schemeClr val="tx1"/>
                </a:solidFill>
              </a:rPr>
              <a:t>. Сновидения считаются связанными с фазой быстрого движения глаз (БДГ). Эта стадия возникает примерно каждые 1,5—2 часа сна, и её продолжительность постепенно удлиняется. Она характеризуется быстрым движением глаз, стимуляцией </a:t>
            </a:r>
            <a:r>
              <a:rPr lang="ru-RU" dirty="0" err="1" smtClean="0">
                <a:solidFill>
                  <a:schemeClr val="tx1"/>
                </a:solidFill>
              </a:rPr>
              <a:t>варолиева</a:t>
            </a:r>
            <a:r>
              <a:rPr lang="ru-RU" dirty="0" smtClean="0">
                <a:solidFill>
                  <a:schemeClr val="tx1"/>
                </a:solidFill>
              </a:rPr>
              <a:t> моста, учащённым дыханием и пульсом и временным расслаблением скелетных мышц тела. В последнее время доказали, что сны снятся и во время медленного сна. Но только эти сны короче и не такие эмоциональные.</a:t>
            </a:r>
          </a:p>
          <a:p>
            <a:r>
              <a:rPr lang="ru-RU" dirty="0" smtClean="0">
                <a:solidFill>
                  <a:schemeClr val="tx1"/>
                </a:solidFill>
              </a:rPr>
              <a:t>Считается, что все люди способны видеть сны, но не все могут о них вспомнить после пробуждения. Некоторым людям вспоминаются сны тусклыми и обесцвеченными, другим, напротив — яркими и насыщенными. Утверждение о том, что люди видят черно-белые сны, связано, скорее, с тем, что во сне они не воспринимают цветов вообще, в том числе чёрных и белых, а лишь образы предметов. Красочные сны обычно свойственны детям или людям с развитым воображением. Особой разновидностью снов являются осознанные сновидения, в которых человек осознаёт, что он спит, и иногда — пытается управлять сновидением.</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Жизнь и сон</a:t>
            </a:r>
            <a:endParaRPr lang="ru-RU" dirty="0"/>
          </a:p>
        </p:txBody>
      </p:sp>
      <p:sp>
        <p:nvSpPr>
          <p:cNvPr id="3" name="Текст 2"/>
          <p:cNvSpPr>
            <a:spLocks noGrp="1"/>
          </p:cNvSpPr>
          <p:nvPr>
            <p:ph type="body" idx="1"/>
          </p:nvPr>
        </p:nvSpPr>
        <p:spPr>
          <a:xfrm>
            <a:off x="381000" y="1633536"/>
            <a:ext cx="8120090" cy="4438670"/>
          </a:xfrm>
        </p:spPr>
        <p:txBody>
          <a:bodyPr/>
          <a:lstStyle/>
          <a:p>
            <a:r>
              <a:rPr lang="ru-RU" dirty="0" smtClean="0"/>
              <a:t>Замечено, что если человек живёт эмоционально насыщенной жизнью и его гормональная система работает интенсивно и разнообразно, то после бурного дня, сновидений может и не быть. В этом случае говорят - "Спит как убитый." Однако если жизнь человека однообразна (например, он пребывает в затяжной депрессии), при которой на протяжении длительного периода времени вырабатываются одинаковые химические вещества, то ему начинают сниться "яркие сны". Таким образом, сновидения могут являться защитной психофизиологической мерой от простоя эндокринной системы, компенсируя выработку однотипных веществ при повседневной жизнедеятельности. Возможна и обратная связь.</a:t>
            </a:r>
          </a:p>
          <a:p>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Летаргия</a:t>
            </a:r>
            <a:endParaRPr lang="ru-RU" dirty="0"/>
          </a:p>
        </p:txBody>
      </p:sp>
      <p:sp>
        <p:nvSpPr>
          <p:cNvPr id="3" name="Текст 2"/>
          <p:cNvSpPr>
            <a:spLocks noGrp="1"/>
          </p:cNvSpPr>
          <p:nvPr>
            <p:ph type="body" idx="2"/>
          </p:nvPr>
        </p:nvSpPr>
        <p:spPr/>
        <p:txBody>
          <a:bodyPr/>
          <a:lstStyle/>
          <a:p>
            <a:r>
              <a:rPr lang="ru-RU" b="1" dirty="0" smtClean="0"/>
              <a:t>ЛЕТАРГИЯ</a:t>
            </a:r>
            <a:r>
              <a:rPr lang="ru-RU" dirty="0" smtClean="0"/>
              <a:t> - от греческого "лете" (забвение) и "</a:t>
            </a:r>
            <a:r>
              <a:rPr lang="ru-RU" dirty="0" err="1" smtClean="0"/>
              <a:t>аргия</a:t>
            </a:r>
            <a:r>
              <a:rPr lang="ru-RU" dirty="0" smtClean="0"/>
              <a:t>" (бездействие). Большая медицинская энциклопедия определяет летаргию как "состояние патологического сна с более или менее выраженным понижением обмена веществ и ослаблением или отсутствием реакции на звуковые, тактильные и болевые раздражения. Причины летаргии не установлены".</a:t>
            </a:r>
            <a:br>
              <a:rPr lang="ru-RU" dirty="0" smtClean="0"/>
            </a:br>
            <a:endParaRPr lang="ru-RU" dirty="0"/>
          </a:p>
        </p:txBody>
      </p:sp>
      <p:pic>
        <p:nvPicPr>
          <p:cNvPr id="5" name="Содержимое 4" descr="27626651152968.jpg"/>
          <p:cNvPicPr>
            <a:picLocks noGrp="1" noChangeAspect="1"/>
          </p:cNvPicPr>
          <p:nvPr>
            <p:ph sz="half" idx="1"/>
          </p:nvPr>
        </p:nvPicPr>
        <p:blipFill>
          <a:blip r:embed="rId2"/>
          <a:stretch>
            <a:fillRect/>
          </a:stretch>
        </p:blipFill>
        <p:spPr>
          <a:xfrm>
            <a:off x="4641850" y="1338262"/>
            <a:ext cx="3295650" cy="39528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Летаргический сон</a:t>
            </a:r>
            <a:endParaRPr lang="ru-RU" dirty="0"/>
          </a:p>
        </p:txBody>
      </p:sp>
      <p:sp>
        <p:nvSpPr>
          <p:cNvPr id="3" name="Текст 2"/>
          <p:cNvSpPr>
            <a:spLocks noGrp="1"/>
          </p:cNvSpPr>
          <p:nvPr>
            <p:ph type="body" idx="1"/>
          </p:nvPr>
        </p:nvSpPr>
        <p:spPr>
          <a:xfrm>
            <a:off x="381000" y="1633536"/>
            <a:ext cx="8120090" cy="4510108"/>
          </a:xfrm>
        </p:spPr>
        <p:txBody>
          <a:bodyPr>
            <a:normAutofit fontScale="92500" lnSpcReduction="20000"/>
          </a:bodyPr>
          <a:lstStyle/>
          <a:p>
            <a:r>
              <a:rPr lang="ru-RU" dirty="0" smtClean="0"/>
              <a:t>Примечательно, что проснувшийся после многолетней спячки организм начинает быстро «догонять» свой календарный возраст. Такие люди стареют, как говорится, не по дням, а по часам. Так, например, </a:t>
            </a:r>
            <a:r>
              <a:rPr lang="ru-RU" dirty="0" err="1" smtClean="0"/>
              <a:t>Назира</a:t>
            </a:r>
            <a:r>
              <a:rPr lang="ru-RU" dirty="0" smtClean="0"/>
              <a:t> </a:t>
            </a:r>
            <a:r>
              <a:rPr lang="ru-RU" dirty="0" err="1" smtClean="0"/>
              <a:t>Рустемова</a:t>
            </a:r>
            <a:r>
              <a:rPr lang="ru-RU" dirty="0" smtClean="0"/>
              <a:t> из Туркестана, которая уснула в 4 года (1969 год) и проспала летаргическим сном 16 лет, в последующие годы быстро сформировалась во взрослую девушку и выросла еще на 28 см.</a:t>
            </a:r>
            <a:br>
              <a:rPr lang="ru-RU" dirty="0" smtClean="0"/>
            </a:br>
            <a:r>
              <a:rPr lang="ru-RU" dirty="0" smtClean="0"/>
              <a:t>Причина, вызывающая такой сон, для ученых до сих пор загадка. Правда, они делают предположение, что это всего-навсего "воспаление мозга, которое делает вас уставшим</a:t>
            </a:r>
            <a:r>
              <a:rPr lang="en-US" dirty="0" smtClean="0"/>
              <a:t>”</a:t>
            </a:r>
            <a:r>
              <a:rPr lang="ru-RU" dirty="0" smtClean="0"/>
              <a:t>. До сих пор существует объяснение, что летаргический сон обусловлен крайней слабостью и предельным истощением нервных клеток головного мозга, которые впадают в состояние защитного "охранительного" торможения. Организм говорит «Я устал! Не трогайте меня!» и перестает реагировать на любые раздражения.</a:t>
            </a:r>
            <a:br>
              <a:rPr lang="ru-RU"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Гипноз – частичный сон.</a:t>
            </a:r>
            <a:endParaRPr lang="ru-RU" dirty="0"/>
          </a:p>
        </p:txBody>
      </p:sp>
      <p:sp>
        <p:nvSpPr>
          <p:cNvPr id="3" name="Текст 2"/>
          <p:cNvSpPr>
            <a:spLocks noGrp="1"/>
          </p:cNvSpPr>
          <p:nvPr>
            <p:ph type="body" idx="2"/>
          </p:nvPr>
        </p:nvSpPr>
        <p:spPr/>
        <p:txBody>
          <a:bodyPr/>
          <a:lstStyle/>
          <a:p>
            <a:r>
              <a:rPr lang="ru-RU" dirty="0" smtClean="0"/>
              <a:t>Во время сеанса гипноза человек погружается в глубокий сон, однако механизмы этого явления до сих пор неизвестны. С помощью гипнотического внушения можно заставить вспомнить то, что они забыли, преодолеть бессмысленные страхи (фобии)  и вылечить от вредных привычек, таких, как курение. </a:t>
            </a:r>
            <a:endParaRPr lang="ru-RU" dirty="0"/>
          </a:p>
        </p:txBody>
      </p:sp>
      <p:pic>
        <p:nvPicPr>
          <p:cNvPr id="5" name="Содержимое 4" descr="gipnoz.jpg"/>
          <p:cNvPicPr>
            <a:picLocks noGrp="1" noChangeAspect="1"/>
          </p:cNvPicPr>
          <p:nvPr>
            <p:ph sz="half" idx="1"/>
          </p:nvPr>
        </p:nvPicPr>
        <p:blipFill>
          <a:blip r:embed="rId2"/>
          <a:stretch>
            <a:fillRect/>
          </a:stretch>
        </p:blipFill>
        <p:spPr>
          <a:xfrm>
            <a:off x="4860925" y="1295400"/>
            <a:ext cx="2857500" cy="4038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Дежавю</a:t>
            </a:r>
            <a:endParaRPr lang="ru-RU" dirty="0"/>
          </a:p>
        </p:txBody>
      </p:sp>
      <p:sp>
        <p:nvSpPr>
          <p:cNvPr id="3" name="Текст 2"/>
          <p:cNvSpPr>
            <a:spLocks noGrp="1"/>
          </p:cNvSpPr>
          <p:nvPr>
            <p:ph type="body" idx="2"/>
          </p:nvPr>
        </p:nvSpPr>
        <p:spPr/>
        <p:txBody>
          <a:bodyPr/>
          <a:lstStyle/>
          <a:p>
            <a:r>
              <a:rPr lang="ru-RU" dirty="0" smtClean="0"/>
              <a:t>Существует предположение, что феномен </a:t>
            </a:r>
            <a:r>
              <a:rPr lang="ru-RU" dirty="0" err="1" smtClean="0"/>
              <a:t>дежавю</a:t>
            </a:r>
            <a:r>
              <a:rPr lang="ru-RU" dirty="0" smtClean="0"/>
              <a:t> может возникать в тех случаях, когда приснившаяся ситуация и обстановка, стимулированная во сне подсознательной деятельностью мозга, повторяется в реальной жизни. Это подтверждение эффективности подсознательной обработки и моделирования реальных явлений, их прогнозирования во время переживания сновидения.</a:t>
            </a:r>
            <a:endParaRPr lang="ru-RU" dirty="0"/>
          </a:p>
        </p:txBody>
      </p:sp>
      <p:pic>
        <p:nvPicPr>
          <p:cNvPr id="5" name="Содержимое 4" descr="22328-1280x1024.jpg"/>
          <p:cNvPicPr>
            <a:picLocks noGrp="1" noChangeAspect="1"/>
          </p:cNvPicPr>
          <p:nvPr>
            <p:ph sz="half" idx="1"/>
          </p:nvPr>
        </p:nvPicPr>
        <p:blipFill>
          <a:blip r:embed="rId2"/>
          <a:stretch>
            <a:fillRect/>
          </a:stretch>
        </p:blipFill>
        <p:spPr>
          <a:xfrm>
            <a:off x="3914362" y="1203960"/>
            <a:ext cx="4872480" cy="38979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Спасибо за внимание =)</a:t>
            </a:r>
            <a:endParaRPr lang="ru-RU" dirty="0"/>
          </a:p>
        </p:txBody>
      </p:sp>
      <p:pic>
        <p:nvPicPr>
          <p:cNvPr id="6" name="Содержимое 5" descr="thank-you.jpg"/>
          <p:cNvPicPr>
            <a:picLocks noGrp="1" noChangeAspect="1"/>
          </p:cNvPicPr>
          <p:nvPr>
            <p:ph idx="1"/>
          </p:nvPr>
        </p:nvPicPr>
        <p:blipFill>
          <a:blip r:embed="rId2"/>
          <a:stretch>
            <a:fillRect/>
          </a:stretch>
        </p:blipFill>
        <p:spPr>
          <a:xfrm>
            <a:off x="1648458" y="1882775"/>
            <a:ext cx="5659580" cy="35464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Сон. Что это? </a:t>
            </a:r>
            <a:endParaRPr lang="ru-RU" dirty="0"/>
          </a:p>
        </p:txBody>
      </p:sp>
      <p:sp>
        <p:nvSpPr>
          <p:cNvPr id="3" name="Текст 2"/>
          <p:cNvSpPr>
            <a:spLocks noGrp="1"/>
          </p:cNvSpPr>
          <p:nvPr>
            <p:ph type="body" idx="2"/>
          </p:nvPr>
        </p:nvSpPr>
        <p:spPr/>
        <p:txBody>
          <a:bodyPr/>
          <a:lstStyle/>
          <a:p>
            <a:endParaRPr lang="ru-RU" b="1" dirty="0" smtClean="0"/>
          </a:p>
          <a:p>
            <a:endParaRPr lang="ru-RU" b="1" dirty="0" smtClean="0"/>
          </a:p>
          <a:p>
            <a:endParaRPr lang="ru-RU" b="1" dirty="0" smtClean="0"/>
          </a:p>
          <a:p>
            <a:endParaRPr lang="ru-RU" b="1" dirty="0" smtClean="0"/>
          </a:p>
          <a:p>
            <a:endParaRPr lang="ru-RU" b="1" dirty="0" smtClean="0"/>
          </a:p>
          <a:p>
            <a:endParaRPr lang="ru-RU" b="1" dirty="0" smtClean="0"/>
          </a:p>
          <a:p>
            <a:endParaRPr lang="ru-RU" b="1" dirty="0" smtClean="0"/>
          </a:p>
          <a:p>
            <a:r>
              <a:rPr lang="ru-RU" b="1" dirty="0" smtClean="0"/>
              <a:t>Сон</a:t>
            </a:r>
            <a:r>
              <a:rPr lang="ru-RU" dirty="0" smtClean="0"/>
              <a:t> — естественный физиологический процесс пребывания в состоянии с минимальным уровнем мозговой деятельности и пониженной реакцией на окружающий мир, присущий млекопитающим, птицам, рыбам и некоторым другим животным, в том числе насекомым.</a:t>
            </a:r>
            <a:endParaRPr lang="ru-RU" dirty="0"/>
          </a:p>
        </p:txBody>
      </p:sp>
      <p:pic>
        <p:nvPicPr>
          <p:cNvPr id="5" name="Содержимое 4" descr="41-11290975-schlafen.jpg"/>
          <p:cNvPicPr>
            <a:picLocks noGrp="1" noChangeAspect="1"/>
          </p:cNvPicPr>
          <p:nvPr>
            <p:ph sz="half" idx="1"/>
          </p:nvPr>
        </p:nvPicPr>
        <p:blipFill>
          <a:blip r:embed="rId2"/>
          <a:stretch>
            <a:fillRect/>
          </a:stretch>
        </p:blipFill>
        <p:spPr>
          <a:xfrm>
            <a:off x="3786182" y="1500174"/>
            <a:ext cx="5080000" cy="338328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t>«Кто познает тайну сна, познает тайну мозга»</a:t>
            </a:r>
            <a:endParaRPr lang="ru-RU" sz="3200" dirty="0"/>
          </a:p>
        </p:txBody>
      </p:sp>
      <p:sp>
        <p:nvSpPr>
          <p:cNvPr id="3" name="Текст 2"/>
          <p:cNvSpPr>
            <a:spLocks noGrp="1"/>
          </p:cNvSpPr>
          <p:nvPr>
            <p:ph type="body" idx="1"/>
          </p:nvPr>
        </p:nvSpPr>
        <p:spPr>
          <a:xfrm>
            <a:off x="381000" y="1633536"/>
            <a:ext cx="8120090" cy="4224356"/>
          </a:xfrm>
        </p:spPr>
        <p:txBody>
          <a:bodyPr/>
          <a:lstStyle/>
          <a:p>
            <a:r>
              <a:rPr lang="ru-RU" dirty="0" smtClean="0"/>
              <a:t>Длительное время считали, что сон представляет собой отдых, необходимый для восстановления энергии клеток мозга после активного бодрствования. Однако оказалось, что активность мозга во время сна часто выше, чем во время бодрствования. Было установлено, что активность нейронов ряда структур мозга во время сна существенно возрастает, т.е. сон - это активный физиологический процесс. </a:t>
            </a:r>
            <a:br>
              <a:rPr lang="ru-RU"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Физиология сна</a:t>
            </a:r>
            <a:endParaRPr lang="ru-RU" dirty="0"/>
          </a:p>
        </p:txBody>
      </p:sp>
      <p:sp>
        <p:nvSpPr>
          <p:cNvPr id="3" name="Текст 2"/>
          <p:cNvSpPr>
            <a:spLocks noGrp="1"/>
          </p:cNvSpPr>
          <p:nvPr>
            <p:ph type="body" idx="2"/>
          </p:nvPr>
        </p:nvSpPr>
        <p:spPr/>
        <p:txBody>
          <a:bodyPr/>
          <a:lstStyle/>
          <a:p>
            <a:r>
              <a:rPr lang="ru-RU" dirty="0" smtClean="0"/>
              <a:t>Во время сна замедляются дыхательные движения и сердечные сокращения. Органы чувств также отдыхают, а ощущения притупляются. Сначала отключается зрение, затем слух и, наконец, осязание. Однако нервная система продолжает работать. Например, некоторые люди мгновенно просыпаются, если произнести их имя, хотя крепко спят при любом сильном шуме. </a:t>
            </a:r>
          </a:p>
          <a:p>
            <a:r>
              <a:rPr lang="ru-RU" dirty="0" smtClean="0"/>
              <a:t> Физиологи исследуют сон, измеряя электрические разряды в головном мозге. Они установили, что у сна можно выделить несколько фаз, которые чередуются в течение ночи.</a:t>
            </a:r>
          </a:p>
          <a:p>
            <a:endParaRPr lang="ru-RU" dirty="0"/>
          </a:p>
        </p:txBody>
      </p:sp>
      <p:pic>
        <p:nvPicPr>
          <p:cNvPr id="5" name="Содержимое 4" descr="news7.jpg"/>
          <p:cNvPicPr>
            <a:picLocks noGrp="1" noChangeAspect="1"/>
          </p:cNvPicPr>
          <p:nvPr>
            <p:ph sz="half" idx="1"/>
          </p:nvPr>
        </p:nvPicPr>
        <p:blipFill>
          <a:blip r:embed="rId2"/>
          <a:stretch>
            <a:fillRect/>
          </a:stretch>
        </p:blipFill>
        <p:spPr>
          <a:xfrm>
            <a:off x="4051299" y="1857364"/>
            <a:ext cx="4592147" cy="284322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Периоды сна</a:t>
            </a:r>
            <a:endParaRPr lang="ru-RU" dirty="0"/>
          </a:p>
        </p:txBody>
      </p:sp>
      <p:sp>
        <p:nvSpPr>
          <p:cNvPr id="3" name="Текст 2"/>
          <p:cNvSpPr>
            <a:spLocks noGrp="1"/>
          </p:cNvSpPr>
          <p:nvPr>
            <p:ph type="body" idx="1"/>
          </p:nvPr>
        </p:nvSpPr>
        <p:spPr>
          <a:xfrm>
            <a:off x="357158" y="1643050"/>
            <a:ext cx="8215370" cy="3295662"/>
          </a:xfrm>
        </p:spPr>
        <p:txBody>
          <a:bodyPr/>
          <a:lstStyle/>
          <a:p>
            <a:r>
              <a:rPr lang="ru-RU" smtClean="0"/>
              <a:t>Периоды </a:t>
            </a:r>
            <a:r>
              <a:rPr lang="ru-RU" i="1" u="sng" smtClean="0"/>
              <a:t>ортодоксального</a:t>
            </a:r>
            <a:r>
              <a:rPr lang="ru-RU" smtClean="0"/>
              <a:t> (глубокого) сна перемежаются с </a:t>
            </a:r>
            <a:r>
              <a:rPr lang="ru-RU" i="1" u="sng" smtClean="0"/>
              <a:t>парадоксальными </a:t>
            </a:r>
            <a:r>
              <a:rPr lang="ru-RU" smtClean="0"/>
              <a:t>фазами поверхностного сна, в течение которого глаза человека совершают быстрые движения. Именно во время этой фазы человек видит сны.</a:t>
            </a:r>
            <a:endParaRPr lang="ru-RU" i="1" u="sng" smtClean="0"/>
          </a:p>
          <a:p>
            <a:endParaRPr lang="ru-RU" i="1" u="sng" smtClean="0"/>
          </a:p>
          <a:p>
            <a:endParaRPr lang="ru-RU" i="1" u="sng"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Функции сна</a:t>
            </a:r>
            <a:endParaRPr lang="ru-RU" dirty="0"/>
          </a:p>
        </p:txBody>
      </p:sp>
      <p:sp>
        <p:nvSpPr>
          <p:cNvPr id="3" name="Текст 2"/>
          <p:cNvSpPr>
            <a:spLocks noGrp="1"/>
          </p:cNvSpPr>
          <p:nvPr>
            <p:ph type="body" idx="1"/>
          </p:nvPr>
        </p:nvSpPr>
        <p:spPr>
          <a:xfrm>
            <a:off x="381000" y="1633536"/>
            <a:ext cx="8191528" cy="4652984"/>
          </a:xfrm>
        </p:spPr>
        <p:txBody>
          <a:bodyPr>
            <a:normAutofit/>
          </a:bodyPr>
          <a:lstStyle/>
          <a:p>
            <a:pPr>
              <a:buFont typeface="Arial" pitchFamily="34" charset="0"/>
              <a:buChar char="•"/>
            </a:pPr>
            <a:r>
              <a:rPr lang="ru-RU" dirty="0" smtClean="0"/>
              <a:t> сон нужен для того, чтобы обрабатывать накопленную за день информацию;</a:t>
            </a:r>
          </a:p>
          <a:p>
            <a:pPr>
              <a:buFont typeface="Arial" pitchFamily="34" charset="0"/>
              <a:buChar char="•"/>
            </a:pPr>
            <a:r>
              <a:rPr lang="ru-RU" dirty="0" smtClean="0"/>
              <a:t> сон существует для того, чтобы дать возможность мозгу на основании информации, поступающей от распределённых по организму рецепторов, всесторонне оценить физическое состояние тела и разработать программы действий для поддержания его параметров в пределах заданных норм.</a:t>
            </a: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Сон и рост</a:t>
            </a:r>
            <a:endParaRPr lang="ru-RU" dirty="0"/>
          </a:p>
        </p:txBody>
      </p:sp>
      <p:sp>
        <p:nvSpPr>
          <p:cNvPr id="3" name="Текст 2"/>
          <p:cNvSpPr>
            <a:spLocks noGrp="1"/>
          </p:cNvSpPr>
          <p:nvPr>
            <p:ph type="body" idx="1"/>
          </p:nvPr>
        </p:nvSpPr>
        <p:spPr>
          <a:xfrm>
            <a:off x="381000" y="1633536"/>
            <a:ext cx="8120090" cy="4081480"/>
          </a:xfrm>
        </p:spPr>
        <p:txBody>
          <a:bodyPr/>
          <a:lstStyle/>
          <a:p>
            <a:r>
              <a:rPr lang="ru-RU" dirty="0" smtClean="0"/>
              <a:t>Хотя мы проводим во сне треть своей жизни, его предназначение до конца не разгадано. Тело во время сна отдыхает, но организм расходует во сне почти столько же энергии, сколько и во время бодрствования. Сон важен для роста, вот почему детям нужно спать больше, чем взрослым. Кроме того, сон способствует усвоению и запоминанию выученного. Взрослее, люди всё меньше нуждаются во сне. Младенец спит почти всё время, четырёхлетний ребёнок – 10-14 часов в сутки, молодому человеку достаточно 8 часов, пожилые люди спят по 5-6 часов и часто просыпаются по ночам.</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7239000" cy="1362075"/>
          </a:xfrm>
        </p:spPr>
        <p:txBody>
          <a:bodyPr/>
          <a:lstStyle/>
          <a:p>
            <a:r>
              <a:rPr lang="ru-RU" dirty="0" smtClean="0"/>
              <a:t>Расстройства сна</a:t>
            </a:r>
            <a:endParaRPr lang="ru-RU" dirty="0"/>
          </a:p>
        </p:txBody>
      </p:sp>
      <p:sp>
        <p:nvSpPr>
          <p:cNvPr id="3" name="Текст 2"/>
          <p:cNvSpPr>
            <a:spLocks noGrp="1"/>
          </p:cNvSpPr>
          <p:nvPr>
            <p:ph type="body" idx="1"/>
          </p:nvPr>
        </p:nvSpPr>
        <p:spPr>
          <a:xfrm>
            <a:off x="381000" y="1633536"/>
            <a:ext cx="8262966" cy="4367232"/>
          </a:xfrm>
        </p:spPr>
        <p:txBody>
          <a:bodyPr/>
          <a:lstStyle/>
          <a:p>
            <a:r>
              <a:rPr lang="ru-RU" dirty="0" smtClean="0"/>
              <a:t>Сон необходим человеку. Когда человек страдает бессонницей хотя бы одну ночь, он становится раздражительным. Если бессонница продолжается, человек делается рассеянным, у него появляются галлюцинации. К расстройствам сна относятся кошмары  и лунатизм, при котором спящий встаёт, ходит по комнате или совершает какие-то привычные действия, не отдавая себе в  этом отчёта. При перелёте в самолёте нескольких часовых поясов сразу тоже может произойти временное расстройство сна.</a:t>
            </a: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Сновидения</a:t>
            </a:r>
            <a:endParaRPr lang="ru-RU" dirty="0"/>
          </a:p>
        </p:txBody>
      </p:sp>
      <p:sp>
        <p:nvSpPr>
          <p:cNvPr id="3" name="Текст 2"/>
          <p:cNvSpPr>
            <a:spLocks noGrp="1"/>
          </p:cNvSpPr>
          <p:nvPr>
            <p:ph type="body" idx="2"/>
          </p:nvPr>
        </p:nvSpPr>
        <p:spPr>
          <a:xfrm>
            <a:off x="1135856" y="367664"/>
            <a:ext cx="3293268" cy="5990294"/>
          </a:xfrm>
        </p:spPr>
        <p:txBody>
          <a:bodyPr/>
          <a:lstStyle/>
          <a:p>
            <a:r>
              <a:rPr lang="ru-RU" dirty="0" smtClean="0"/>
              <a:t>Сновидения представляют собой образные картины, которые создаются в сознании во время сна. Во сне могут происходить странные яркие события, которые всегда восхищали людей. Ученые рассматривали несколько гипотез о причинах сновидений, однако общепринятая теория пока еще не выработана. </a:t>
            </a:r>
          </a:p>
          <a:p>
            <a:r>
              <a:rPr lang="ru-RU" dirty="0" smtClean="0"/>
              <a:t> Одной из разновидностей сновидений являются кошмары. Их часто видят дети в определенный период своего развития, взрослым людям они снятся не часто.</a:t>
            </a:r>
            <a:endParaRPr lang="ru-RU" dirty="0"/>
          </a:p>
        </p:txBody>
      </p:sp>
      <p:pic>
        <p:nvPicPr>
          <p:cNvPr id="5" name="Содержимое 4" descr="32686227_Dream_Son.jpg"/>
          <p:cNvPicPr>
            <a:picLocks noGrp="1" noChangeAspect="1"/>
          </p:cNvPicPr>
          <p:nvPr>
            <p:ph sz="half" idx="1"/>
          </p:nvPr>
        </p:nvPicPr>
        <p:blipFill>
          <a:blip r:embed="rId2"/>
          <a:stretch>
            <a:fillRect/>
          </a:stretch>
        </p:blipFill>
        <p:spPr>
          <a:xfrm>
            <a:off x="4429124" y="1071546"/>
            <a:ext cx="4419600" cy="30475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409</TotalTime>
  <Words>975</Words>
  <Application>Microsoft Office PowerPoint</Application>
  <PresentationFormat>Экран (4:3)</PresentationFormat>
  <Paragraphs>45</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Яркая</vt:lpstr>
      <vt:lpstr>Сны и сновидения.</vt:lpstr>
      <vt:lpstr>Сон. Что это? </vt:lpstr>
      <vt:lpstr>«Кто познает тайну сна, познает тайну мозга»</vt:lpstr>
      <vt:lpstr>Физиология сна</vt:lpstr>
      <vt:lpstr>Периоды сна</vt:lpstr>
      <vt:lpstr>Функции сна</vt:lpstr>
      <vt:lpstr>Сон и рост</vt:lpstr>
      <vt:lpstr>Расстройства сна</vt:lpstr>
      <vt:lpstr>Сновидения</vt:lpstr>
      <vt:lpstr>Общие сведения</vt:lpstr>
      <vt:lpstr>Жизнь и сон</vt:lpstr>
      <vt:lpstr>Летаргия</vt:lpstr>
      <vt:lpstr>Летаргический сон</vt:lpstr>
      <vt:lpstr>Гипноз – частичный сон.</vt:lpstr>
      <vt:lpstr>Дежавю</vt:lpstr>
      <vt:lpstr>Спасибо за внимание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Сны и сновидения.</dc:title>
  <dc:creator>дом</dc:creator>
  <cp:lastModifiedBy>дом</cp:lastModifiedBy>
  <cp:revision>43</cp:revision>
  <dcterms:created xsi:type="dcterms:W3CDTF">2011-04-20T12:42:09Z</dcterms:created>
  <dcterms:modified xsi:type="dcterms:W3CDTF">2011-04-24T11:41:26Z</dcterms:modified>
</cp:coreProperties>
</file>