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sldIdLst>
    <p:sldId id="256" r:id="rId2"/>
    <p:sldId id="287" r:id="rId3"/>
    <p:sldId id="289" r:id="rId4"/>
    <p:sldId id="28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268" autoAdjust="0"/>
    <p:restoredTop sz="94647" autoAdjust="0"/>
  </p:normalViewPr>
  <p:slideViewPr>
    <p:cSldViewPr>
      <p:cViewPr>
        <p:scale>
          <a:sx n="100" d="100"/>
          <a:sy n="100" d="100"/>
        </p:scale>
        <p:origin x="-234" y="-17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35DDDDA7-4DD5-4F6C-893C-77254444519C}" type="datetimeFigureOut">
              <a:rPr lang="ru-RU" smtClean="0"/>
              <a:pPr/>
              <a:t>27.01.2009</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B7DADFFE-C02A-47F3-9837-C737BBFFAAF6}"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transition advClick="0" advTm="3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5DDDDA7-4DD5-4F6C-893C-77254444519C}" type="datetimeFigureOut">
              <a:rPr lang="ru-RU" smtClean="0"/>
              <a:pPr/>
              <a:t>27.01.2009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7DADFFE-C02A-47F3-9837-C737BBFFAAF6}" type="slidenum">
              <a:rPr lang="ru-RU" smtClean="0"/>
              <a:pPr/>
              <a:t>‹#›</a:t>
            </a:fld>
            <a:endParaRPr lang="ru-RU" dirty="0"/>
          </a:p>
        </p:txBody>
      </p:sp>
    </p:spTree>
  </p:cSld>
  <p:clrMapOvr>
    <a:masterClrMapping/>
  </p:clrMapOvr>
  <p:transition advClick="0"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5DDDDA7-4DD5-4F6C-893C-77254444519C}" type="datetimeFigureOut">
              <a:rPr lang="ru-RU" smtClean="0"/>
              <a:pPr/>
              <a:t>27.01.2009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7DADFFE-C02A-47F3-9837-C737BBFFAAF6}" type="slidenum">
              <a:rPr lang="ru-RU" smtClean="0"/>
              <a:pPr/>
              <a:t>‹#›</a:t>
            </a:fld>
            <a:endParaRPr lang="ru-RU" dirty="0"/>
          </a:p>
        </p:txBody>
      </p:sp>
    </p:spTree>
  </p:cSld>
  <p:clrMapOvr>
    <a:masterClrMapping/>
  </p:clrMapOvr>
  <p:transition advClick="0" advTm="3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5DDDDA7-4DD5-4F6C-893C-77254444519C}" type="datetimeFigureOut">
              <a:rPr lang="ru-RU" smtClean="0"/>
              <a:pPr/>
              <a:t>27.01.2009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7DADFFE-C02A-47F3-9837-C737BBFFAAF6}" type="slidenum">
              <a:rPr lang="ru-RU" smtClean="0"/>
              <a:pPr/>
              <a:t>‹#›</a:t>
            </a:fld>
            <a:endParaRPr lang="ru-RU" dirty="0"/>
          </a:p>
        </p:txBody>
      </p:sp>
    </p:spTree>
  </p:cSld>
  <p:clrMapOvr>
    <a:masterClrMapping/>
  </p:clrMapOvr>
  <p:transition advClick="0"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35DDDDA7-4DD5-4F6C-893C-77254444519C}" type="datetimeFigureOut">
              <a:rPr lang="ru-RU" smtClean="0"/>
              <a:pPr/>
              <a:t>27.01.2009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7DADFFE-C02A-47F3-9837-C737BBFFAAF6}"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transition advClick="0"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5DDDDA7-4DD5-4F6C-893C-77254444519C}" type="datetimeFigureOut">
              <a:rPr lang="ru-RU" smtClean="0"/>
              <a:pPr/>
              <a:t>27.01.2009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7DADFFE-C02A-47F3-9837-C737BBFFAAF6}" type="slidenum">
              <a:rPr lang="ru-RU" smtClean="0"/>
              <a:pPr/>
              <a:t>‹#›</a:t>
            </a:fld>
            <a:endParaRPr lang="ru-RU" dirty="0"/>
          </a:p>
        </p:txBody>
      </p:sp>
    </p:spTree>
  </p:cSld>
  <p:clrMapOvr>
    <a:masterClrMapping/>
  </p:clrMapOvr>
  <p:transition advClick="0"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35DDDDA7-4DD5-4F6C-893C-77254444519C}" type="datetimeFigureOut">
              <a:rPr lang="ru-RU" smtClean="0"/>
              <a:pPr/>
              <a:t>27.01.2009</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B7DADFFE-C02A-47F3-9837-C737BBFFAAF6}" type="slidenum">
              <a:rPr lang="ru-RU" smtClean="0"/>
              <a:pPr/>
              <a:t>‹#›</a:t>
            </a:fld>
            <a:endParaRPr lang="ru-RU" dirty="0"/>
          </a:p>
        </p:txBody>
      </p:sp>
    </p:spTree>
  </p:cSld>
  <p:clrMapOvr>
    <a:masterClrMapping/>
  </p:clrMapOvr>
  <p:transition advClick="0"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35DDDDA7-4DD5-4F6C-893C-77254444519C}" type="datetimeFigureOut">
              <a:rPr lang="ru-RU" smtClean="0"/>
              <a:pPr/>
              <a:t>27.01.2009</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B7DADFFE-C02A-47F3-9837-C737BBFFAAF6}" type="slidenum">
              <a:rPr lang="ru-RU" smtClean="0"/>
              <a:pPr/>
              <a:t>‹#›</a:t>
            </a:fld>
            <a:endParaRPr lang="ru-RU" dirty="0"/>
          </a:p>
        </p:txBody>
      </p:sp>
    </p:spTree>
  </p:cSld>
  <p:clrMapOvr>
    <a:masterClrMapping/>
  </p:clrMapOvr>
  <p:transition advClick="0"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5DDDDA7-4DD5-4F6C-893C-77254444519C}" type="datetimeFigureOut">
              <a:rPr lang="ru-RU" smtClean="0"/>
              <a:pPr/>
              <a:t>27.01.2009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B7DADFFE-C02A-47F3-9837-C737BBFFAAF6}" type="slidenum">
              <a:rPr lang="ru-RU" smtClean="0"/>
              <a:pPr/>
              <a:t>‹#›</a:t>
            </a:fld>
            <a:endParaRPr lang="ru-RU" dirty="0"/>
          </a:p>
        </p:txBody>
      </p:sp>
    </p:spTree>
  </p:cSld>
  <p:clrMapOvr>
    <a:masterClrMapping/>
  </p:clrMapOvr>
  <p:transition advClick="0" advTm="3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5DDDDA7-4DD5-4F6C-893C-77254444519C}" type="datetimeFigureOut">
              <a:rPr lang="ru-RU" smtClean="0"/>
              <a:pPr/>
              <a:t>27.01.2009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7DADFFE-C02A-47F3-9837-C737BBFFAAF6}" type="slidenum">
              <a:rPr lang="ru-RU" smtClean="0"/>
              <a:pPr/>
              <a:t>‹#›</a:t>
            </a:fld>
            <a:endParaRPr lang="ru-RU" dirty="0"/>
          </a:p>
        </p:txBody>
      </p:sp>
    </p:spTree>
  </p:cSld>
  <p:clrMapOvr>
    <a:masterClrMapping/>
  </p:clrMapOvr>
  <p:transition advClick="0" advTm="300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35DDDDA7-4DD5-4F6C-893C-77254444519C}" type="datetimeFigureOut">
              <a:rPr lang="ru-RU" smtClean="0"/>
              <a:pPr/>
              <a:t>27.01.2009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077200" y="6356350"/>
            <a:ext cx="609600" cy="365125"/>
          </a:xfrm>
        </p:spPr>
        <p:txBody>
          <a:bodyPr/>
          <a:lstStyle/>
          <a:p>
            <a:fld id="{B7DADFFE-C02A-47F3-9837-C737BBFFAAF6}" type="slidenum">
              <a:rPr lang="ru-RU" smtClean="0"/>
              <a:pPr/>
              <a:t>‹#›</a:t>
            </a:fld>
            <a:endParaRPr lang="ru-RU" dirty="0"/>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advClick="0"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5DDDDA7-4DD5-4F6C-893C-77254444519C}" type="datetimeFigureOut">
              <a:rPr lang="ru-RU" smtClean="0"/>
              <a:pPr/>
              <a:t>27.01.2009</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7DADFFE-C02A-47F3-9837-C737BBFFAAF6}" type="slidenum">
              <a:rPr lang="ru-RU" smtClean="0"/>
              <a:pPr/>
              <a:t>‹#›</a:t>
            </a:fld>
            <a:endParaRPr lang="ru-RU" dirty="0"/>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advClick="0" advTm="300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nature.ok.ru/foto/mammal/1-24_2.jpg" TargetMode="Externa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hyperlink" Target="http://www.bigpi.biysk.ru/encicl/articles/02/1000247/1533_002.jpg"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428604"/>
            <a:ext cx="7772400" cy="2255843"/>
          </a:xfrm>
        </p:spPr>
        <p:txBody>
          <a:bodyPr>
            <a:normAutofit fontScale="90000"/>
          </a:bodyPr>
          <a:lstStyle/>
          <a:p>
            <a:r>
              <a:rPr lang="ru-RU" sz="1600" dirty="0" smtClean="0">
                <a:solidFill>
                  <a:srgbClr val="FFFF00"/>
                </a:solidFill>
              </a:rPr>
              <a:t>Муниципальное общеобразовательное учреждение </a:t>
            </a:r>
            <a:br>
              <a:rPr lang="ru-RU" sz="1600" dirty="0" smtClean="0">
                <a:solidFill>
                  <a:srgbClr val="FFFF00"/>
                </a:solidFill>
              </a:rPr>
            </a:br>
            <a:r>
              <a:rPr lang="ru-RU" sz="1600" dirty="0" smtClean="0">
                <a:solidFill>
                  <a:srgbClr val="FFFF00"/>
                </a:solidFill>
              </a:rPr>
              <a:t>средняя общеобразовательная школа №1 им. Н.К. Крупской</a:t>
            </a:r>
            <a:r>
              <a:rPr lang="ru-RU" dirty="0">
                <a:solidFill>
                  <a:srgbClr val="FFFF00"/>
                </a:solidFill>
              </a:rPr>
              <a:t/>
            </a:r>
            <a:br>
              <a:rPr lang="ru-RU" dirty="0">
                <a:solidFill>
                  <a:srgbClr val="FFFF00"/>
                </a:solidFill>
              </a:rPr>
            </a:br>
            <a:r>
              <a:rPr lang="ru-RU" dirty="0" smtClean="0"/>
              <a:t/>
            </a:r>
            <a:br>
              <a:rPr lang="ru-RU" dirty="0" smtClean="0"/>
            </a:br>
            <a:r>
              <a:rPr lang="ru-RU" sz="4900" dirty="0" smtClean="0"/>
              <a:t>Редкие и исчезающие животные России</a:t>
            </a:r>
            <a:endParaRPr lang="ru-RU" sz="4900" dirty="0"/>
          </a:p>
        </p:txBody>
      </p:sp>
      <p:sp>
        <p:nvSpPr>
          <p:cNvPr id="3" name="Подзаголовок 2"/>
          <p:cNvSpPr>
            <a:spLocks noGrp="1"/>
          </p:cNvSpPr>
          <p:nvPr>
            <p:ph type="subTitle" idx="1"/>
          </p:nvPr>
        </p:nvSpPr>
        <p:spPr>
          <a:xfrm>
            <a:off x="857224" y="4000504"/>
            <a:ext cx="7572428" cy="2643206"/>
          </a:xfrm>
        </p:spPr>
        <p:txBody>
          <a:bodyPr>
            <a:noAutofit/>
          </a:bodyPr>
          <a:lstStyle/>
          <a:p>
            <a:pPr algn="r"/>
            <a:r>
              <a:rPr lang="ru-RU" sz="1400" dirty="0" smtClean="0">
                <a:latin typeface="+mj-lt"/>
              </a:rPr>
              <a:t>Исполнитель: </a:t>
            </a:r>
            <a:r>
              <a:rPr lang="ru-RU" sz="1400" dirty="0" err="1" smtClean="0">
                <a:latin typeface="+mj-lt"/>
              </a:rPr>
              <a:t>Лятин</a:t>
            </a:r>
            <a:r>
              <a:rPr lang="ru-RU" sz="1400" dirty="0" smtClean="0">
                <a:latin typeface="+mj-lt"/>
              </a:rPr>
              <a:t> Никита,</a:t>
            </a:r>
          </a:p>
          <a:p>
            <a:pPr algn="r"/>
            <a:r>
              <a:rPr lang="ru-RU" sz="1400" dirty="0" smtClean="0">
                <a:latin typeface="+mj-lt"/>
              </a:rPr>
              <a:t>ученик 7 а класса</a:t>
            </a:r>
          </a:p>
          <a:p>
            <a:pPr algn="r"/>
            <a:r>
              <a:rPr lang="ru-RU" sz="1400" dirty="0" smtClean="0">
                <a:latin typeface="+mj-lt"/>
              </a:rPr>
              <a:t>Руководитель: </a:t>
            </a:r>
            <a:r>
              <a:rPr lang="ru-RU" sz="1400" dirty="0" err="1" smtClean="0">
                <a:latin typeface="+mj-lt"/>
              </a:rPr>
              <a:t>Слепцова</a:t>
            </a:r>
            <a:r>
              <a:rPr lang="ru-RU" sz="1400" dirty="0" smtClean="0">
                <a:latin typeface="+mj-lt"/>
              </a:rPr>
              <a:t> Ольга Викторовна,</a:t>
            </a:r>
          </a:p>
          <a:p>
            <a:pPr algn="r"/>
            <a:r>
              <a:rPr lang="ru-RU" sz="1400" dirty="0" smtClean="0">
                <a:latin typeface="+mj-lt"/>
              </a:rPr>
              <a:t>учитель географии</a:t>
            </a:r>
          </a:p>
          <a:p>
            <a:pPr algn="r"/>
            <a:endParaRPr lang="ru-RU" sz="1400" dirty="0" smtClean="0">
              <a:latin typeface="+mj-lt"/>
            </a:endParaRPr>
          </a:p>
          <a:p>
            <a:pPr algn="r"/>
            <a:endParaRPr lang="ru-RU" sz="1400" dirty="0" smtClean="0">
              <a:latin typeface="+mj-lt"/>
            </a:endParaRPr>
          </a:p>
          <a:p>
            <a:pPr algn="r"/>
            <a:endParaRPr lang="ru-RU" sz="1400" dirty="0" smtClean="0">
              <a:latin typeface="+mj-lt"/>
            </a:endParaRPr>
          </a:p>
          <a:p>
            <a:pPr algn="r"/>
            <a:endParaRPr lang="ru-RU" sz="1400" dirty="0" smtClean="0">
              <a:latin typeface="+mj-lt"/>
            </a:endParaRPr>
          </a:p>
          <a:p>
            <a:pPr algn="r"/>
            <a:endParaRPr lang="ru-RU" sz="1400" dirty="0" smtClean="0">
              <a:latin typeface="+mj-lt"/>
            </a:endParaRPr>
          </a:p>
          <a:p>
            <a:pPr algn="r"/>
            <a:endParaRPr lang="ru-RU" sz="1400" dirty="0" smtClean="0">
              <a:latin typeface="+mj-lt"/>
            </a:endParaRPr>
          </a:p>
        </p:txBody>
      </p:sp>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357166"/>
            <a:ext cx="7772400" cy="1071569"/>
          </a:xfrm>
        </p:spPr>
        <p:txBody>
          <a:bodyPr/>
          <a:lstStyle/>
          <a:p>
            <a:r>
              <a:rPr lang="ru-RU" dirty="0" smtClean="0"/>
              <a:t>Манул</a:t>
            </a:r>
            <a:endParaRPr lang="ru-RU" dirty="0"/>
          </a:p>
        </p:txBody>
      </p:sp>
      <p:sp>
        <p:nvSpPr>
          <p:cNvPr id="3" name="Подзаголовок 2"/>
          <p:cNvSpPr>
            <a:spLocks noGrp="1"/>
          </p:cNvSpPr>
          <p:nvPr>
            <p:ph type="subTitle" idx="1"/>
          </p:nvPr>
        </p:nvSpPr>
        <p:spPr>
          <a:xfrm>
            <a:off x="857224" y="1428736"/>
            <a:ext cx="7429552" cy="5072098"/>
          </a:xfrm>
        </p:spPr>
        <p:txBody>
          <a:bodyPr>
            <a:normAutofit fontScale="92500"/>
          </a:bodyPr>
          <a:lstStyle/>
          <a:p>
            <a:pPr algn="just"/>
            <a:r>
              <a:rPr lang="ru-RU" sz="1400" dirty="0" smtClean="0"/>
              <a:t>      СТАТУС. Редкий вид (</a:t>
            </a:r>
            <a:r>
              <a:rPr lang="en-US" sz="1400" dirty="0" smtClean="0"/>
              <a:t> III</a:t>
            </a:r>
            <a:r>
              <a:rPr lang="ru-RU" sz="1400" dirty="0" smtClean="0"/>
              <a:t> категория)</a:t>
            </a:r>
          </a:p>
          <a:p>
            <a:pPr algn="just"/>
            <a:r>
              <a:rPr lang="ru-RU" sz="1400" dirty="0" smtClean="0"/>
              <a:t>      Манул – самая мелкая в нашей фауне кошка. Зверь скрытный, остается вне поля зрения исследователей даже там, где он обычен. В пределах России распространен на Алтае, в Тыве, Бурятии и Читинской обл. Из-за пышного меха, особенно зимой, манул кажется тяжелым и массивным. Ноги  толстые и короткие, зверек кряжистый, приземистый.  Хвост пышный, длиной в половину тела, которое достигает полметра. Общий цвет зимнего меха светло-серый с палево-охристой или палево-рыжеватой примесью. Белые кончики волос образуют «вуаль». Поперек спины за лопатками и далее к хвосту тянутся несколько полос, переходящих на бока. Полосы темные, на сером хвосте еще 7 поперечных полос в виде колец. Особенно чудной выглядит относительно небольшая шаровидная голова. Морда короткая, притупленная, лоб широкий , глаза очень большие, выпуклые , посажены довольно близко и смотрят прямо вперед. Светлая шерсть вокруг делает глаза еще больше. Уши широкие, закругленные, низко посаженные. Манул живет на территориях с резко континентальным климатом, с холодными, малоснежными зимами. Он плохо приспособлен к движению по рыхлому и глубокому снегу.  Предпочтение отдает местам с выходами скал и россыпям. Не приспособленный к бегу, манул подстерегает свою добычу или неслышно подкрадывается к ней. Это удобнее делать, когда есть множество убежищ, где можно затаиться. От многочисленных врагов спасается, забравшись в скалы или прячась в камнях, норах. Россыпи камней к тому же плотно заселены грызунами – основной добычей кошки. Манул обладает замечательной способностью затаиваться и на глазах исчезать из виду. Даже хорошо зная место, где кот залег, увидеть его бывает очень трудно. Спасаясь от преследования, зверь старается убежать, но поскольку бегает плохо, то при первом же удобном случае спешит заскочить в камни или нору. Настигнутый преследователем, садится или ложиться на спину и жестоко обороняется, а часто переходит в наступление. Охота на манула запрещена. Но его добывают при случайной встрече и попутно во время охоты на других зверей. </a:t>
            </a:r>
            <a:endParaRPr lang="ru-RU" sz="1400" dirty="0"/>
          </a:p>
        </p:txBody>
      </p:sp>
    </p:spTree>
  </p:cSld>
  <p:clrMapOvr>
    <a:masterClrMapping/>
  </p:clrMapOvr>
  <p:transition advClick="0" advTm="3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L:\кр книга\манул.bmp"/>
          <p:cNvPicPr>
            <a:picLocks noChangeAspect="1" noChangeArrowheads="1"/>
          </p:cNvPicPr>
          <p:nvPr/>
        </p:nvPicPr>
        <p:blipFill>
          <a:blip r:embed="rId2"/>
          <a:srcRect/>
          <a:stretch>
            <a:fillRect/>
          </a:stretch>
        </p:blipFill>
        <p:spPr bwMode="auto">
          <a:xfrm>
            <a:off x="571472" y="642918"/>
            <a:ext cx="7929618" cy="5715040"/>
          </a:xfrm>
          <a:prstGeom prst="rect">
            <a:avLst/>
          </a:prstGeom>
          <a:noFill/>
        </p:spPr>
      </p:pic>
    </p:spTree>
  </p:cSld>
  <p:clrMapOvr>
    <a:masterClrMapping/>
  </p:clrMapOvr>
  <p:transition advClick="0" advTm="3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285727"/>
            <a:ext cx="7772400" cy="1143009"/>
          </a:xfrm>
        </p:spPr>
        <p:txBody>
          <a:bodyPr/>
          <a:lstStyle/>
          <a:p>
            <a:r>
              <a:rPr lang="ru-RU" dirty="0" smtClean="0"/>
              <a:t>Амурский барс</a:t>
            </a:r>
            <a:endParaRPr lang="ru-RU" dirty="0"/>
          </a:p>
        </p:txBody>
      </p:sp>
      <p:sp>
        <p:nvSpPr>
          <p:cNvPr id="3" name="Подзаголовок 2"/>
          <p:cNvSpPr>
            <a:spLocks noGrp="1"/>
          </p:cNvSpPr>
          <p:nvPr>
            <p:ph type="subTitle" idx="1"/>
          </p:nvPr>
        </p:nvSpPr>
        <p:spPr>
          <a:xfrm>
            <a:off x="785786" y="1357298"/>
            <a:ext cx="7358114" cy="4714908"/>
          </a:xfrm>
        </p:spPr>
        <p:txBody>
          <a:bodyPr>
            <a:normAutofit fontScale="92500"/>
          </a:bodyPr>
          <a:lstStyle/>
          <a:p>
            <a:pPr algn="just"/>
            <a:r>
              <a:rPr lang="ru-RU" sz="1400" dirty="0" smtClean="0"/>
              <a:t>      СТАТУС. Исчезающий с территории России вид (I категория)</a:t>
            </a:r>
          </a:p>
          <a:p>
            <a:pPr algn="just"/>
            <a:r>
              <a:rPr lang="ru-RU" sz="1400" dirty="0" smtClean="0"/>
              <a:t>      Приморье – северная граница ареала этого подвида. В середине нашего столетия область регулярных встреч барса на территории Приморского края ограничивалась его самой южной частью. При этом находки логовища барса с детенышами крайне редки. Создается впечатление , что наше южное Приморье населено преимущественно бродячими зверями -  из прилежащих территорий северо-западного Китая к нам заходят одиночки или пары, иногда самки с выводком. Возможно, изредка барсы у нас размножаются только на территории заповедника «Тигровая падь». Выбор местообитания у амурского барса связан с присутствием копытных животных – косуль, пятнистых оленей, кабанов. </a:t>
            </a:r>
          </a:p>
          <a:p>
            <a:pPr algn="just"/>
            <a:r>
              <a:rPr lang="ru-RU" sz="1400" dirty="0" smtClean="0"/>
              <a:t>      Барс – крупная и очень красивая кошка с густой длинной шерстью. Окраска яркая рыжевато-желтая, с небольшими черными пятнами. Тело вытянутое мускулистое, стройное, длиной 120-170 см., хвост около метра. Весит барс от 30 до 60 кг. Амурский барс – осторожный и скрытный зверь, но совсем не робкий. При встречах с человеком он отступает без торопливости и суеты, не выказывая страха. Когда зверь ранен, он становится опасным для человека, нередко бросается на него. Барс умеет отлично затаиваться, хорошо лазает. Спасаясь от преследования, забирается на деревья и даже на неприступные скалы. Воду не любит , через небольшие речки предпочитает переходить по упавшим деревьям. Но при необходимости свободно переплывает большие реки. У него хорошее зрение, прекрасный слух, но обоняние слабовато </a:t>
            </a:r>
            <a:r>
              <a:rPr lang="en-US" sz="1400" dirty="0" smtClean="0"/>
              <a:t>–</a:t>
            </a:r>
            <a:r>
              <a:rPr lang="ru-RU" sz="1400" dirty="0" smtClean="0"/>
              <a:t> во время охоты чутьем пользуется мало. Серьезные конкуренты барса в Приморье – тигр и волк. В местах, где ходит тигр, барс предпочитает не показываться. Волк, конечно, эту крупную кошку никогда не одолеет, но он конкурирует с барсом в борьбе за добычу. Наиболее серьезная проблема  для барса – активная хозяйственная деятельность человека.  </a:t>
            </a:r>
            <a:endParaRPr lang="ru-RU" sz="1400" dirty="0"/>
          </a:p>
        </p:txBody>
      </p:sp>
    </p:spTree>
  </p:cSld>
  <p:clrMapOvr>
    <a:masterClrMapping/>
  </p:clrMapOvr>
  <p:transition advClick="0" advTm="3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6148" name="Picture 4" descr="http://im8-tub.yandex.net/i?id=77580868&amp;tov=8"/>
          <p:cNvPicPr>
            <a:picLocks noChangeAspect="1" noChangeArrowheads="1"/>
          </p:cNvPicPr>
          <p:nvPr/>
        </p:nvPicPr>
        <p:blipFill>
          <a:blip r:embed="rId2"/>
          <a:srcRect/>
          <a:stretch>
            <a:fillRect/>
          </a:stretch>
        </p:blipFill>
        <p:spPr bwMode="auto">
          <a:xfrm>
            <a:off x="357158" y="428604"/>
            <a:ext cx="5500726" cy="4857784"/>
          </a:xfrm>
          <a:prstGeom prst="rect">
            <a:avLst/>
          </a:prstGeom>
          <a:noFill/>
        </p:spPr>
      </p:pic>
      <p:pic>
        <p:nvPicPr>
          <p:cNvPr id="1026" name="Picture 2" descr="L:\кр книга\Красная Книга России леопард.files\392.jpg"/>
          <p:cNvPicPr>
            <a:picLocks noChangeAspect="1" noChangeArrowheads="1"/>
          </p:cNvPicPr>
          <p:nvPr/>
        </p:nvPicPr>
        <p:blipFill>
          <a:blip r:embed="rId3"/>
          <a:srcRect/>
          <a:stretch>
            <a:fillRect/>
          </a:stretch>
        </p:blipFill>
        <p:spPr bwMode="auto">
          <a:xfrm>
            <a:off x="5857884" y="3919534"/>
            <a:ext cx="3190876" cy="2938466"/>
          </a:xfrm>
          <a:prstGeom prst="rect">
            <a:avLst/>
          </a:prstGeom>
          <a:noFill/>
        </p:spPr>
      </p:pic>
    </p:spTree>
  </p:cSld>
  <p:clrMapOvr>
    <a:masterClrMapping/>
  </p:clrMapOvr>
  <p:transition advClick="0" advTm="3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428605"/>
            <a:ext cx="7772400" cy="1143008"/>
          </a:xfrm>
        </p:spPr>
        <p:txBody>
          <a:bodyPr/>
          <a:lstStyle/>
          <a:p>
            <a:r>
              <a:rPr lang="ru-RU" dirty="0" smtClean="0"/>
              <a:t>Белогрудый медведь</a:t>
            </a:r>
            <a:endParaRPr lang="ru-RU" dirty="0"/>
          </a:p>
        </p:txBody>
      </p:sp>
      <p:sp>
        <p:nvSpPr>
          <p:cNvPr id="3" name="Подзаголовок 2"/>
          <p:cNvSpPr>
            <a:spLocks noGrp="1"/>
          </p:cNvSpPr>
          <p:nvPr>
            <p:ph type="subTitle" idx="1"/>
          </p:nvPr>
        </p:nvSpPr>
        <p:spPr>
          <a:xfrm>
            <a:off x="857224" y="1857364"/>
            <a:ext cx="7358114" cy="4500594"/>
          </a:xfrm>
        </p:spPr>
        <p:txBody>
          <a:bodyPr>
            <a:normAutofit lnSpcReduction="10000"/>
          </a:bodyPr>
          <a:lstStyle/>
          <a:p>
            <a:pPr algn="just"/>
            <a:r>
              <a:rPr lang="ru-RU" sz="1400" dirty="0" smtClean="0"/>
              <a:t>      Малочисленные виды (</a:t>
            </a:r>
            <a:r>
              <a:rPr lang="en-US" sz="1400" dirty="0" smtClean="0"/>
              <a:t>II </a:t>
            </a:r>
            <a:r>
              <a:rPr lang="ru-RU" sz="1400" dirty="0" smtClean="0"/>
              <a:t>категория)     </a:t>
            </a:r>
          </a:p>
          <a:p>
            <a:pPr algn="just"/>
            <a:r>
              <a:rPr lang="ru-RU" sz="1400" dirty="0" smtClean="0"/>
              <a:t>      У него есть несколько названий – гималайский, тибетский, в Приморье его в народе очень точно называют – белогрудый медведь. Он отличается небольшими размерами, особой медвежьей стройностью и красотой.  Вес его редко превышает 150 кг. Мех короткий, но пышный и шелковистый, а по бобкам шеи – великолепный меховой воротник. Окраска меха черная, на груди резко очерченная галочка – белое пятно. Эти звери отличные древолазы, в кроне деревьев они проводят большую часть своей жизни. Поселяются эти медведи в кедрово-широколиственных лесах по долинам рек и невысоким склонам гор. Белогрудый медведь питается плодами, ягодами, орехами, насекомыми и их личинками, в редких случаях рыбой и мелкими млекопитающими. Забравшись на верхнюю часть кроны облюбованного дерева, зверь садится в развилку и начинает жировать. При этом с самим деревом он обращается просто варварски: заламывает целиком ветки, объедает их и складывает под себя. После такого посещения в развилках вершин остаются медвежьи гнезда. Зиму белогрудый медведь проводит в спячке. Пользуясь своим умением лазать, он предпочитает устраиваться на зиму в дуплах старых деревьев. </a:t>
            </a:r>
          </a:p>
          <a:p>
            <a:pPr algn="just"/>
            <a:r>
              <a:rPr lang="ru-RU" sz="1400" dirty="0" smtClean="0"/>
              <a:t>      Особую опасность для белогрудого медведя представляет хозяйственное освоение человеком приморских лесов. Рубка кедрово-широколиственных лесов, сбор дикорастущих ягод, лесные пожары – все это сокращает площадь местообитаний этого красивого и редкого животного. Поэтому особое значение приобретает охрана белогрудого медведя  в заповедниках.</a:t>
            </a:r>
            <a:endParaRPr lang="ru-RU" sz="1400" dirty="0"/>
          </a:p>
        </p:txBody>
      </p:sp>
    </p:spTree>
  </p:cSld>
  <p:clrMapOvr>
    <a:masterClrMapping/>
  </p:clrMapOvr>
  <p:transition advClick="0" advTm="3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L:\кр книга\белогрудый, или гималайский медведь.bmp"/>
          <p:cNvPicPr>
            <a:picLocks noChangeAspect="1" noChangeArrowheads="1"/>
          </p:cNvPicPr>
          <p:nvPr/>
        </p:nvPicPr>
        <p:blipFill>
          <a:blip r:embed="rId2"/>
          <a:srcRect/>
          <a:stretch>
            <a:fillRect/>
          </a:stretch>
        </p:blipFill>
        <p:spPr bwMode="auto">
          <a:xfrm>
            <a:off x="714348" y="714356"/>
            <a:ext cx="7786742" cy="5572164"/>
          </a:xfrm>
          <a:prstGeom prst="rect">
            <a:avLst/>
          </a:prstGeom>
          <a:noFill/>
        </p:spPr>
      </p:pic>
    </p:spTree>
  </p:cSld>
  <p:clrMapOvr>
    <a:masterClrMapping/>
  </p:clrMapOvr>
  <p:transition advClick="0" advTm="3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428604"/>
            <a:ext cx="7772400" cy="1470025"/>
          </a:xfrm>
        </p:spPr>
        <p:txBody>
          <a:bodyPr/>
          <a:lstStyle/>
          <a:p>
            <a:r>
              <a:rPr lang="ru-RU" dirty="0" smtClean="0"/>
              <a:t>Белый медведь</a:t>
            </a:r>
            <a:endParaRPr lang="ru-RU" dirty="0"/>
          </a:p>
        </p:txBody>
      </p:sp>
      <p:sp>
        <p:nvSpPr>
          <p:cNvPr id="3" name="Подзаголовок 2"/>
          <p:cNvSpPr>
            <a:spLocks noGrp="1"/>
          </p:cNvSpPr>
          <p:nvPr>
            <p:ph type="subTitle" idx="1"/>
          </p:nvPr>
        </p:nvSpPr>
        <p:spPr>
          <a:xfrm>
            <a:off x="928662" y="1643050"/>
            <a:ext cx="7358114" cy="5000660"/>
          </a:xfrm>
        </p:spPr>
        <p:txBody>
          <a:bodyPr>
            <a:normAutofit fontScale="92500"/>
          </a:bodyPr>
          <a:lstStyle/>
          <a:p>
            <a:pPr algn="just"/>
            <a:r>
              <a:rPr lang="ru-RU" sz="1400" dirty="0" smtClean="0"/>
              <a:t>       </a:t>
            </a:r>
            <a:r>
              <a:rPr lang="ru-RU" sz="1400" b="1" dirty="0" smtClean="0"/>
              <a:t>Категория: </a:t>
            </a:r>
            <a:r>
              <a:rPr lang="ru-RU" sz="1400" dirty="0" smtClean="0"/>
              <a:t>4 - неопределенный по статусу для </a:t>
            </a:r>
            <a:r>
              <a:rPr lang="ru-RU" sz="1400" dirty="0" err="1" smtClean="0"/>
              <a:t>карско-баренцевоморской</a:t>
            </a:r>
            <a:r>
              <a:rPr lang="ru-RU" sz="1400" dirty="0" smtClean="0"/>
              <a:t> популяции, 3 - редкий для </a:t>
            </a:r>
            <a:r>
              <a:rPr lang="ru-RU" sz="1400" dirty="0" err="1" smtClean="0"/>
              <a:t>лаптевской</a:t>
            </a:r>
            <a:r>
              <a:rPr lang="ru-RU" sz="1400" dirty="0" smtClean="0"/>
              <a:t> популяции, 5 – восстанавливающийся для </a:t>
            </a:r>
            <a:r>
              <a:rPr lang="ru-RU" sz="1400" dirty="0" err="1" smtClean="0"/>
              <a:t>чукотско-аляскинской</a:t>
            </a:r>
            <a:r>
              <a:rPr lang="ru-RU" sz="1400" dirty="0" smtClean="0"/>
              <a:t> популяции.</a:t>
            </a:r>
          </a:p>
          <a:p>
            <a:pPr algn="just"/>
            <a:r>
              <a:rPr lang="ru-RU" sz="1400" dirty="0" smtClean="0"/>
              <a:t>      Белый медведь самый крупный представитель отряда хищных млекопитающих. Длина тела достигает у него 3 м. Вес крупных самцов достигает иногда до 800 кг. Телосложение у белого медведя довольно массивное. Вместе с тем «абрис» его тела в каких-то деталях совсем не медвежий. Шея у зверя длинная и подвижная. Ноги довольно высокие, толстые, мощные. Ступни передних лап широкие, их поверхность дополнительно увеличена разросшимися густыми волосами. Меховой покров очень густой и длинный, особенно на брюхе. Окраска белая, с желтовато-золотистым оттенком вдоль спины. Распространен белый медведь очень широко – побережья, острова и плавающие льды Ледовитого океана. Белые медведи круглый год связаны с дрейфующими и припайными морскими льдами, где охотятся на тюленей - кольчатую нерпу и, в меньшей степени, морского зайца. На сушу медведи если и заходят, то, как правило, ненадолго. Исключение составляют беременные самки, залегающие в берлоги до полугода, а в отдельные годы и медведи, по той или иной причине оставшиеся на суше на несколько недель. Белый медведь – настоящий морской зверь. Он проводит жизнь в постоянных кочевках, не имеет ни индивидуального участка, ни убежищ, которые служили бы ему домом. Вода для него – родная стихия. Этот хищник плавает быстро и неутомимо, прекрасно ныряет. Толстый слой жира и густой мех спасают его от холода в воде, а сила и выносливость позволяют плыть без отдыха десятки километров. Не менее приспособлен белый медведь и к полярным льдам. Передвигается он изумительно ловко, перепрыгивая гряды высотой 1,5 – 2 м, соскакивая с сугробов высотой 4-6 м. Подкрадываясь к добыче нередко ложиться на брюхо и, отталкиваясь задними лапами, быстро и незаметно скользит по плотному снегу.</a:t>
            </a:r>
          </a:p>
          <a:p>
            <a:pPr algn="just"/>
            <a:r>
              <a:rPr lang="ru-RU" sz="1400" dirty="0" smtClean="0"/>
              <a:t>      Основная причина сокращения численности белого медведя – его промысел.</a:t>
            </a:r>
            <a:endParaRPr lang="ru-RU" sz="1400" dirty="0"/>
          </a:p>
        </p:txBody>
      </p:sp>
    </p:spTree>
  </p:cSld>
  <p:clrMapOvr>
    <a:masterClrMapping/>
  </p:clrMapOvr>
  <p:transition advClick="0" advTm="3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L:\кр книга\белый медведь.bmp"/>
          <p:cNvPicPr>
            <a:picLocks noChangeAspect="1" noChangeArrowheads="1"/>
          </p:cNvPicPr>
          <p:nvPr/>
        </p:nvPicPr>
        <p:blipFill>
          <a:blip r:embed="rId2"/>
          <a:srcRect/>
          <a:stretch>
            <a:fillRect/>
          </a:stretch>
        </p:blipFill>
        <p:spPr bwMode="auto">
          <a:xfrm>
            <a:off x="714348" y="571480"/>
            <a:ext cx="7786742" cy="5715040"/>
          </a:xfrm>
          <a:prstGeom prst="rect">
            <a:avLst/>
          </a:prstGeom>
          <a:noFill/>
        </p:spPr>
      </p:pic>
    </p:spTree>
  </p:cSld>
  <p:clrMapOvr>
    <a:masterClrMapping/>
  </p:clrMapOvr>
  <p:transition advClick="0"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500043"/>
            <a:ext cx="7772400" cy="857256"/>
          </a:xfrm>
        </p:spPr>
        <p:txBody>
          <a:bodyPr/>
          <a:lstStyle/>
          <a:p>
            <a:r>
              <a:rPr lang="ru-RU" dirty="0" err="1" smtClean="0"/>
              <a:t>Лаптевский</a:t>
            </a:r>
            <a:r>
              <a:rPr lang="ru-RU" dirty="0" smtClean="0"/>
              <a:t> морж</a:t>
            </a:r>
            <a:endParaRPr lang="ru-RU" dirty="0"/>
          </a:p>
        </p:txBody>
      </p:sp>
      <p:sp>
        <p:nvSpPr>
          <p:cNvPr id="3" name="Подзаголовок 2"/>
          <p:cNvSpPr>
            <a:spLocks noGrp="1"/>
          </p:cNvSpPr>
          <p:nvPr>
            <p:ph type="subTitle" idx="1"/>
          </p:nvPr>
        </p:nvSpPr>
        <p:spPr>
          <a:xfrm>
            <a:off x="928662" y="1428736"/>
            <a:ext cx="7358114" cy="5143536"/>
          </a:xfrm>
        </p:spPr>
        <p:txBody>
          <a:bodyPr>
            <a:normAutofit fontScale="92500"/>
          </a:bodyPr>
          <a:lstStyle/>
          <a:p>
            <a:pPr algn="just"/>
            <a:r>
              <a:rPr lang="ru-RU" sz="1400" dirty="0" smtClean="0"/>
              <a:t>      СТАТУС. Редкие виды (</a:t>
            </a:r>
            <a:r>
              <a:rPr lang="en-US" sz="1400" dirty="0" smtClean="0"/>
              <a:t>III </a:t>
            </a:r>
            <a:r>
              <a:rPr lang="ru-RU" sz="1400" dirty="0" smtClean="0"/>
              <a:t>категория). </a:t>
            </a:r>
          </a:p>
          <a:p>
            <a:pPr algn="just"/>
            <a:r>
              <a:rPr lang="ru-RU" sz="1400" dirty="0" smtClean="0"/>
              <a:t>      Морж самый крупный из ластоногих нашей фауны, настоящий гигант – длиной 3 м, весит около 1,5 т. Тело у него крупное, массивное. Голова небольшая по сравнению с огромным туловищем – эдакий нарост на толстой, могучей шее. Окраска бурая. Кожа толстая, вся в складках. На верхней губе длинные толстые </a:t>
            </a:r>
            <a:r>
              <a:rPr lang="ru-RU" sz="1400" dirty="0" err="1" smtClean="0"/>
              <a:t>усы-вибрасы</a:t>
            </a:r>
            <a:r>
              <a:rPr lang="ru-RU" sz="1400" dirty="0" smtClean="0"/>
              <a:t>. С их помощью морж обследует  дно в поисках пропитания: ведь на глубине 20-30 м, особенно подо льдом, почти ничего не видно. Одна из примечательных особенностей моржа – 2 могучих бивня, торчащих вниз изо рта. Бивни моржа – это сильно разросшиеся верхние клыки, у стариков достигают длины 60-80 см. Морж селится в таких местах, где относительно мелко: ведь он питается донными организмами. Пищу свою добывает обычно с глубины 30-50 м, но может и глубже, на глубине до 180 м. На дне он клыками-бивнями раскапывает грунт, выбирает из него беспозвоночных животных. Добычей его становятся разнообразные моллюски, ракообразные и черви. Среди моржей встречаются и хищники, нападающие на нерп или птиц, сидящих на воде. Летом моржи образуют лежбища на песчаных или галечных отмелях на материковом берегу или на островах. Лежбища моржей представляют удивительное зрелище. Несколько десятков туш лежат вповалку вдоль берега. Да так плотно лежат, что голова одного – на плече другого, этот положил ласты на голову соседа, еще кто-то уперся бивнями в спину первого. В общем куча мала. Лежат, время от времени ворочаются с боку на бок. То один, то другой выдирается из общей кучи, плещется в воде. Все бы ничего, да вот малыши… Когда взрослое животное шевелится, они должны быть начеку: не ровен час – придавит. А когда испуганное стадо лавиной скатывается в воду на лежбище остается несколько нечаянно задавленных малышей. Отдыхать и спать моржи могут и прямо в воде. В море опасными для моржей могут быть лишь касатки, а на лежбищах – белые медведи. </a:t>
            </a:r>
          </a:p>
          <a:p>
            <a:pPr algn="just"/>
            <a:r>
              <a:rPr lang="ru-RU" sz="1400" dirty="0" smtClean="0"/>
              <a:t>      </a:t>
            </a:r>
            <a:r>
              <a:rPr lang="ru-RU" sz="1400" dirty="0" err="1" smtClean="0"/>
              <a:t>Лаптевский</a:t>
            </a:r>
            <a:r>
              <a:rPr lang="ru-RU" sz="1400" dirty="0" smtClean="0"/>
              <a:t> морж легко уязвим из-за своей малочисленности и малой области распространения, а освоение человеком его местообитаний все ширится.</a:t>
            </a:r>
            <a:endParaRPr lang="ru-RU" sz="1400" dirty="0"/>
          </a:p>
        </p:txBody>
      </p:sp>
    </p:spTree>
  </p:cSld>
  <p:clrMapOvr>
    <a:masterClrMapping/>
  </p:clrMapOvr>
  <p:transition advClick="0" advTm="3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L:\кр книга\лаптевский морж.bmp"/>
          <p:cNvPicPr>
            <a:picLocks noChangeAspect="1" noChangeArrowheads="1"/>
          </p:cNvPicPr>
          <p:nvPr/>
        </p:nvPicPr>
        <p:blipFill>
          <a:blip r:embed="rId2"/>
          <a:srcRect/>
          <a:stretch>
            <a:fillRect/>
          </a:stretch>
        </p:blipFill>
        <p:spPr bwMode="auto">
          <a:xfrm>
            <a:off x="642910" y="500042"/>
            <a:ext cx="7786742" cy="5786478"/>
          </a:xfrm>
          <a:prstGeom prst="rect">
            <a:avLst/>
          </a:prstGeom>
          <a:noFill/>
        </p:spPr>
      </p:pic>
    </p:spTree>
  </p:cSld>
  <p:clrMapOvr>
    <a:masterClrMapping/>
  </p:clrMapOvr>
  <p:transition advClick="0" advTm="3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285720" y="357166"/>
            <a:ext cx="4071966"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Природа - слово самое простое,</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Но в нем весь мир </a:t>
            </a:r>
            <a:r>
              <a:rPr kumimoji="0" lang="ru-RU" sz="1600" b="0" i="0" u="none" strike="noStrike" cap="none" normalizeH="0" baseline="0" dirty="0" smtClean="0">
                <a:ln>
                  <a:noFill/>
                </a:ln>
                <a:solidFill>
                  <a:srgbClr val="FFFF00"/>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огромный и живой:</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Леса и реки, горы и озера,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Сиянье солнца и морской прибой...</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Все в этом слове </a:t>
            </a:r>
            <a:r>
              <a:rPr kumimoji="0" lang="ru-RU" sz="1600" b="0" i="0" u="none" strike="noStrike" cap="none" normalizeH="0" baseline="0" dirty="0" smtClean="0">
                <a:ln>
                  <a:noFill/>
                </a:ln>
                <a:solidFill>
                  <a:srgbClr val="FFFF00"/>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Птиц весенних пенье,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Осенних листьев горький аромат,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Лугов медовых летнее цветенье,</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Зимы холодной тихий снегопад;</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Поля колосьев полных зрелых зерен,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Садов зеленых спелые плоды,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Все, что дают нам земли, реки, море,</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Все, что берем мы у природы </a:t>
            </a:r>
            <a:r>
              <a:rPr kumimoji="0" lang="ru-RU" sz="1600" b="0" i="0" u="none" strike="noStrike" cap="none" normalizeH="0" baseline="0" dirty="0" smtClean="0">
                <a:ln>
                  <a:noFill/>
                </a:ln>
                <a:solidFill>
                  <a:srgbClr val="FFFF00"/>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я и ты.</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Богаты у природы закрома,</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Неисчерпаема неведомая сила</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endParaRPr kumimoji="0" lang="ru-RU" sz="4000" b="0" i="0" u="none" strike="noStrike" cap="none" normalizeH="0" baseline="0" dirty="0" smtClean="0">
              <a:ln>
                <a:noFill/>
              </a:ln>
              <a:solidFill>
                <a:srgbClr val="FFFF00"/>
              </a:solidFill>
              <a:effectLst/>
              <a:latin typeface="Arial" pitchFamily="34" charset="0"/>
            </a:endParaRPr>
          </a:p>
        </p:txBody>
      </p:sp>
      <p:sp>
        <p:nvSpPr>
          <p:cNvPr id="7" name="Rectangle 1"/>
          <p:cNvSpPr>
            <a:spLocks noChangeArrowheads="1"/>
          </p:cNvSpPr>
          <p:nvPr/>
        </p:nvSpPr>
        <p:spPr bwMode="auto">
          <a:xfrm>
            <a:off x="4357686" y="1763334"/>
            <a:ext cx="4357718" cy="45550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И все </a:t>
            </a:r>
            <a:r>
              <a:rPr kumimoji="0" lang="ru-RU"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это</a:t>
            </a: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природа отдала нам - людям,</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Об одном лишь попросила:</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Берите, мне не жалко,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Все мое пусть станет вашим,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Только берегите, приумножайте,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Детям сохраните,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Разумно тратьте - не на годы на века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Дар этот я вам в руки отдала</a:t>
            </a:r>
            <a:r>
              <a:rPr kumimoji="0" lang="ru-RU" sz="1600" b="0" i="0" u="none" strike="noStrike" cap="none" normalizeH="0" baseline="0" dirty="0" smtClean="0">
                <a:ln>
                  <a:noFill/>
                </a:ln>
                <a:solidFill>
                  <a:srgbClr val="FFFF00"/>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Нет ничего прекрасней и чудесней,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Чем мир природы </a:t>
            </a:r>
            <a:r>
              <a:rPr kumimoji="0" lang="ru-RU" sz="1600" b="0" i="0" u="none" strike="noStrike" cap="none" normalizeH="0" baseline="0" dirty="0" smtClean="0">
                <a:ln>
                  <a:noFill/>
                </a:ln>
                <a:solidFill>
                  <a:srgbClr val="FFFF00"/>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светлый и большой,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Такой неповторимый, разный, вечный,</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Как вечен во Вселенной путь Земной.</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Давайте, люди сохраним весь этот мир, </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Мы часть его, рожденные им дети,</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Такого нет нигде, не будет никогда</a:t>
            </a:r>
            <a:b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br>
            <a:r>
              <a:rPr kumimoji="0" lang="ru-RU" sz="16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И только мы за этот мир в ответе. </a:t>
            </a:r>
          </a:p>
          <a:p>
            <a:pPr marL="0" marR="0" lvl="0" indent="0" algn="r" defTabSz="914400" rtl="0" eaLnBrk="0" fontAlgn="base" latinLnBrk="0" hangingPunct="0">
              <a:lnSpc>
                <a:spcPct val="100000"/>
              </a:lnSpc>
              <a:spcBef>
                <a:spcPct val="0"/>
              </a:spcBef>
              <a:spcAft>
                <a:spcPct val="0"/>
              </a:spcAft>
              <a:buClrTx/>
              <a:buSzTx/>
              <a:buFontTx/>
              <a:buNone/>
              <a:tabLst/>
            </a:pPr>
            <a:r>
              <a:rPr lang="ru-RU" sz="1600" dirty="0" smtClean="0">
                <a:solidFill>
                  <a:srgbClr val="FFFF00"/>
                </a:solidFill>
                <a:latin typeface="Arial" pitchFamily="34" charset="0"/>
                <a:cs typeface="Arial" pitchFamily="34" charset="0"/>
              </a:rPr>
              <a:t>(АВТОР неизвестен)</a:t>
            </a:r>
            <a:endParaRPr kumimoji="0" lang="ru-RU" sz="4000" b="0" i="0" u="none" strike="noStrike" cap="none" normalizeH="0" baseline="0" dirty="0" smtClean="0">
              <a:ln>
                <a:noFill/>
              </a:ln>
              <a:solidFill>
                <a:srgbClr val="FFFF00"/>
              </a:solidFill>
              <a:effectLst/>
              <a:latin typeface="Arial" pitchFamily="34" charset="0"/>
            </a:endParaRPr>
          </a:p>
        </p:txBody>
      </p:sp>
    </p:spTree>
  </p:cSld>
  <p:clrMapOvr>
    <a:masterClrMapping/>
  </p:clrMapOvr>
  <p:transition advClick="0" advTm="3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571480"/>
            <a:ext cx="7772400" cy="1457334"/>
          </a:xfrm>
        </p:spPr>
        <p:txBody>
          <a:bodyPr/>
          <a:lstStyle/>
          <a:p>
            <a:r>
              <a:rPr lang="ru-RU" dirty="0" smtClean="0"/>
              <a:t>Зубр</a:t>
            </a:r>
            <a:endParaRPr lang="ru-RU" dirty="0"/>
          </a:p>
        </p:txBody>
      </p:sp>
      <p:sp>
        <p:nvSpPr>
          <p:cNvPr id="3" name="Подзаголовок 2"/>
          <p:cNvSpPr>
            <a:spLocks noGrp="1"/>
          </p:cNvSpPr>
          <p:nvPr>
            <p:ph type="subTitle" idx="1"/>
          </p:nvPr>
        </p:nvSpPr>
        <p:spPr>
          <a:xfrm>
            <a:off x="857224" y="1928802"/>
            <a:ext cx="7572428" cy="4429156"/>
          </a:xfrm>
        </p:spPr>
        <p:txBody>
          <a:bodyPr>
            <a:normAutofit lnSpcReduction="10000"/>
          </a:bodyPr>
          <a:lstStyle/>
          <a:p>
            <a:pPr algn="just"/>
            <a:r>
              <a:rPr lang="ru-RU" sz="1400" dirty="0" smtClean="0"/>
              <a:t>      СТАТУС. Редкий вид, восстанавливающий свою численность в некоторых местах прежнего ареала при активной помощи человека (</a:t>
            </a:r>
            <a:r>
              <a:rPr lang="en-US" sz="1400" dirty="0" smtClean="0"/>
              <a:t>V </a:t>
            </a:r>
            <a:r>
              <a:rPr lang="ru-RU" sz="1400" dirty="0" smtClean="0"/>
              <a:t>категория). </a:t>
            </a:r>
          </a:p>
          <a:p>
            <a:pPr algn="just"/>
            <a:r>
              <a:rPr lang="ru-RU" sz="1400" dirty="0" smtClean="0"/>
              <a:t>     Зубр – самое известное из всех охраняемых в нашей стране животных. Зубр зверь из легенд и сказаний, из старинных летописей, чудом доживший до наших дней. Это очень крупный бык массивного и тяжелого телосложения. Тело относительно недлинное, с очень мощной и высокой передней частью. Голова большая, тяжелая, с широким лбом. Шерсть у зубров гнедая слегка курчавая, телята более светлые, почти рыжие. Средний вес свыше тонны. Зубр настоящее лесное животное, вся его жизнь целиком связана с лесом, с низким снеговым покровом, с относительно мягким климатом. Основной причиной резкого сокращения и почти полного исчезновения зубров явилось их прямое истребление охотниками, браконьерами, уничтожение во время военных действий. </a:t>
            </a:r>
          </a:p>
          <a:p>
            <a:pPr algn="just"/>
            <a:r>
              <a:rPr lang="ru-RU" sz="1400" dirty="0" smtClean="0"/>
              <a:t>      В России зубр был представлен двумя подвидами - европейским и кавказским. Кавказский подвид исчез, и в горных районах страны ведется работа по восстановлению вольных стад гибридной формы - </a:t>
            </a:r>
            <a:r>
              <a:rPr lang="ru-RU" sz="1400" dirty="0" err="1" smtClean="0"/>
              <a:t>кавказско</a:t>
            </a:r>
            <a:r>
              <a:rPr lang="ru-RU" sz="1400" dirty="0" smtClean="0"/>
              <a:t> - беловежского зубра. Своим спасением зубр обязан тому, что в зоологических садах и акклиматизационных парках нескольких стран к 1927 г. уцелело 48 животных - нижний критический предел их численности. </a:t>
            </a:r>
          </a:p>
          <a:p>
            <a:pPr algn="just"/>
            <a:r>
              <a:rPr lang="ru-RU" sz="1400" dirty="0" smtClean="0"/>
              <a:t>     В </a:t>
            </a:r>
            <a:r>
              <a:rPr lang="ru-RU" sz="1400" dirty="0" err="1" smtClean="0"/>
              <a:t>Приокско-террасном</a:t>
            </a:r>
            <a:r>
              <a:rPr lang="ru-RU" sz="1400" dirty="0" smtClean="0"/>
              <a:t> государственном заповеднике функционирует центральный зубровый питомник (организован в 1948 г.). В Окском заповеднике зубровый питомник был создан в 1959 г. За пределами Российской Федерации зубры живут в Белоруссии, на Украине, в Азербайджане, Литве, в Киргизии.</a:t>
            </a:r>
            <a:endParaRPr lang="ru-RU" sz="1400" dirty="0"/>
          </a:p>
        </p:txBody>
      </p:sp>
    </p:spTree>
  </p:cSld>
  <p:clrMapOvr>
    <a:masterClrMapping/>
  </p:clrMapOvr>
  <p:transition advClick="0" advTm="3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L:\кр книга\зубр3.bmp"/>
          <p:cNvPicPr>
            <a:picLocks noChangeAspect="1" noChangeArrowheads="1"/>
          </p:cNvPicPr>
          <p:nvPr/>
        </p:nvPicPr>
        <p:blipFill>
          <a:blip r:embed="rId2"/>
          <a:srcRect/>
          <a:stretch>
            <a:fillRect/>
          </a:stretch>
        </p:blipFill>
        <p:spPr bwMode="auto">
          <a:xfrm>
            <a:off x="571472" y="571480"/>
            <a:ext cx="8001056" cy="5715040"/>
          </a:xfrm>
          <a:prstGeom prst="rect">
            <a:avLst/>
          </a:prstGeom>
          <a:noFill/>
        </p:spPr>
      </p:pic>
    </p:spTree>
  </p:cSld>
  <p:clrMapOvr>
    <a:masterClrMapping/>
  </p:clrMapOvr>
  <p:transition advClick="0" advTm="3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357167"/>
            <a:ext cx="7772400" cy="857256"/>
          </a:xfrm>
        </p:spPr>
        <p:txBody>
          <a:bodyPr>
            <a:normAutofit/>
          </a:bodyPr>
          <a:lstStyle/>
          <a:p>
            <a:r>
              <a:rPr lang="ru-RU" dirty="0" smtClean="0"/>
              <a:t>Выхухоль</a:t>
            </a:r>
            <a:endParaRPr lang="ru-RU" dirty="0"/>
          </a:p>
        </p:txBody>
      </p:sp>
      <p:sp>
        <p:nvSpPr>
          <p:cNvPr id="3" name="Подзаголовок 2"/>
          <p:cNvSpPr>
            <a:spLocks noGrp="1"/>
          </p:cNvSpPr>
          <p:nvPr>
            <p:ph type="subTitle" idx="1"/>
          </p:nvPr>
        </p:nvSpPr>
        <p:spPr>
          <a:xfrm>
            <a:off x="785786" y="1142984"/>
            <a:ext cx="7715304" cy="5429288"/>
          </a:xfrm>
        </p:spPr>
        <p:txBody>
          <a:bodyPr>
            <a:normAutofit lnSpcReduction="10000"/>
          </a:bodyPr>
          <a:lstStyle/>
          <a:p>
            <a:pPr algn="just"/>
            <a:r>
              <a:rPr lang="ru-RU" sz="1400" dirty="0" smtClean="0"/>
              <a:t>      СТАТУС. Сокращающийся в численности редкий реликтовый вид России, нигде более в мире не встречается (</a:t>
            </a:r>
            <a:r>
              <a:rPr lang="en-US" sz="1400" dirty="0" smtClean="0"/>
              <a:t>II </a:t>
            </a:r>
            <a:r>
              <a:rPr lang="ru-RU" sz="1400" dirty="0" smtClean="0"/>
              <a:t>категория).</a:t>
            </a:r>
          </a:p>
          <a:p>
            <a:pPr algn="just"/>
            <a:r>
              <a:rPr lang="ru-RU" sz="1400" dirty="0" smtClean="0"/>
              <a:t>Ее внешний облик довольно своеобразен. Длина тела около 20 см, такой же длины хвост, вес около </a:t>
            </a:r>
            <a:r>
              <a:rPr lang="ru-RU" sz="1400" dirty="0" err="1" smtClean="0"/>
              <a:t>полукилограмма</a:t>
            </a:r>
            <a:r>
              <a:rPr lang="ru-RU" sz="1400" dirty="0" smtClean="0"/>
              <a:t>. Сразу обращает на себя внимание удлиненное рыльце-хоботок, очень подвижное, с крупными заметными ноздрями на конце. Туловище обтекаемой формы, с плотным волосяным покровом, плавательные перепонки, особенно выделяются на задних ногах, хвост плоский, сжатый с боков. Окраска шерсти двухцветная, спинка каштановая или бурая, а брюшко светлое. Своими маленькими глазками выхухоли видят неважно – они близоруки. Нет у них и наружных ушных раковин, а ушные отверстия при погружении в воду замыкаются. Шерсть на брюшной стороне тела животного заметно гуще, чем на спине. Линька растянута во времени, почти в любой сезон года идет последовательная смена лишь части волос, благодаря чему постоянно поддерживаются теплоизоляционные свойства меха. Выхухоль относится к отряду насекомоядных и ее родственниками являются не бобры и вообще не грызуны, а землеройки, кроты и ежи. Выхухоль отличный пловец, плавает и на поверхности воды, и в ее толще, ныряет на глубину. В описках пищи остается под водой минут пять, затем делает вдох. Основу питания составляют малоподвижные беспозвоночные. Значительную роль в жизни выхухоли играет нора, которую она роет самостоятельно. Там она укрывается от непогоды и врагов, отдыхает и спит, обсыхает.  Одну нору может населять до 10 выхухолей, но принадлежащих одной семье. На суше она неуклюжа и легко доступна для любых врагов. А врагов у выхухоли много. Это лисы, енотовидные собаки, норки, хорьки, хищные птицы, даже крупные сомы и щуки. Но если бы только эти животные преследовали выхухоль! Промысел, а также сокращение пригодных для обитания угодий привели к значительному сокращению числа выхухолей. Специально для охраны выхухоли в 1935 г. был создан </a:t>
            </a:r>
            <a:r>
              <a:rPr lang="ru-RU" sz="1400" dirty="0" err="1" smtClean="0"/>
              <a:t>Хоперский</a:t>
            </a:r>
            <a:r>
              <a:rPr lang="ru-RU" sz="1400" dirty="0" smtClean="0"/>
              <a:t> заповедник, где сейчас постоянно обитают 1500-2000 выхухоли. Также небольшое количество встречается в бассейнах Днепра и Урала. Попытки разведения выхухоли в вольерах не привели к желаемому результату: в неволе животное не размножается.</a:t>
            </a:r>
          </a:p>
          <a:p>
            <a:pPr algn="just"/>
            <a:endParaRPr lang="ru-RU" sz="1400" dirty="0" smtClean="0"/>
          </a:p>
        </p:txBody>
      </p:sp>
    </p:spTree>
  </p:cSld>
  <p:clrMapOvr>
    <a:masterClrMapping/>
  </p:clrMapOvr>
  <p:transition advClick="0" advTm="3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L:\кр книга\выхухоль 2.bmp"/>
          <p:cNvPicPr>
            <a:picLocks noChangeAspect="1" noChangeArrowheads="1"/>
          </p:cNvPicPr>
          <p:nvPr/>
        </p:nvPicPr>
        <p:blipFill>
          <a:blip r:embed="rId2"/>
          <a:srcRect/>
          <a:stretch>
            <a:fillRect/>
          </a:stretch>
        </p:blipFill>
        <p:spPr bwMode="auto">
          <a:xfrm>
            <a:off x="428596" y="357166"/>
            <a:ext cx="4500594" cy="4000528"/>
          </a:xfrm>
          <a:prstGeom prst="rect">
            <a:avLst/>
          </a:prstGeom>
          <a:noFill/>
        </p:spPr>
      </p:pic>
      <p:pic>
        <p:nvPicPr>
          <p:cNvPr id="9219" name="Picture 3" descr="L:\кр книга\выхухоль.bmp"/>
          <p:cNvPicPr>
            <a:picLocks noChangeAspect="1" noChangeArrowheads="1"/>
          </p:cNvPicPr>
          <p:nvPr/>
        </p:nvPicPr>
        <p:blipFill>
          <a:blip r:embed="rId3"/>
          <a:srcRect/>
          <a:stretch>
            <a:fillRect/>
          </a:stretch>
        </p:blipFill>
        <p:spPr bwMode="auto">
          <a:xfrm>
            <a:off x="5000628" y="3357562"/>
            <a:ext cx="3929090" cy="3071834"/>
          </a:xfrm>
          <a:prstGeom prst="rect">
            <a:avLst/>
          </a:prstGeom>
          <a:noFill/>
        </p:spPr>
      </p:pic>
    </p:spTree>
  </p:cSld>
  <p:clrMapOvr>
    <a:masterClrMapping/>
  </p:clrMapOvr>
  <p:transition advClick="0" advTm="3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500043"/>
            <a:ext cx="7772400" cy="1285884"/>
          </a:xfrm>
        </p:spPr>
        <p:txBody>
          <a:bodyPr/>
          <a:lstStyle/>
          <a:p>
            <a:r>
              <a:rPr lang="ru-RU" dirty="0" smtClean="0"/>
              <a:t>Калан</a:t>
            </a:r>
            <a:endParaRPr lang="ru-RU" dirty="0"/>
          </a:p>
        </p:txBody>
      </p:sp>
      <p:sp>
        <p:nvSpPr>
          <p:cNvPr id="3" name="Подзаголовок 2"/>
          <p:cNvSpPr>
            <a:spLocks noGrp="1"/>
          </p:cNvSpPr>
          <p:nvPr>
            <p:ph type="subTitle" idx="1"/>
          </p:nvPr>
        </p:nvSpPr>
        <p:spPr>
          <a:xfrm>
            <a:off x="714348" y="1928802"/>
            <a:ext cx="7643866" cy="1752600"/>
          </a:xfrm>
        </p:spPr>
        <p:txBody>
          <a:bodyPr>
            <a:noAutofit/>
          </a:bodyPr>
          <a:lstStyle/>
          <a:p>
            <a:pPr algn="just"/>
            <a:r>
              <a:rPr lang="ru-RU" sz="1400" dirty="0" smtClean="0"/>
              <a:t>      Калан (камчатский морской бобр) – этот редкий представитель отряда хищных, близкий родственник выдры ,в прошлом был на грани исчезновения. В настоящее время его численность понемногу восстанавливается. Встречается калан на Командорских островах, на Курилах, у берегов Камчатки. Общая численность каланов по стране превышает 4 тыс.. </a:t>
            </a:r>
          </a:p>
          <a:p>
            <a:pPr algn="just"/>
            <a:r>
              <a:rPr lang="ru-RU" sz="1400" dirty="0" smtClean="0"/>
              <a:t>      Внешность калана своеобразна. Туловище вытянутое, цилиндрической формы, довольно массивное. Ноги короткие, и на берегу животное выглядит неуклюжим и тяжелым. Такое впечатление создается еще и из-за очень пышного, хотя и невысокого, меха. Сидя или передвигаясь, калан горбится – сильно выгибает спину, как бы складывается. Зато в воде он чрезвычайно гибок, ловок и подвижен. Голова украшена длинными усами, глаза небольшие, блестящие. Ноги </a:t>
            </a:r>
            <a:r>
              <a:rPr lang="ru-RU" sz="1400" dirty="0" err="1" smtClean="0"/>
              <a:t>ластообразные</a:t>
            </a:r>
            <a:r>
              <a:rPr lang="ru-RU" sz="1400" dirty="0" smtClean="0"/>
              <a:t>, длина хвоста достигает трети всей длины тела. Мех калана исключительно густой, мягкий и шелковистый. Всюду, где живут каланы, они предпочитают оконечности островов и полуостровов. Это не случайно – здесь звери имеют возможность в штормовую погоду быстро переплыть на заветренную сторону, избежать сильного морского волнения. Пищей каланам служат морские ежи, моллюски, особенно двустворчатые. Меньшее значение в рационе имеют осьминоги, рыбы и крабы. Добычу со дна моря и плавающих рыб калан хватает зубами и передними лапами и прижимает к груди. Вынырнув ложится на спину, уже с добычей, и в таком положении ест. Эта поза для отдыхающего и кормящегося зверя очень характерна. Среди диких животных самый опасный враг – кит касатка. Велика естественная смертность у каланов.</a:t>
            </a:r>
            <a:endParaRPr lang="ru-RU" sz="1400" dirty="0"/>
          </a:p>
        </p:txBody>
      </p:sp>
    </p:spTree>
  </p:cSld>
  <p:clrMapOvr>
    <a:masterClrMapping/>
  </p:clrMapOvr>
  <p:transition advClick="0" advTm="3000"/>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249" name="Picture 9" descr="Картинка 13 из 464">
            <a:hlinkClick r:id="rId2"/>
          </p:cNvPr>
          <p:cNvPicPr>
            <a:picLocks noChangeAspect="1" noChangeArrowheads="1"/>
          </p:cNvPicPr>
          <p:nvPr/>
        </p:nvPicPr>
        <p:blipFill>
          <a:blip r:embed="rId3"/>
          <a:srcRect/>
          <a:stretch>
            <a:fillRect/>
          </a:stretch>
        </p:blipFill>
        <p:spPr bwMode="auto">
          <a:xfrm>
            <a:off x="285720" y="357166"/>
            <a:ext cx="4143404" cy="3857652"/>
          </a:xfrm>
          <a:prstGeom prst="rect">
            <a:avLst/>
          </a:prstGeom>
          <a:noFill/>
        </p:spPr>
      </p:pic>
      <p:pic>
        <p:nvPicPr>
          <p:cNvPr id="10251" name="Picture 11" descr="Картинка 8 из 464">
            <a:hlinkClick r:id="rId4"/>
          </p:cNvPr>
          <p:cNvPicPr>
            <a:picLocks noChangeAspect="1" noChangeArrowheads="1"/>
          </p:cNvPicPr>
          <p:nvPr/>
        </p:nvPicPr>
        <p:blipFill>
          <a:blip r:embed="rId5"/>
          <a:srcRect/>
          <a:stretch>
            <a:fillRect/>
          </a:stretch>
        </p:blipFill>
        <p:spPr bwMode="auto">
          <a:xfrm>
            <a:off x="4429124" y="3143248"/>
            <a:ext cx="4572032" cy="3571900"/>
          </a:xfrm>
          <a:prstGeom prst="rect">
            <a:avLst/>
          </a:prstGeom>
          <a:noFill/>
        </p:spPr>
      </p:pic>
    </p:spTree>
  </p:cSld>
  <p:clrMapOvr>
    <a:masterClrMapping/>
  </p:clrMapOvr>
  <p:transition advClick="0" advTm="3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428604"/>
            <a:ext cx="7772400" cy="1470025"/>
          </a:xfrm>
        </p:spPr>
        <p:txBody>
          <a:bodyPr/>
          <a:lstStyle/>
          <a:p>
            <a:r>
              <a:rPr lang="ru-RU" dirty="0" smtClean="0"/>
              <a:t>Тюлень-монах</a:t>
            </a:r>
            <a:endParaRPr lang="ru-RU" dirty="0"/>
          </a:p>
        </p:txBody>
      </p:sp>
      <p:sp>
        <p:nvSpPr>
          <p:cNvPr id="3" name="Подзаголовок 2"/>
          <p:cNvSpPr>
            <a:spLocks noGrp="1"/>
          </p:cNvSpPr>
          <p:nvPr>
            <p:ph type="subTitle" idx="1"/>
          </p:nvPr>
        </p:nvSpPr>
        <p:spPr>
          <a:xfrm>
            <a:off x="785786" y="1928802"/>
            <a:ext cx="7500990" cy="3929090"/>
          </a:xfrm>
        </p:spPr>
        <p:txBody>
          <a:bodyPr>
            <a:normAutofit/>
          </a:bodyPr>
          <a:lstStyle/>
          <a:p>
            <a:pPr algn="just"/>
            <a:r>
              <a:rPr lang="ru-RU" sz="1400" dirty="0" smtClean="0"/>
              <a:t>Не просто редкий – редчайший вид тюленей. Еще недавно он населял большую часть прибрежных вод Черного и Средиземного морей, выходил в Атлантику в районах, прилегающих  к Гибралтарскому проливу, а в настоящее время ареал этого вида состоит из небольших разрозненных участков. Численность этого животного во всем мире оценивается в 500-1000 голов и неуклонно убывает. Сокращается размножение в результате накопления ядовитых веществ в морской воде. Разрушаются места обитания, лежбища. Не прекращается незаконный браконьерский забой. Зверь случайно гибнет в сетях рыбаков.  Сокращается кормовая база в прибрежных водах в результате сброса в море сточных вод больших городов – </a:t>
            </a:r>
            <a:r>
              <a:rPr lang="en-US" sz="1400" dirty="0" smtClean="0"/>
              <a:t>I</a:t>
            </a:r>
            <a:r>
              <a:rPr lang="ru-RU" sz="1400" dirty="0" smtClean="0"/>
              <a:t> категория охраны в Красной книге. Длинна тела тюленя до 2,5 метров, вес достигает трех центнеров. Окраска верхней стороны тела темно-серая или черная, на боках светлеет и постепенно переходит в белесую на брюхе. Тюлень-монах привязан к берегу, в открытое море его не тянет. По сравнению с другими ластоногими пловец  он неважный, а вот ныряет хорошо, в воду бросается с камней или скал. Поэтому лежки выбирает в скалистых труднодоступных участках , с расщелинами и пещерами. При благоприятных условиях  эти  тюлени круглогодично держатся у одного и того же участка побережья, не меняя его на протяжении многих лет. Этот тюлень не такой мирный, как другие: наблюдались сильные драки между самцами. </a:t>
            </a:r>
            <a:endParaRPr lang="ru-RU" sz="1400" dirty="0"/>
          </a:p>
        </p:txBody>
      </p:sp>
    </p:spTree>
  </p:cSld>
  <p:clrMapOvr>
    <a:masterClrMapping/>
  </p:clrMapOvr>
  <p:transition advClick="0" advTm="3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L:\кр книга\РИЖ - Белобрюхий тюлень, или тюлень-монах (Monachus monachus).files\1-39.jpg"/>
          <p:cNvPicPr>
            <a:picLocks noChangeAspect="1" noChangeArrowheads="1"/>
          </p:cNvPicPr>
          <p:nvPr/>
        </p:nvPicPr>
        <p:blipFill>
          <a:blip r:embed="rId2"/>
          <a:srcRect/>
          <a:stretch>
            <a:fillRect/>
          </a:stretch>
        </p:blipFill>
        <p:spPr bwMode="auto">
          <a:xfrm>
            <a:off x="1428728" y="142852"/>
            <a:ext cx="7072362" cy="6715148"/>
          </a:xfrm>
          <a:prstGeom prst="rect">
            <a:avLst/>
          </a:prstGeom>
          <a:noFill/>
        </p:spPr>
      </p:pic>
    </p:spTree>
  </p:cSld>
  <p:clrMapOvr>
    <a:masterClrMapping/>
  </p:clrMapOvr>
  <p:transition advClick="0" advTm="3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500042"/>
            <a:ext cx="7772400" cy="1470025"/>
          </a:xfrm>
        </p:spPr>
        <p:txBody>
          <a:bodyPr/>
          <a:lstStyle/>
          <a:p>
            <a:r>
              <a:rPr lang="ru-RU" dirty="0" smtClean="0"/>
              <a:t>Ладожская нерпа</a:t>
            </a:r>
            <a:endParaRPr lang="ru-RU" dirty="0"/>
          </a:p>
        </p:txBody>
      </p:sp>
      <p:sp>
        <p:nvSpPr>
          <p:cNvPr id="3" name="Подзаголовок 2"/>
          <p:cNvSpPr>
            <a:spLocks noGrp="1"/>
          </p:cNvSpPr>
          <p:nvPr>
            <p:ph type="subTitle" idx="1"/>
          </p:nvPr>
        </p:nvSpPr>
        <p:spPr>
          <a:xfrm>
            <a:off x="785786" y="2214554"/>
            <a:ext cx="7500990" cy="3929090"/>
          </a:xfrm>
        </p:spPr>
        <p:txBody>
          <a:bodyPr>
            <a:normAutofit lnSpcReduction="10000"/>
          </a:bodyPr>
          <a:lstStyle/>
          <a:p>
            <a:pPr algn="just"/>
            <a:r>
              <a:rPr lang="ru-RU" sz="1400" dirty="0" smtClean="0"/>
              <a:t>      СТАТУС. Восстанавливающиеся виды (</a:t>
            </a:r>
            <a:r>
              <a:rPr lang="en-US" sz="1400" dirty="0" smtClean="0"/>
              <a:t>V </a:t>
            </a:r>
            <a:r>
              <a:rPr lang="ru-RU" sz="1400" dirty="0" smtClean="0"/>
              <a:t>категория)</a:t>
            </a:r>
          </a:p>
          <a:p>
            <a:pPr algn="just"/>
            <a:r>
              <a:rPr lang="ru-RU" sz="1400" dirty="0" smtClean="0"/>
              <a:t>      Самый маленький из балтийских тюленей – кольчатая нерпа. Длина взрослого животного всего около 1,5 м, вес не более 50-60 кг. Тело короткое и толстое, голова небольшая, сидит на короткой шее. Окраска разнообразна по тону, но всегда имеется множество светлых колец, разбросанных по всему телу. Ладожский и балтийский подвиды ранее служили объектом промысла, одно время даже считалась вредителем рыбного промысла. За ее добычу выплачивалась премия, добывать разрешалось любыми способами. Сейчас промысел кольчатой нерпы резко ограничен. Для охраны нерпы, обитающей в Ладожском озере специально созданы два специализированных заповедника – Валаамский и </a:t>
            </a:r>
            <a:r>
              <a:rPr lang="ru-RU" sz="1400" dirty="0" err="1" smtClean="0"/>
              <a:t>Нижне-Свирский</a:t>
            </a:r>
            <a:r>
              <a:rPr lang="ru-RU" sz="1400" dirty="0" smtClean="0"/>
              <a:t>, так что численность этих животных здесь стабилизировалась. Но ладожская нерпа все-таки оставлена в Красной книге. Когда вид или подвид распространен очень локально, а ладожская нерпа населяет только одно озеро, пусть даже такое большое, как Ладожское, истребить его очень легко. Стоит чуть-чуть ослабить контроль за состоянием воды, кормовой базы, деятельностью человека, подвид окажется под реальной угрозой уничтожения. Кольчатая нерпа заселяет бухты, заливы, устья рек, мелкие островки. Кормится рыбой и ракообразными, причем только массовыми видами, образующими значительные скопления на прибрежном мелководье. За редкостями это животное не гоняется, так что обвинения ее в уничтожении ценных и редких пород рыб были совсем напрасны.</a:t>
            </a:r>
            <a:endParaRPr lang="ru-RU" sz="1400" dirty="0"/>
          </a:p>
        </p:txBody>
      </p:sp>
    </p:spTree>
  </p:cSld>
  <p:clrMapOvr>
    <a:masterClrMapping/>
  </p:clrMapOvr>
  <p:transition advClick="0" advTm="300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L:\кр книга\РИЖ - Ладожская нерпа (Рhoca (Pusa) hispida ladogensis).files\1-36.jpg"/>
          <p:cNvPicPr>
            <a:picLocks noChangeAspect="1" noChangeArrowheads="1"/>
          </p:cNvPicPr>
          <p:nvPr/>
        </p:nvPicPr>
        <p:blipFill>
          <a:blip r:embed="rId2"/>
          <a:srcRect/>
          <a:stretch>
            <a:fillRect/>
          </a:stretch>
        </p:blipFill>
        <p:spPr bwMode="auto">
          <a:xfrm>
            <a:off x="285720" y="500042"/>
            <a:ext cx="8643998" cy="6000792"/>
          </a:xfrm>
          <a:prstGeom prst="rect">
            <a:avLst/>
          </a:prstGeom>
          <a:noFill/>
        </p:spPr>
      </p:pic>
    </p:spTree>
  </p:cSld>
  <p:clrMapOvr>
    <a:masterClrMapping/>
  </p:clrMapOvr>
  <p:transition advClick="0" advTm="3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214282" y="1110509"/>
            <a:ext cx="8715404"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Arial" pitchFamily="34" charset="0"/>
                <a:ea typeface="Times New Roman" pitchFamily="18" charset="0"/>
              </a:rPr>
              <a:t>	На сегодняшний день в Красную книгу уже занесено огромное количество видов животных. Опасность угрожает многим еще свободно обитающим</a:t>
            </a:r>
            <a:r>
              <a:rPr kumimoji="0" lang="ru-RU" b="0" i="0" u="none" strike="noStrike" cap="none" normalizeH="0" dirty="0" smtClean="0">
                <a:ln>
                  <a:noFill/>
                </a:ln>
                <a:solidFill>
                  <a:schemeClr val="tx1"/>
                </a:solidFill>
                <a:effectLst/>
                <a:latin typeface="Arial" pitchFamily="34" charset="0"/>
                <a:ea typeface="Times New Roman" pitchFamily="18" charset="0"/>
              </a:rPr>
              <a:t> </a:t>
            </a:r>
            <a:r>
              <a:rPr lang="ru-RU" dirty="0" smtClean="0">
                <a:latin typeface="Arial" pitchFamily="34" charset="0"/>
                <a:ea typeface="Times New Roman" pitchFamily="18" charset="0"/>
              </a:rPr>
              <a:t>в лесах и морях нашим «братьям меньшим»</a:t>
            </a:r>
            <a:r>
              <a:rPr kumimoji="0" lang="ru-RU" b="0" i="0" u="none" strike="noStrike" cap="none" normalizeH="0" baseline="0" dirty="0" smtClean="0">
                <a:ln>
                  <a:noFill/>
                </a:ln>
                <a:solidFill>
                  <a:schemeClr val="tx1"/>
                </a:solidFill>
                <a:effectLst/>
                <a:latin typeface="Arial" pitchFamily="34" charset="0"/>
                <a:ea typeface="Times New Roman" pitchFamily="18" charset="0"/>
              </a:rPr>
              <a:t>.</a:t>
            </a:r>
          </a:p>
          <a:p>
            <a:pPr marL="0" marR="0" lvl="0" indent="0" algn="just" defTabSz="914400" rtl="0" eaLnBrk="1" fontAlgn="base" latinLnBrk="0" hangingPunct="1">
              <a:lnSpc>
                <a:spcPct val="150000"/>
              </a:lnSpc>
              <a:spcBef>
                <a:spcPct val="0"/>
              </a:spcBef>
              <a:spcAft>
                <a:spcPct val="0"/>
              </a:spcAft>
              <a:buClrTx/>
              <a:buSzTx/>
              <a:buFontTx/>
              <a:buNone/>
              <a:tabLst/>
            </a:pPr>
            <a:r>
              <a:rPr lang="ru-RU" dirty="0" smtClean="0">
                <a:latin typeface="Arial" pitchFamily="34" charset="0"/>
                <a:ea typeface="Times New Roman" pitchFamily="18" charset="0"/>
              </a:rPr>
              <a:t>	</a:t>
            </a:r>
            <a:r>
              <a:rPr kumimoji="0" lang="ru-RU" b="0" i="0" u="none" strike="noStrike" cap="none" normalizeH="0" baseline="0" dirty="0" smtClean="0">
                <a:ln>
                  <a:noFill/>
                </a:ln>
                <a:solidFill>
                  <a:schemeClr val="tx1"/>
                </a:solidFill>
                <a:effectLst/>
                <a:latin typeface="Arial" pitchFamily="34" charset="0"/>
                <a:ea typeface="Times New Roman" pitchFamily="18" charset="0"/>
              </a:rPr>
              <a:t> Не все </a:t>
            </a:r>
            <a:r>
              <a:rPr lang="ru-RU" dirty="0" smtClean="0">
                <a:latin typeface="Arial" pitchFamily="34" charset="0"/>
                <a:ea typeface="Times New Roman" pitchFamily="18" charset="0"/>
              </a:rPr>
              <a:t>животные</a:t>
            </a:r>
            <a:r>
              <a:rPr kumimoji="0" lang="ru-RU" b="0" i="0" u="none" strike="noStrike" cap="none" normalizeH="0" baseline="0" dirty="0" smtClean="0">
                <a:ln>
                  <a:noFill/>
                </a:ln>
                <a:solidFill>
                  <a:schemeClr val="tx1"/>
                </a:solidFill>
                <a:effectLst/>
                <a:latin typeface="Arial" pitchFamily="34" charset="0"/>
                <a:ea typeface="Times New Roman" pitchFamily="18" charset="0"/>
              </a:rPr>
              <a:t> одинакового страдают от человеческой деятельности. Одни вполне благополучны, некоторые процветают — появился даже такой научный термин — виды победители, тогда как другие оказались в самом бедственном положении.</a:t>
            </a:r>
          </a:p>
          <a:p>
            <a:pPr marL="0" marR="0" lvl="0" indent="0" algn="l" defTabSz="914400" rtl="0" eaLnBrk="1" fontAlgn="base" latinLnBrk="0" hangingPunct="1">
              <a:lnSpc>
                <a:spcPct val="150000"/>
              </a:lnSpc>
              <a:spcBef>
                <a:spcPct val="0"/>
              </a:spcBef>
              <a:spcAft>
                <a:spcPct val="0"/>
              </a:spcAft>
              <a:buClrTx/>
              <a:buSzTx/>
              <a:buFontTx/>
              <a:buNone/>
              <a:tabLst/>
            </a:pPr>
            <a:r>
              <a:rPr lang="ru-RU" dirty="0" smtClean="0">
                <a:latin typeface="Arial" pitchFamily="34" charset="0"/>
                <a:ea typeface="Times New Roman" pitchFamily="18" charset="0"/>
              </a:rPr>
              <a:t>	</a:t>
            </a:r>
            <a:r>
              <a:rPr lang="ru-RU" dirty="0" smtClean="0">
                <a:latin typeface="Arial" pitchFamily="34" charset="0"/>
                <a:ea typeface="Times New Roman" pitchFamily="18" charset="0"/>
              </a:rPr>
              <a:t>В моей работе </a:t>
            </a:r>
            <a:r>
              <a:rPr kumimoji="0" lang="ru-RU" b="0" i="0" u="none" strike="noStrike" cap="none" normalizeH="0" baseline="0" dirty="0" smtClean="0">
                <a:ln>
                  <a:noFill/>
                </a:ln>
                <a:solidFill>
                  <a:schemeClr val="tx1"/>
                </a:solidFill>
                <a:effectLst/>
                <a:latin typeface="Arial" pitchFamily="34" charset="0"/>
                <a:ea typeface="Times New Roman" pitchFamily="18" charset="0"/>
              </a:rPr>
              <a:t>приведен перечень, в который включены </a:t>
            </a:r>
            <a:r>
              <a:rPr kumimoji="0" lang="ru-RU" b="1" i="0" u="none" strike="noStrike" cap="none" normalizeH="0" baseline="0" dirty="0" smtClean="0">
                <a:ln>
                  <a:noFill/>
                </a:ln>
                <a:solidFill>
                  <a:schemeClr val="tx1"/>
                </a:solidFill>
                <a:effectLst/>
                <a:latin typeface="Arial" pitchFamily="34" charset="0"/>
                <a:ea typeface="Times New Roman" pitchFamily="18" charset="0"/>
              </a:rPr>
              <a:t>редкие и исчезающие животные России</a:t>
            </a:r>
            <a:r>
              <a:rPr kumimoji="0" lang="ru-RU" b="0" i="0" u="none" strike="noStrike" cap="none" normalizeH="0" baseline="0" dirty="0" smtClean="0">
                <a:ln>
                  <a:noFill/>
                </a:ln>
                <a:solidFill>
                  <a:schemeClr val="tx1"/>
                </a:solidFill>
                <a:effectLst/>
                <a:latin typeface="Arial" pitchFamily="34" charset="0"/>
                <a:ea typeface="Times New Roman" pitchFamily="18" charset="0"/>
              </a:rPr>
              <a:t>,  по незнанию они могут стать объектами спортивно-любительских охот человека.</a:t>
            </a:r>
          </a:p>
        </p:txBody>
      </p:sp>
    </p:spTree>
  </p:cSld>
  <p:clrMapOvr>
    <a:masterClrMapping/>
  </p:clrMapOvr>
  <p:transition advClick="0" advTm="300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428604"/>
            <a:ext cx="7772400" cy="1470025"/>
          </a:xfrm>
        </p:spPr>
        <p:txBody>
          <a:bodyPr/>
          <a:lstStyle/>
          <a:p>
            <a:r>
              <a:rPr lang="ru-RU" dirty="0" smtClean="0"/>
              <a:t>Нарвал</a:t>
            </a:r>
            <a:endParaRPr lang="ru-RU" dirty="0"/>
          </a:p>
        </p:txBody>
      </p:sp>
      <p:sp>
        <p:nvSpPr>
          <p:cNvPr id="3" name="Подзаголовок 2"/>
          <p:cNvSpPr>
            <a:spLocks noGrp="1"/>
          </p:cNvSpPr>
          <p:nvPr>
            <p:ph type="subTitle" idx="1"/>
          </p:nvPr>
        </p:nvSpPr>
        <p:spPr>
          <a:xfrm>
            <a:off x="785786" y="2071678"/>
            <a:ext cx="7643866" cy="3857652"/>
          </a:xfrm>
        </p:spPr>
        <p:txBody>
          <a:bodyPr>
            <a:normAutofit lnSpcReduction="10000"/>
          </a:bodyPr>
          <a:lstStyle/>
          <a:p>
            <a:pPr algn="just"/>
            <a:r>
              <a:rPr lang="ru-RU" sz="1400" dirty="0" smtClean="0"/>
              <a:t>      СТАТУС. Редкие виды (</a:t>
            </a:r>
            <a:r>
              <a:rPr lang="en-US" sz="1400" dirty="0" smtClean="0"/>
              <a:t>III </a:t>
            </a:r>
            <a:r>
              <a:rPr lang="ru-RU" sz="1400" dirty="0" smtClean="0"/>
              <a:t>категория)</a:t>
            </a:r>
          </a:p>
          <a:p>
            <a:pPr algn="just"/>
            <a:r>
              <a:rPr lang="ru-RU" sz="1400" dirty="0" smtClean="0"/>
              <a:t>      Нарвал – настоящее украшение наших северных морей, единорог не из сказки, а из жизни. Распространен </a:t>
            </a:r>
            <a:r>
              <a:rPr lang="ru-RU" sz="1400" dirty="0" err="1" smtClean="0"/>
              <a:t>кругополярно</a:t>
            </a:r>
            <a:r>
              <a:rPr lang="ru-RU" sz="1400" dirty="0" smtClean="0"/>
              <a:t> к северу от линии плавучих льдов. Это довольно крупный кит длиной 6 м и весом более тонны. Его отличительная особенность – у самцов имеется длинный  зуб-бивень, торчащий изо рта прямо вперед наподобие пики. Этот удивительный зуб растет на протяжении всей жизни животного и может достигать 3 м длины. Зачем он нужен животному, пока загадка. В наших водах нарвалы держатся в одиночку или небольшими группами, состоящими из взрослых самцов, либо из самок с детенышами. Пища нарвалов состоит из головоногих моллюсков и рыбы. На нарвалов возможны нападения моржей, белых медведей, а на детенышей –полярных акул.</a:t>
            </a:r>
          </a:p>
          <a:p>
            <a:pPr algn="just"/>
            <a:r>
              <a:rPr lang="ru-RU" sz="1400" dirty="0" smtClean="0"/>
              <a:t>      Промысел нарвалов ныне интенсивно ведется в Канадской Арктике. Высокая промысловая нагрузка на самую крупную популяцию нарвалов в Канадской Арктике вызывает угрозу сокращения местных стад, что может отразиться на уменьшении общей численности вида, в том числе и в водах России. Канадское правительство с лета 1976 г. ввело ограничительные меры для промысла: запретило убой самок, сопровождаемых детенышами, обязало полностью утилизировать добытых животных и ввело ежегодную квоту в основных районах охоты. Необходим контроль с целью соблюдения запрета на добычу нарвалов. </a:t>
            </a:r>
            <a:br>
              <a:rPr lang="ru-RU" sz="1400" dirty="0" smtClean="0"/>
            </a:br>
            <a:endParaRPr lang="ru-RU" sz="1400" dirty="0"/>
          </a:p>
        </p:txBody>
      </p:sp>
    </p:spTree>
  </p:cSld>
  <p:clrMapOvr>
    <a:masterClrMapping/>
  </p:clrMapOvr>
  <p:transition advClick="0" advTm="300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L:\кр книга\РИЖ - Нарвал, или единорог (Monodon monoceros).files\1-45.jpg"/>
          <p:cNvPicPr>
            <a:picLocks noChangeAspect="1" noChangeArrowheads="1"/>
          </p:cNvPicPr>
          <p:nvPr/>
        </p:nvPicPr>
        <p:blipFill>
          <a:blip r:embed="rId2"/>
          <a:srcRect/>
          <a:stretch>
            <a:fillRect/>
          </a:stretch>
        </p:blipFill>
        <p:spPr bwMode="auto">
          <a:xfrm>
            <a:off x="714348" y="285728"/>
            <a:ext cx="8143932" cy="6357982"/>
          </a:xfrm>
          <a:prstGeom prst="rect">
            <a:avLst/>
          </a:prstGeom>
          <a:noFill/>
        </p:spPr>
      </p:pic>
    </p:spTree>
  </p:cSld>
  <p:clrMapOvr>
    <a:masterClrMapping/>
  </p:clrMapOvr>
  <p:transition advClick="0" advTm="3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142852"/>
            <a:ext cx="7772400" cy="1470025"/>
          </a:xfrm>
        </p:spPr>
        <p:txBody>
          <a:bodyPr/>
          <a:lstStyle/>
          <a:p>
            <a:r>
              <a:rPr lang="ru-RU" dirty="0" smtClean="0"/>
              <a:t>Пятнистый олень</a:t>
            </a:r>
            <a:endParaRPr lang="ru-RU" dirty="0"/>
          </a:p>
        </p:txBody>
      </p:sp>
      <p:sp>
        <p:nvSpPr>
          <p:cNvPr id="3" name="Подзаголовок 2"/>
          <p:cNvSpPr>
            <a:spLocks noGrp="1"/>
          </p:cNvSpPr>
          <p:nvPr>
            <p:ph type="subTitle" idx="1"/>
          </p:nvPr>
        </p:nvSpPr>
        <p:spPr>
          <a:xfrm>
            <a:off x="785786" y="1571612"/>
            <a:ext cx="7572428" cy="1752600"/>
          </a:xfrm>
        </p:spPr>
        <p:txBody>
          <a:bodyPr>
            <a:noAutofit/>
          </a:bodyPr>
          <a:lstStyle/>
          <a:p>
            <a:pPr algn="just"/>
            <a:r>
              <a:rPr lang="ru-RU" sz="1400" smtClean="0"/>
              <a:t>СТАТУС. Исчезающие </a:t>
            </a:r>
            <a:r>
              <a:rPr lang="ru-RU" sz="1400" dirty="0" smtClean="0"/>
              <a:t>виды (</a:t>
            </a:r>
            <a:r>
              <a:rPr lang="en-US" sz="1400" dirty="0" smtClean="0"/>
              <a:t>I </a:t>
            </a:r>
            <a:r>
              <a:rPr lang="ru-RU" sz="1400" dirty="0" smtClean="0"/>
              <a:t>категория)</a:t>
            </a:r>
          </a:p>
          <a:p>
            <a:pPr algn="just"/>
            <a:r>
              <a:rPr lang="ru-RU" sz="1400" dirty="0" smtClean="0"/>
              <a:t>Пятнистый олень – это красивое и крупное животное. В нашей стране он живет на узкой полоске морского побережья на юге Приморского края. Пятнистый олень – самый стройный из наших оленей, средних размеров, очень легкого и изящного телосложения, с гордо поднятой точеной головой на длинной шее. Окраска в основном буровато-рыжая, довольно яркая. По всему туловищу разбросаны чисто белые, резко очерченные пятна неправильной формы. Они мельче на спине и постепенно увеличиваются к животу. Вокруг хвоста довольно широкое белое поле – зеркало. В летнее время олени широко расходятся по лесным склонам гор, выбирая обычно участки с густым подлеском. В феврале когда снег становится слишком глубоким олени уходят ближе к морю. Гон у пятнистых оленей происходит осенью. В это время самцы устраивают турниры, главное их оружие – рога. Но в общем поединки проходят мирно: рогачи очень быстро выясняют  отношения и один из них уступает поле боя другому. Смертельных исходов у этого оленя ни разу не отмечалось. Новорожденные оленята первые дни совсем беспомощны, большую часть времени лежат, затаившись в зарослях, где-то вблизи пасутся самки. Кормятся детеныши молоком до 4 – 5 месяцев, быстро набирая в весе. Если новорожденный олененок весит 4 – 7 кг, тог уже к годовалому возрасту он достигает 50 кг. Самые крупные самцы весят до 130 кг, самки около 80 кг. В природе самыми опасными врагами пятнистого оленя являются волки. Но особый урон пятнистому оленю нанес человек. Его привлекают панты – молодые еще не окостенелые рога. Раньше для того  чтобы добыть панты животное попросту убивали. Теперь же, чтобы спасти пятнистого оленя от вымирания и одновременно увеличить добычу пантов, сформирована особая отрасль – </a:t>
            </a:r>
            <a:r>
              <a:rPr lang="ru-RU" sz="1400" dirty="0" err="1" smtClean="0"/>
              <a:t>пантоводство</a:t>
            </a:r>
            <a:r>
              <a:rPr lang="ru-RU" sz="1400" dirty="0" smtClean="0"/>
              <a:t>. Это позволило снять промышленный пресс с дикой популяции приморского пятнистого оленя. И все же он по-прежнему находится под угрозой исчезновения, признаков увеличения численности не обнаруживается</a:t>
            </a:r>
            <a:endParaRPr lang="ru-RU" sz="1400" dirty="0"/>
          </a:p>
        </p:txBody>
      </p:sp>
    </p:spTree>
  </p:cSld>
  <p:clrMapOvr>
    <a:masterClrMapping/>
  </p:clrMapOvr>
  <p:transition advClick="0" advTm="3000"/>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 name="Picture 2" descr="L:\кр книга\уссурийский пятнистый олень.bmp"/>
          <p:cNvPicPr>
            <a:picLocks noChangeAspect="1" noChangeArrowheads="1"/>
          </p:cNvPicPr>
          <p:nvPr/>
        </p:nvPicPr>
        <p:blipFill>
          <a:blip r:embed="rId2"/>
          <a:srcRect/>
          <a:stretch>
            <a:fillRect/>
          </a:stretch>
        </p:blipFill>
        <p:spPr bwMode="auto">
          <a:xfrm>
            <a:off x="714348" y="500042"/>
            <a:ext cx="7858180" cy="5929354"/>
          </a:xfrm>
          <a:prstGeom prst="rect">
            <a:avLst/>
          </a:prstGeom>
          <a:noFill/>
        </p:spPr>
      </p:pic>
    </p:spTree>
  </p:cSld>
  <p:clrMapOvr>
    <a:masterClrMapping/>
  </p:clrMapOvr>
  <p:transition advClick="0" advTm="3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571480"/>
            <a:ext cx="7772400" cy="1457334"/>
          </a:xfrm>
        </p:spPr>
        <p:txBody>
          <a:bodyPr>
            <a:normAutofit/>
          </a:bodyPr>
          <a:lstStyle/>
          <a:p>
            <a:r>
              <a:rPr lang="ru-RU" dirty="0" smtClean="0"/>
              <a:t>Черноморская Афалина</a:t>
            </a:r>
            <a:endParaRPr lang="ru-RU" dirty="0"/>
          </a:p>
        </p:txBody>
      </p:sp>
      <p:sp>
        <p:nvSpPr>
          <p:cNvPr id="3" name="Подзаголовок 2"/>
          <p:cNvSpPr>
            <a:spLocks noGrp="1"/>
          </p:cNvSpPr>
          <p:nvPr>
            <p:ph type="subTitle" idx="1"/>
          </p:nvPr>
        </p:nvSpPr>
        <p:spPr>
          <a:xfrm>
            <a:off x="785786" y="2857496"/>
            <a:ext cx="7429552" cy="2781304"/>
          </a:xfrm>
        </p:spPr>
        <p:txBody>
          <a:bodyPr>
            <a:normAutofit/>
          </a:bodyPr>
          <a:lstStyle/>
          <a:p>
            <a:pPr algn="just"/>
            <a:r>
              <a:rPr lang="ru-RU" sz="1400" dirty="0" smtClean="0"/>
              <a:t>      Черноморская афалина дельфин небольших размеров. Она обитает на всей акватории Черного моря. Ее численность резко уменьшилась, по сравнению с довоенным периодом, когда количество всех дельфинов ориентировочно составляло 500 тыс. К маю 1977г. численность дельфинов в Черном море достигала лишь 140 тыс., из них 36 тыс. афалин. Причинами этого является загрязнение вод Черного моря, повышение интенсивности рыболовства и судоходства, промысел.  В 1966 г. Запрещен промысел дельфинов в морях СССР. В настоящее время промысел в Черном море прекратили также Болгария и Румыния, однако Турция ежегодно добывает 40-70 тыс. дельфинов и среди них какую-то долю афалин. Афалина приспособлена к жизни в неволе лучше всякого другого вида китообразных, хорошо размножается. Умница – легко идет на контакт с человеком.</a:t>
            </a:r>
          </a:p>
          <a:p>
            <a:pPr algn="just"/>
            <a:endParaRPr lang="ru-RU" sz="1400" dirty="0"/>
          </a:p>
        </p:txBody>
      </p:sp>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 presetClass="entr" presetSubtype="32"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ox(ou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Администратор.MICROSOF-36E865\Мои документы\Мои рисунки\475379757.jpg"/>
          <p:cNvPicPr>
            <a:picLocks noChangeAspect="1" noChangeArrowheads="1"/>
          </p:cNvPicPr>
          <p:nvPr/>
        </p:nvPicPr>
        <p:blipFill>
          <a:blip r:embed="rId2"/>
          <a:srcRect/>
          <a:stretch>
            <a:fillRect/>
          </a:stretch>
        </p:blipFill>
        <p:spPr bwMode="auto">
          <a:xfrm>
            <a:off x="357158" y="357166"/>
            <a:ext cx="8501122" cy="6215106"/>
          </a:xfrm>
          <a:prstGeom prst="rect">
            <a:avLst/>
          </a:prstGeom>
          <a:noFill/>
        </p:spPr>
      </p:pic>
    </p:spTree>
  </p:cSld>
  <p:clrMapOvr>
    <a:masterClrMapping/>
  </p:clrMapOvr>
  <p:transition advClick="0" advTm="3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285728"/>
            <a:ext cx="7772400" cy="1143009"/>
          </a:xfrm>
        </p:spPr>
        <p:txBody>
          <a:bodyPr/>
          <a:lstStyle/>
          <a:p>
            <a:r>
              <a:rPr lang="ru-RU" dirty="0" smtClean="0"/>
              <a:t>Амурский тигр</a:t>
            </a:r>
            <a:endParaRPr lang="ru-RU" dirty="0"/>
          </a:p>
        </p:txBody>
      </p:sp>
      <p:sp>
        <p:nvSpPr>
          <p:cNvPr id="3" name="Подзаголовок 2"/>
          <p:cNvSpPr>
            <a:spLocks noGrp="1"/>
          </p:cNvSpPr>
          <p:nvPr>
            <p:ph type="subTitle" idx="1"/>
          </p:nvPr>
        </p:nvSpPr>
        <p:spPr>
          <a:xfrm>
            <a:off x="714348" y="1428736"/>
            <a:ext cx="7786742" cy="5072098"/>
          </a:xfrm>
        </p:spPr>
        <p:txBody>
          <a:bodyPr>
            <a:normAutofit lnSpcReduction="10000"/>
          </a:bodyPr>
          <a:lstStyle/>
          <a:p>
            <a:pPr algn="just"/>
            <a:r>
              <a:rPr lang="ru-RU" sz="1400" dirty="0" smtClean="0"/>
              <a:t> </a:t>
            </a:r>
            <a:r>
              <a:rPr lang="en-US" sz="1400" dirty="0" smtClean="0"/>
              <a:t>      </a:t>
            </a:r>
            <a:r>
              <a:rPr lang="ru-RU" sz="1400" dirty="0" smtClean="0"/>
              <a:t>СТАТУС. Исчезающие виды (I категория)</a:t>
            </a:r>
            <a:endParaRPr lang="en-US" sz="1400" dirty="0" smtClean="0"/>
          </a:p>
          <a:p>
            <a:pPr algn="just"/>
            <a:r>
              <a:rPr lang="en-US" sz="1400" dirty="0" smtClean="0"/>
              <a:t>      </a:t>
            </a:r>
            <a:r>
              <a:rPr lang="ru-RU" sz="1400" dirty="0" smtClean="0"/>
              <a:t>В фауне Приморья тигр занимает особое место. Это самое северное местообитание тигра в мире. Крупнейший резерват вида в нашей стране </a:t>
            </a:r>
            <a:r>
              <a:rPr lang="ru-RU" sz="1400" dirty="0" err="1" smtClean="0"/>
              <a:t>Сихотэ-Алинский</a:t>
            </a:r>
            <a:r>
              <a:rPr lang="ru-RU" sz="1400" dirty="0" smtClean="0"/>
              <a:t> заповедник. В 1978 г. было учтено около 200 особей, из них 8 - 10 в </a:t>
            </a:r>
            <a:r>
              <a:rPr lang="ru-RU" sz="1400" dirty="0" err="1" smtClean="0"/>
              <a:t>Сихотэ-Алинском</a:t>
            </a:r>
            <a:r>
              <a:rPr lang="ru-RU" sz="1400" dirty="0" smtClean="0"/>
              <a:t> заповеднике и около 15 взрослых тигров в Лазовском заповеднике. Чаще встречается в западных и северных районах Приморского края. Для тигров особенно благоприятны кедрово-широколиственные леса в долинах и на горных склонах по среднему течению рек, стекающих к морю, где расчлененный рельеф и встречаются скальные массивы. </a:t>
            </a:r>
          </a:p>
          <a:p>
            <a:pPr algn="just"/>
            <a:r>
              <a:rPr lang="ru-RU" sz="1400" dirty="0" smtClean="0"/>
              <a:t>      Тигр сильный и ловкий хищник, обладает умением выслеживать добычу и врага и с внезапностью, и без промаха, нападать на него. Основа питания - кабан, изюбрь, пятнистый олень. Впрочем не всегда тигр охотится на копытных. Добывает он и медведей. Сила тигра необычайна. Взяв за загривок жертву, громадная кошка без труда поднимает кабана, изюбря, волоком тащит корову, лошадь. В поисках добычи тигр может пройти за сутки 80-100 км. Обыкновенно он двигается шагом, величина шага до80 см. Ступает задней лапой в след передней. Во время преследования добычи прыжки иногда достигают 5-7 м. Около убитого животного тигр проводит до трех суток, а затем оставляет его, даже если жертва осталась наполовину нетронутой. Зимние морозы до -30° тигры переносят довольно легко. В ясные лунные ночи эти кошки любят кататься по снегу или валяться в сугробах на лесных полянах. Они охотно и прекрасно плавают. Тигры очень осторожны, увидеть их достаточно сложно. Даже при встречах вплотную зверь отходит. Предпочитая оставаться незамеченным. Только потом, по следам, вдруг выясняется, что зверь был совсем рядом. Такой скрытности помогают мягкие и ловкие кошачьи движения.  Движется зверь совершенно неслышно. </a:t>
            </a:r>
          </a:p>
          <a:p>
            <a:pPr algn="just"/>
            <a:r>
              <a:rPr lang="ru-RU" sz="1400" dirty="0" smtClean="0"/>
              <a:t>      </a:t>
            </a:r>
            <a:endParaRPr lang="ru-RU" sz="1400" dirty="0"/>
          </a:p>
        </p:txBody>
      </p:sp>
    </p:spTree>
  </p:cSld>
  <p:clrMapOvr>
    <a:masterClrMapping/>
  </p:clrMapOvr>
  <p:transition advClick="0" advTm="3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кр книга\амурский тигр1.bmp"/>
          <p:cNvPicPr>
            <a:picLocks noChangeAspect="1" noChangeArrowheads="1"/>
          </p:cNvPicPr>
          <p:nvPr/>
        </p:nvPicPr>
        <p:blipFill>
          <a:blip r:embed="rId2"/>
          <a:srcRect/>
          <a:stretch>
            <a:fillRect/>
          </a:stretch>
        </p:blipFill>
        <p:spPr bwMode="auto">
          <a:xfrm>
            <a:off x="357158" y="357166"/>
            <a:ext cx="8501122" cy="6143668"/>
          </a:xfrm>
          <a:prstGeom prst="rect">
            <a:avLst/>
          </a:prstGeom>
          <a:noFill/>
        </p:spPr>
      </p:pic>
    </p:spTree>
  </p:cSld>
  <p:clrMapOvr>
    <a:masterClrMapping/>
  </p:clrMapOvr>
  <p:transition advClick="0" advTm="3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500043"/>
            <a:ext cx="7772400" cy="1285883"/>
          </a:xfrm>
        </p:spPr>
        <p:txBody>
          <a:bodyPr/>
          <a:lstStyle/>
          <a:p>
            <a:r>
              <a:rPr lang="ru-RU" dirty="0" smtClean="0"/>
              <a:t>Ирбис</a:t>
            </a:r>
            <a:endParaRPr lang="ru-RU" dirty="0"/>
          </a:p>
        </p:txBody>
      </p:sp>
      <p:sp>
        <p:nvSpPr>
          <p:cNvPr id="3" name="Подзаголовок 2"/>
          <p:cNvSpPr>
            <a:spLocks noGrp="1"/>
          </p:cNvSpPr>
          <p:nvPr>
            <p:ph type="subTitle" idx="1"/>
          </p:nvPr>
        </p:nvSpPr>
        <p:spPr>
          <a:xfrm>
            <a:off x="714348" y="1857364"/>
            <a:ext cx="7786742" cy="4572032"/>
          </a:xfrm>
        </p:spPr>
        <p:txBody>
          <a:bodyPr>
            <a:normAutofit fontScale="92500"/>
          </a:bodyPr>
          <a:lstStyle/>
          <a:p>
            <a:pPr algn="just"/>
            <a:r>
              <a:rPr lang="ru-RU" sz="1400" dirty="0" smtClean="0"/>
              <a:t>      СТАТУС. Исчезающие виды (I категория)</a:t>
            </a:r>
          </a:p>
          <a:p>
            <a:pPr algn="just"/>
            <a:r>
              <a:rPr lang="ru-RU" sz="1400" dirty="0" smtClean="0"/>
              <a:t>      Ирбис или снежный барс – одна из красивейших хищных кошек нашей страны. Он входит в «большую тройку» кошачьих, обитающих в нашей стране – тигр, барс, ирбис. Тело удлиненное, гибкое, ноги короткие, крепкие, весь он как сжатая пружина. Мех очень пышный, мягкий и шелковистый, дымчато-серый, в больших темных кольцевых пятнах. Хвост, длина которого превышает  ¾ длины тела, также выглядит пышным и толстым – трубой. Длина взрослого зверя достигает 130 см, вес -  40 кг.</a:t>
            </a:r>
          </a:p>
          <a:p>
            <a:pPr algn="just"/>
            <a:r>
              <a:rPr lang="ru-RU" sz="1400" dirty="0" smtClean="0"/>
              <a:t>      Ирбис населяет горные области от Памира и </a:t>
            </a:r>
            <a:r>
              <a:rPr lang="ru-RU" sz="1400" dirty="0" err="1" smtClean="0"/>
              <a:t>зап</a:t>
            </a:r>
            <a:r>
              <a:rPr lang="ru-RU" sz="1400" dirty="0" smtClean="0"/>
              <a:t>. Тянь-Шаня до Восточного </a:t>
            </a:r>
            <a:r>
              <a:rPr lang="ru-RU" sz="1400" dirty="0" err="1" smtClean="0"/>
              <a:t>Саяна</a:t>
            </a:r>
            <a:r>
              <a:rPr lang="ru-RU" sz="1400" dirty="0" smtClean="0"/>
              <a:t>. Типичные для него места обитания лежат выше 2000 м над уровнем моря. Ирбис выбирает участки, где есть небольшие открытые плоскогорья, пологие склоны и узкие долины, покрытые альпийской растительностью, чередующиеся со скалистыми ущельями, нагромождениями скал и осыпями. Отсутствие снега или его большое уплотнение на скалах и гребнях дает хищнику возможность более или менее свободно охотится. Ирбис плохо приспособлен к передвижению по высокому, а тем более рыхлому снегу. Основная добыча ирбиса – сибирский горный козел, реже – архар, косуля, кабан и мелкие животные. Добывает также сурков и уларов – горных индеек. Снежный барс очень подвижен и неутомим. Ирбис – зверь </a:t>
            </a:r>
            <a:r>
              <a:rPr lang="ru-RU" sz="1400" dirty="0" err="1" smtClean="0"/>
              <a:t>малоосторожный</a:t>
            </a:r>
            <a:r>
              <a:rPr lang="ru-RU" sz="1400" dirty="0" smtClean="0"/>
              <a:t> и, заметив человека, не спешит укрыться. В то же время очень робок и, даже раненый, на охотника нападает крайне редко. Врагов в природе, кроме волка, у ирбиса нет. Уменьшение численности диких копытных, освоение горных пастбищ и прямое истребление привели к сокращению численности этого вида. </a:t>
            </a:r>
          </a:p>
          <a:p>
            <a:pPr algn="just"/>
            <a:r>
              <a:rPr lang="ru-RU" sz="1400" dirty="0" smtClean="0"/>
              <a:t>      В России сейчас обитает по разным оценкам 80-150 особей, из них 40-70 в алтайском очаге, 20-50 в </a:t>
            </a:r>
            <a:r>
              <a:rPr lang="ru-RU" sz="1400" dirty="0" err="1" smtClean="0"/>
              <a:t>западно-саянском</a:t>
            </a:r>
            <a:r>
              <a:rPr lang="ru-RU" sz="1400" dirty="0" smtClean="0"/>
              <a:t>, 15 в </a:t>
            </a:r>
            <a:r>
              <a:rPr lang="ru-RU" sz="1400" dirty="0" err="1" smtClean="0"/>
              <a:t>центральносаянском</a:t>
            </a:r>
            <a:r>
              <a:rPr lang="ru-RU" sz="1400" dirty="0" smtClean="0"/>
              <a:t>, 5-35 в </a:t>
            </a:r>
            <a:r>
              <a:rPr lang="ru-RU" sz="1400" dirty="0" err="1" smtClean="0"/>
              <a:t>восточно-саянском</a:t>
            </a:r>
            <a:r>
              <a:rPr lang="ru-RU" sz="1400" dirty="0" smtClean="0"/>
              <a:t>. На Саяно-Шушенский и Алтайский заповедники приходится не более 20 этих хищников.</a:t>
            </a:r>
          </a:p>
          <a:p>
            <a:pPr algn="just"/>
            <a:endParaRPr lang="ru-RU" sz="1400" dirty="0"/>
          </a:p>
        </p:txBody>
      </p:sp>
    </p:spTree>
  </p:cSld>
  <p:clrMapOvr>
    <a:masterClrMapping/>
  </p:clrMapOvr>
  <p:transition advClick="0" advTm="3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кр книга\снежный барс.bmp"/>
          <p:cNvPicPr>
            <a:picLocks noChangeAspect="1" noChangeArrowheads="1"/>
          </p:cNvPicPr>
          <p:nvPr/>
        </p:nvPicPr>
        <p:blipFill>
          <a:blip r:embed="rId2"/>
          <a:srcRect/>
          <a:stretch>
            <a:fillRect/>
          </a:stretch>
        </p:blipFill>
        <p:spPr bwMode="auto">
          <a:xfrm>
            <a:off x="357158" y="500042"/>
            <a:ext cx="8501122" cy="6072230"/>
          </a:xfrm>
          <a:prstGeom prst="rect">
            <a:avLst/>
          </a:prstGeom>
          <a:noFill/>
        </p:spPr>
      </p:pic>
    </p:spTree>
  </p:cSld>
  <p:clrMapOvr>
    <a:masterClrMapping/>
  </p:clrMapOvr>
  <p:transition advClick="0" advTm="3000"/>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944</TotalTime>
  <Words>4387</Words>
  <Application>Microsoft Office PowerPoint</Application>
  <PresentationFormat>Экран (4:3)</PresentationFormat>
  <Paragraphs>69</Paragraphs>
  <Slides>33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Поток</vt:lpstr>
      <vt:lpstr>Муниципальное общеобразовательное учреждение  средняя общеобразовательная школа №1 им. Н.К. Крупской  Редкие и исчезающие животные России</vt:lpstr>
      <vt:lpstr>Слайд 2</vt:lpstr>
      <vt:lpstr>Слайд 3</vt:lpstr>
      <vt:lpstr>Черноморская Афалина</vt:lpstr>
      <vt:lpstr>Слайд 5</vt:lpstr>
      <vt:lpstr>Амурский тигр</vt:lpstr>
      <vt:lpstr>Слайд 7</vt:lpstr>
      <vt:lpstr>Ирбис</vt:lpstr>
      <vt:lpstr>Слайд 9</vt:lpstr>
      <vt:lpstr>Манул</vt:lpstr>
      <vt:lpstr>Слайд 11</vt:lpstr>
      <vt:lpstr>Амурский барс</vt:lpstr>
      <vt:lpstr>Слайд 13</vt:lpstr>
      <vt:lpstr>Белогрудый медведь</vt:lpstr>
      <vt:lpstr>Слайд 15</vt:lpstr>
      <vt:lpstr>Белый медведь</vt:lpstr>
      <vt:lpstr>Слайд 17</vt:lpstr>
      <vt:lpstr>Лаптевский морж</vt:lpstr>
      <vt:lpstr>Слайд 19</vt:lpstr>
      <vt:lpstr>Зубр</vt:lpstr>
      <vt:lpstr>Слайд 21</vt:lpstr>
      <vt:lpstr>Выхухоль</vt:lpstr>
      <vt:lpstr>Слайд 23</vt:lpstr>
      <vt:lpstr>Калан</vt:lpstr>
      <vt:lpstr>Слайд 25</vt:lpstr>
      <vt:lpstr>Тюлень-монах</vt:lpstr>
      <vt:lpstr>Слайд 27</vt:lpstr>
      <vt:lpstr>Ладожская нерпа</vt:lpstr>
      <vt:lpstr>Слайд 29</vt:lpstr>
      <vt:lpstr>Нарвал</vt:lpstr>
      <vt:lpstr>Слайд 31</vt:lpstr>
      <vt:lpstr>Пятнистый олень</vt:lpstr>
      <vt:lpstr>Слайд 33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Черноморская Афалина</dc:title>
  <dc:creator>Admin</dc:creator>
  <cp:lastModifiedBy>user11</cp:lastModifiedBy>
  <cp:revision>101</cp:revision>
  <dcterms:created xsi:type="dcterms:W3CDTF">2009-01-23T11:16:58Z</dcterms:created>
  <dcterms:modified xsi:type="dcterms:W3CDTF">2009-01-27T14:14:32Z</dcterms:modified>
</cp:coreProperties>
</file>