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EF244"/>
    <a:srgbClr val="00FFFF"/>
    <a:srgbClr val="FDB5FA"/>
    <a:srgbClr val="0000FF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4707" autoAdjust="0"/>
  </p:normalViewPr>
  <p:slideViewPr>
    <p:cSldViewPr>
      <p:cViewPr varScale="1">
        <p:scale>
          <a:sx n="83" d="100"/>
          <a:sy n="83" d="100"/>
        </p:scale>
        <p:origin x="-45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FB38D16-4CD3-42A5-B399-E9C9E6C71A42}" type="datetimeFigureOut">
              <a:rPr lang="ru-RU" smtClean="0"/>
              <a:pPr/>
              <a:t>13.12.2013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7424DBD-AD2D-4A0F-992E-F4222943077C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1;&#1045;&#1053;&#1040;\&#1056;&#1072;&#1073;&#1086;&#1095;&#1080;&#1081;%20&#1089;&#1090;&#1086;&#1083;\&#1085;&#1072;%20&#1087;&#1088;&#1077;&#1079;&#1077;&#1085;&#1090;&#1072;&#1094;&#1080;&#1102;\&#1093;&#1086;&#1088;.mp3" TargetMode="Externa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51;&#1045;&#1053;&#1040;\&#1056;&#1072;&#1073;&#1086;&#1095;&#1080;&#1081;%20&#1089;&#1090;&#1086;&#1083;\&#1085;&#1072;%20&#1087;&#1088;&#1077;&#1079;&#1077;&#1085;&#1090;&#1072;&#1094;&#1080;&#1102;\&#1087;&#1072;&#1089;&#1093;&#1072;&#1083;&#1100;&#1085;&#1099;&#1081;%20&#1079;&#1074;&#1086;&#1085;.mp3" TargetMode="Externa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1538" y="285728"/>
            <a:ext cx="6824682" cy="1771648"/>
          </a:xfrm>
        </p:spPr>
        <p:txBody>
          <a:bodyPr/>
          <a:lstStyle/>
          <a:p>
            <a:r>
              <a:rPr lang="ru-RU" dirty="0" smtClean="0"/>
              <a:t>ТВОРЧЕСКИЙ ПРОЕКТ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714412" y="2000240"/>
            <a:ext cx="7786742" cy="1752600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«Пасхальный кулич»</a:t>
            </a:r>
            <a:endParaRPr lang="ru-RU" sz="4400" dirty="0">
              <a:solidFill>
                <a:srgbClr val="FFFF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5286388"/>
            <a:ext cx="213218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srgbClr val="000066"/>
                </a:solidFill>
              </a:rPr>
              <a:t>Выполнили: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Косарева Юлия и 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Косырева Елена</a:t>
            </a:r>
          </a:p>
          <a:p>
            <a:r>
              <a:rPr lang="ru-RU" dirty="0" smtClean="0">
                <a:solidFill>
                  <a:srgbClr val="000066"/>
                </a:solidFill>
              </a:rPr>
              <a:t>Учащиеся 9 </a:t>
            </a:r>
            <a:r>
              <a:rPr lang="ru-RU" dirty="0" err="1" smtClean="0">
                <a:solidFill>
                  <a:srgbClr val="000066"/>
                </a:solidFill>
              </a:rPr>
              <a:t>кл</a:t>
            </a:r>
            <a:r>
              <a:rPr lang="ru-RU" dirty="0" smtClean="0">
                <a:solidFill>
                  <a:srgbClr val="000066"/>
                </a:solidFill>
              </a:rPr>
              <a:t>.</a:t>
            </a:r>
            <a:endParaRPr lang="ru-RU" dirty="0">
              <a:solidFill>
                <a:srgbClr val="000066"/>
              </a:solidFill>
            </a:endParaRPr>
          </a:p>
        </p:txBody>
      </p:sp>
      <p:pic>
        <p:nvPicPr>
          <p:cNvPr id="5" name="Рисунок 4" descr="кулич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9832" y="2924944"/>
            <a:ext cx="3978955" cy="3100494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428604"/>
            <a:ext cx="65008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«Катание яиц»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горк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3609" y="2708920"/>
            <a:ext cx="3078680" cy="3307262"/>
          </a:xfrm>
          <a:prstGeom prst="rect">
            <a:avLst/>
          </a:prstGeom>
        </p:spPr>
      </p:pic>
      <p:pic>
        <p:nvPicPr>
          <p:cNvPr id="4" name="Рисунок 3" descr="празднование 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2636912"/>
            <a:ext cx="2232351" cy="3379270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428604"/>
            <a:ext cx="650085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FFFF00"/>
                </a:solidFill>
              </a:rPr>
              <a:t>«Игра в кучки»</a:t>
            </a:r>
            <a:endParaRPr lang="ru-RU" sz="66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кучк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1680" y="2132856"/>
            <a:ext cx="5347747" cy="3474084"/>
          </a:xfrm>
          <a:prstGeom prst="rect">
            <a:avLst/>
          </a:prstGeom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571480"/>
            <a:ext cx="8072495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dirty="0" smtClean="0">
                <a:solidFill>
                  <a:srgbClr val="FDB5FA"/>
                </a:solidFill>
              </a:rPr>
              <a:t>Во время Пасхи существовало множество примет.</a:t>
            </a:r>
            <a:endParaRPr lang="ru-RU" sz="8000" dirty="0">
              <a:solidFill>
                <a:srgbClr val="FDB5FA"/>
              </a:solidFill>
            </a:endParaRPr>
          </a:p>
        </p:txBody>
      </p:sp>
      <p:pic>
        <p:nvPicPr>
          <p:cNvPr id="3" name="Рисунок 2" descr="заяц с яйцом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3702" y="3071810"/>
            <a:ext cx="2324434" cy="3643314"/>
          </a:xfrm>
          <a:prstGeom prst="rect">
            <a:avLst/>
          </a:prstGeom>
        </p:spPr>
      </p:pic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571480"/>
            <a:ext cx="885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C000"/>
                </a:solidFill>
              </a:rPr>
              <a:t>Меню пасхального стола</a:t>
            </a:r>
            <a:endParaRPr lang="ru-RU" sz="4800" dirty="0">
              <a:solidFill>
                <a:srgbClr val="FFC000"/>
              </a:solidFill>
            </a:endParaRPr>
          </a:p>
        </p:txBody>
      </p:sp>
      <p:pic>
        <p:nvPicPr>
          <p:cNvPr id="3" name="Рисунок 2" descr="меню пасхи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1844824"/>
            <a:ext cx="5727738" cy="3873042"/>
          </a:xfrm>
          <a:prstGeom prst="rect">
            <a:avLst/>
          </a:prstGeom>
        </p:spPr>
      </p:pic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14414" y="714356"/>
            <a:ext cx="686918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00FFFF"/>
                </a:solidFill>
              </a:rPr>
              <a:t>Иеромонах Иов (</a:t>
            </a:r>
            <a:r>
              <a:rPr lang="ru-RU" sz="4400" dirty="0" err="1" smtClean="0">
                <a:solidFill>
                  <a:srgbClr val="00FFFF"/>
                </a:solidFill>
              </a:rPr>
              <a:t>Гумеров</a:t>
            </a:r>
            <a:r>
              <a:rPr lang="ru-RU" sz="4400" dirty="0" smtClean="0">
                <a:solidFill>
                  <a:srgbClr val="00FFFF"/>
                </a:solidFill>
              </a:rPr>
              <a:t>)</a:t>
            </a:r>
            <a:endParaRPr lang="ru-RU" sz="4400" dirty="0">
              <a:solidFill>
                <a:srgbClr val="00FFFF"/>
              </a:solidFill>
            </a:endParaRPr>
          </a:p>
        </p:txBody>
      </p:sp>
      <p:pic>
        <p:nvPicPr>
          <p:cNvPr id="3" name="Рисунок 2" descr="иеромонах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7824" y="2060848"/>
            <a:ext cx="2500232" cy="3587290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57158" y="642918"/>
            <a:ext cx="83582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             </a:t>
            </a:r>
            <a:r>
              <a:rPr lang="ru-RU" sz="4000" dirty="0" smtClean="0">
                <a:solidFill>
                  <a:srgbClr val="FFFF00"/>
                </a:solidFill>
              </a:rPr>
              <a:t>Кулич нужно есть с   благоговением и пасхальной</a:t>
            </a:r>
          </a:p>
          <a:p>
            <a:r>
              <a:rPr lang="ru-RU" sz="4000" dirty="0">
                <a:solidFill>
                  <a:srgbClr val="FFFF00"/>
                </a:solidFill>
              </a:rPr>
              <a:t> </a:t>
            </a:r>
            <a:r>
              <a:rPr lang="ru-RU" sz="4000" dirty="0" smtClean="0">
                <a:solidFill>
                  <a:srgbClr val="FFFF00"/>
                </a:solidFill>
              </a:rPr>
              <a:t>                   радостью!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5" name="Рисунок 4" descr="кулиич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4438" y="2214554"/>
            <a:ext cx="3203893" cy="3230670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9403" y="857232"/>
            <a:ext cx="90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</a:rPr>
              <a:t>СПАСИБО ЗА ВНИМАНИЕ!</a:t>
            </a:r>
            <a:endParaRPr lang="ru-RU" sz="5400" i="1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веселый заяц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6756" y="2924944"/>
            <a:ext cx="3240360" cy="3240360"/>
          </a:xfrm>
          <a:prstGeom prst="rect">
            <a:avLst/>
          </a:prstGeom>
        </p:spPr>
      </p:pic>
    </p:spTree>
  </p:cSld>
  <p:clrMapOvr>
    <a:masterClrMapping/>
  </p:clrMapOvr>
  <p:transition spd="slow">
    <p:wedge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814393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FFFF00"/>
                </a:solidFill>
              </a:rPr>
              <a:t>Светлое  Христово  Воскресение.</a:t>
            </a:r>
          </a:p>
          <a:p>
            <a:r>
              <a:rPr lang="ru-RU" sz="4000" dirty="0" smtClean="0">
                <a:solidFill>
                  <a:srgbClr val="FFFF00"/>
                </a:solidFill>
              </a:rPr>
              <a:t>                          Пасха</a:t>
            </a:r>
            <a:endParaRPr lang="ru-RU" sz="4000" dirty="0">
              <a:solidFill>
                <a:srgbClr val="FFFF00"/>
              </a:solidFill>
            </a:endParaRPr>
          </a:p>
        </p:txBody>
      </p:sp>
      <p:pic>
        <p:nvPicPr>
          <p:cNvPr id="3" name="Рисунок 2" descr="христос воскре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7873" y="2636912"/>
            <a:ext cx="3948254" cy="3168352"/>
          </a:xfrm>
          <a:prstGeom prst="rect">
            <a:avLst/>
          </a:prstGeom>
        </p:spPr>
      </p:pic>
      <p:pic>
        <p:nvPicPr>
          <p:cNvPr id="7" name="хор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215206" y="6429396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589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57290" y="357166"/>
            <a:ext cx="635798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Православная Пасха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1857364"/>
            <a:ext cx="35719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rgbClr val="7EF244"/>
                </a:solidFill>
              </a:rPr>
              <a:t>Вот просыпается земля</a:t>
            </a:r>
          </a:p>
          <a:p>
            <a:r>
              <a:rPr lang="ru-RU" sz="2000" dirty="0" smtClean="0">
                <a:solidFill>
                  <a:srgbClr val="7EF244"/>
                </a:solidFill>
              </a:rPr>
              <a:t>И одеваются поля,</a:t>
            </a:r>
          </a:p>
          <a:p>
            <a:r>
              <a:rPr lang="ru-RU" sz="2000" dirty="0" smtClean="0">
                <a:solidFill>
                  <a:srgbClr val="7EF244"/>
                </a:solidFill>
              </a:rPr>
              <a:t>Весна идёт, полна чудес.</a:t>
            </a:r>
            <a:br>
              <a:rPr lang="ru-RU" sz="2000" dirty="0" smtClean="0">
                <a:solidFill>
                  <a:srgbClr val="7EF244"/>
                </a:solidFill>
              </a:rPr>
            </a:br>
            <a:r>
              <a:rPr lang="ru-RU" sz="2000" dirty="0" smtClean="0">
                <a:solidFill>
                  <a:srgbClr val="7EF244"/>
                </a:solidFill>
              </a:rPr>
              <a:t>Христос Воскрес!</a:t>
            </a:r>
            <a:br>
              <a:rPr lang="ru-RU" sz="2000" dirty="0" smtClean="0">
                <a:solidFill>
                  <a:srgbClr val="7EF244"/>
                </a:solidFill>
              </a:rPr>
            </a:br>
            <a:r>
              <a:rPr lang="ru-RU" sz="2000" dirty="0" smtClean="0">
                <a:solidFill>
                  <a:srgbClr val="7EF244"/>
                </a:solidFill>
              </a:rPr>
              <a:t>Христос Воскрес!</a:t>
            </a:r>
            <a:br>
              <a:rPr lang="ru-RU" sz="2000" dirty="0" smtClean="0">
                <a:solidFill>
                  <a:srgbClr val="7EF244"/>
                </a:solidFill>
              </a:rPr>
            </a:br>
            <a:r>
              <a:rPr lang="ru-RU" sz="2000" dirty="0" smtClean="0">
                <a:solidFill>
                  <a:srgbClr val="7EF244"/>
                </a:solidFill>
              </a:rPr>
              <a:t>                   «А. Майков»</a:t>
            </a:r>
            <a:endParaRPr lang="ru-RU" sz="2000" dirty="0">
              <a:solidFill>
                <a:srgbClr val="7EF244"/>
              </a:solidFill>
            </a:endParaRPr>
          </a:p>
        </p:txBody>
      </p:sp>
      <p:pic>
        <p:nvPicPr>
          <p:cNvPr id="4" name="Рисунок 3" descr="христос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900" y="3068960"/>
            <a:ext cx="4888827" cy="2664296"/>
          </a:xfrm>
          <a:prstGeom prst="rect">
            <a:avLst/>
          </a:prstGeom>
        </p:spPr>
      </p:pic>
      <p:pic>
        <p:nvPicPr>
          <p:cNvPr id="5" name="пасхальный звон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072330" y="614364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92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500042"/>
            <a:ext cx="878684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Неделя, предшествующая Пасхе – пасхальная</a:t>
            </a:r>
          </a:p>
          <a:p>
            <a:r>
              <a:rPr lang="ru-RU" sz="3200" dirty="0">
                <a:solidFill>
                  <a:srgbClr val="FFC000"/>
                </a:solidFill>
              </a:rPr>
              <a:t> </a:t>
            </a:r>
            <a:r>
              <a:rPr lang="ru-RU" sz="3200" dirty="0" smtClean="0">
                <a:solidFill>
                  <a:srgbClr val="FFC000"/>
                </a:solidFill>
              </a:rPr>
              <a:t>                                     седмица.</a:t>
            </a:r>
            <a:endParaRPr lang="ru-RU" sz="3200" dirty="0">
              <a:solidFill>
                <a:srgbClr val="FFC000"/>
              </a:solidFill>
            </a:endParaRPr>
          </a:p>
        </p:txBody>
      </p:sp>
      <p:pic>
        <p:nvPicPr>
          <p:cNvPr id="3" name="Рисунок 2" descr="храм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340768"/>
            <a:ext cx="2401840" cy="2718064"/>
          </a:xfrm>
          <a:prstGeom prst="rect">
            <a:avLst/>
          </a:prstGeom>
        </p:spPr>
      </p:pic>
      <p:pic>
        <p:nvPicPr>
          <p:cNvPr id="4" name="Рисунок 3" descr="красят яйца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08104" y="1988840"/>
            <a:ext cx="2509984" cy="1857388"/>
          </a:xfrm>
          <a:prstGeom prst="rect">
            <a:avLst/>
          </a:prstGeom>
        </p:spPr>
      </p:pic>
      <p:pic>
        <p:nvPicPr>
          <p:cNvPr id="5" name="Рисунок 4" descr="воскрес воистину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57416" y="4437112"/>
            <a:ext cx="3087968" cy="1950486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42910" y="428604"/>
            <a:ext cx="72866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i="1" dirty="0" smtClean="0">
                <a:solidFill>
                  <a:srgbClr val="FFFF00"/>
                </a:solidFill>
              </a:rPr>
              <a:t>В  этот  день  всё  человечество,  а значит  –  каждый  из  нас,  получили  надежду  на  спасение, потому  что  Христос воскрес.</a:t>
            </a:r>
            <a:endParaRPr lang="ru-RU" sz="54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714356"/>
            <a:ext cx="82868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DB5FA"/>
                </a:solidFill>
              </a:rPr>
              <a:t>Одним из главных символов праздника</a:t>
            </a:r>
          </a:p>
          <a:p>
            <a:r>
              <a:rPr lang="ru-RU" sz="3200" dirty="0">
                <a:solidFill>
                  <a:srgbClr val="FDB5FA"/>
                </a:solidFill>
              </a:rPr>
              <a:t> </a:t>
            </a:r>
            <a:r>
              <a:rPr lang="ru-RU" sz="3200" dirty="0" smtClean="0">
                <a:solidFill>
                  <a:srgbClr val="FDB5FA"/>
                </a:solidFill>
              </a:rPr>
              <a:t>                           является яйцо.</a:t>
            </a:r>
            <a:endParaRPr lang="ru-RU" sz="3200" dirty="0">
              <a:solidFill>
                <a:srgbClr val="FDB5FA"/>
              </a:solidFill>
            </a:endParaRPr>
          </a:p>
        </p:txBody>
      </p:sp>
      <p:pic>
        <p:nvPicPr>
          <p:cNvPr id="3" name="Рисунок 2" descr="яйцо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9586" y="857232"/>
            <a:ext cx="971550" cy="1943100"/>
          </a:xfrm>
          <a:prstGeom prst="rect">
            <a:avLst/>
          </a:prstGeom>
        </p:spPr>
      </p:pic>
      <p:pic>
        <p:nvPicPr>
          <p:cNvPr id="6" name="Рисунок 5" descr="яйца 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43808" y="2420888"/>
            <a:ext cx="4082394" cy="3662148"/>
          </a:xfrm>
          <a:prstGeom prst="rect">
            <a:avLst/>
          </a:prstGeom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500042"/>
            <a:ext cx="72866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FFFF"/>
                </a:solidFill>
              </a:rPr>
              <a:t>Пасха – праздник  семейный</a:t>
            </a:r>
            <a:endParaRPr lang="ru-RU" sz="4000" dirty="0">
              <a:solidFill>
                <a:srgbClr val="00FFFF"/>
              </a:solidFill>
            </a:endParaRPr>
          </a:p>
        </p:txBody>
      </p:sp>
      <p:pic>
        <p:nvPicPr>
          <p:cNvPr id="3" name="Рисунок 2" descr="празднование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8138" y="3933056"/>
            <a:ext cx="4470925" cy="2237378"/>
          </a:xfrm>
          <a:prstGeom prst="rect">
            <a:avLst/>
          </a:prstGeom>
        </p:spPr>
      </p:pic>
      <p:pic>
        <p:nvPicPr>
          <p:cNvPr id="4" name="Рисунок 3" descr="пасхальный стол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100" y="1700808"/>
            <a:ext cx="4407002" cy="2072842"/>
          </a:xfrm>
          <a:prstGeom prst="rect">
            <a:avLst/>
          </a:prstGeom>
        </p:spPr>
      </p:pic>
      <p:pic>
        <p:nvPicPr>
          <p:cNvPr id="5" name="Рисунок 4" descr="празднование 1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668" y="1865344"/>
            <a:ext cx="2484834" cy="4305090"/>
          </a:xfrm>
          <a:prstGeom prst="rect">
            <a:avLst/>
          </a:prstGeom>
        </p:spPr>
      </p:pic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00034" y="642918"/>
            <a:ext cx="828680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FF00"/>
                </a:solidFill>
              </a:rPr>
              <a:t>Артос –  просфора  с  изображением  креста  или</a:t>
            </a:r>
          </a:p>
          <a:p>
            <a:r>
              <a:rPr lang="ru-RU" sz="2800" dirty="0">
                <a:solidFill>
                  <a:srgbClr val="FFFF00"/>
                </a:solidFill>
              </a:rPr>
              <a:t> </a:t>
            </a:r>
            <a:r>
              <a:rPr lang="ru-RU" sz="2800" dirty="0" smtClean="0">
                <a:solidFill>
                  <a:srgbClr val="FFFF00"/>
                </a:solidFill>
              </a:rPr>
              <a:t>                              Вознесения Христова. </a:t>
            </a:r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артос 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846" y="2276872"/>
            <a:ext cx="3047173" cy="3096344"/>
          </a:xfrm>
          <a:prstGeom prst="rect">
            <a:avLst/>
          </a:prstGeom>
        </p:spPr>
      </p:pic>
      <p:pic>
        <p:nvPicPr>
          <p:cNvPr id="5" name="Рисунок 4" descr="артос 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8064" y="2276872"/>
            <a:ext cx="3135598" cy="3096344"/>
          </a:xfrm>
          <a:prstGeom prst="rect">
            <a:avLst/>
          </a:prstGeom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42910" y="1071546"/>
            <a:ext cx="75724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i="1" dirty="0" smtClean="0">
                <a:solidFill>
                  <a:srgbClr val="00FFFF"/>
                </a:solidFill>
              </a:rPr>
              <a:t>Русская Пасха отличается целым рядом обычаев, не связанных  напрямую с религиозными легендами. Это народные игры, развлечения.</a:t>
            </a:r>
            <a:endParaRPr lang="ru-RU" sz="4800" i="1" dirty="0">
              <a:solidFill>
                <a:srgbClr val="00FFFF"/>
              </a:solidFill>
            </a:endParaRPr>
          </a:p>
        </p:txBody>
      </p:sp>
      <p:pic>
        <p:nvPicPr>
          <p:cNvPr id="3" name="Рисунок 2" descr="заяц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2330" y="142852"/>
            <a:ext cx="1895475" cy="1733550"/>
          </a:xfrm>
          <a:prstGeom prst="rect">
            <a:avLst/>
          </a:prstGeom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256</TotalTime>
  <Words>153</Words>
  <Application>Microsoft Office PowerPoint</Application>
  <PresentationFormat>Экран (4:3)</PresentationFormat>
  <Paragraphs>29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ТВОРЧЕСКИЙ ПРОЕКТ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</dc:title>
  <dc:creator>ЛЕНА</dc:creator>
  <cp:lastModifiedBy>User</cp:lastModifiedBy>
  <cp:revision>33</cp:revision>
  <dcterms:created xsi:type="dcterms:W3CDTF">2013-05-14T09:08:20Z</dcterms:created>
  <dcterms:modified xsi:type="dcterms:W3CDTF">2013-12-13T15:14:46Z</dcterms:modified>
</cp:coreProperties>
</file>