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56" r:id="rId2"/>
    <p:sldId id="258" r:id="rId3"/>
    <p:sldId id="257" r:id="rId4"/>
    <p:sldId id="266" r:id="rId5"/>
    <p:sldId id="259" r:id="rId6"/>
    <p:sldId id="260" r:id="rId7"/>
    <p:sldId id="261" r:id="rId8"/>
    <p:sldId id="262" r:id="rId9"/>
    <p:sldId id="264" r:id="rId10"/>
    <p:sldId id="263" r:id="rId11"/>
    <p:sldId id="265" r:id="rId12"/>
    <p:sldId id="268" r:id="rId13"/>
    <p:sldId id="271" r:id="rId14"/>
    <p:sldId id="270" r:id="rId15"/>
    <p:sldId id="267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164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416CE0-53A1-46E5-8420-8FC0B95ABB1C}" type="datetimeFigureOut">
              <a:rPr lang="ru-RU" smtClean="0"/>
              <a:t>28.01.2012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FEBDAB-C932-43F6-9DEE-F80334339B9A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0763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EFEBDAB-C932-43F6-9DEE-F80334339B9A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3348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74567-016B-41C1-AE6A-AE6E8C46EF65}" type="datetimeFigureOut">
              <a:rPr lang="ru-RU" smtClean="0"/>
              <a:pPr/>
              <a:t>28.01.2012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536E-9295-4B95-9918-499DE4C2CCF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74567-016B-41C1-AE6A-AE6E8C46EF65}" type="datetimeFigureOut">
              <a:rPr lang="ru-RU" smtClean="0"/>
              <a:pPr/>
              <a:t>28.01.2012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536E-9295-4B95-9918-499DE4C2C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74567-016B-41C1-AE6A-AE6E8C46EF65}" type="datetimeFigureOut">
              <a:rPr lang="ru-RU" smtClean="0"/>
              <a:pPr/>
              <a:t>28.01.2012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536E-9295-4B95-9918-499DE4C2C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74567-016B-41C1-AE6A-AE6E8C46EF65}" type="datetimeFigureOut">
              <a:rPr lang="ru-RU" smtClean="0"/>
              <a:pPr/>
              <a:t>28.01.2012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536E-9295-4B95-9918-499DE4C2C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74567-016B-41C1-AE6A-AE6E8C46EF65}" type="datetimeFigureOut">
              <a:rPr lang="ru-RU" smtClean="0"/>
              <a:pPr/>
              <a:t>28.01.2012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09B0536E-9295-4B95-9918-499DE4C2C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74567-016B-41C1-AE6A-AE6E8C46EF65}" type="datetimeFigureOut">
              <a:rPr lang="ru-RU" smtClean="0"/>
              <a:pPr/>
              <a:t>28.01.2012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536E-9295-4B95-9918-499DE4C2C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74567-016B-41C1-AE6A-AE6E8C46EF65}" type="datetimeFigureOut">
              <a:rPr lang="ru-RU" smtClean="0"/>
              <a:pPr/>
              <a:t>28.01.2012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536E-9295-4B95-9918-499DE4C2C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74567-016B-41C1-AE6A-AE6E8C46EF65}" type="datetimeFigureOut">
              <a:rPr lang="ru-RU" smtClean="0"/>
              <a:pPr/>
              <a:t>28.01.2012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536E-9295-4B95-9918-499DE4C2C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74567-016B-41C1-AE6A-AE6E8C46EF65}" type="datetimeFigureOut">
              <a:rPr lang="ru-RU" smtClean="0"/>
              <a:pPr/>
              <a:t>28.01.2012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536E-9295-4B95-9918-499DE4C2C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74567-016B-41C1-AE6A-AE6E8C46EF65}" type="datetimeFigureOut">
              <a:rPr lang="ru-RU" smtClean="0"/>
              <a:pPr/>
              <a:t>28.01.2012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536E-9295-4B95-9918-499DE4C2C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974567-016B-41C1-AE6A-AE6E8C46EF65}" type="datetimeFigureOut">
              <a:rPr lang="ru-RU" smtClean="0"/>
              <a:pPr/>
              <a:t>28.01.2012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B0536E-9295-4B95-9918-499DE4C2C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F974567-016B-41C1-AE6A-AE6E8C46EF65}" type="datetimeFigureOut">
              <a:rPr lang="ru-RU" smtClean="0"/>
              <a:pPr/>
              <a:t>28.01.2012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9B0536E-9295-4B95-9918-499DE4C2CCF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2.jpeg"/><Relationship Id="rId7" Type="http://schemas.openxmlformats.org/officeDocument/2006/relationships/image" Target="../media/image4.jpeg"/><Relationship Id="rId2" Type="http://schemas.openxmlformats.org/officeDocument/2006/relationships/hyperlink" Target="http://professionali.ru/files/upload/f7/1e/3f/57/3090666.original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aprom-image.s3.amazonaws.com/1198061_w640_h640_ps152b24112008.jpg" TargetMode="External"/><Relationship Id="rId5" Type="http://schemas.openxmlformats.org/officeDocument/2006/relationships/image" Target="../media/image3.jpeg"/><Relationship Id="rId4" Type="http://schemas.openxmlformats.org/officeDocument/2006/relationships/hyperlink" Target="http://gso.org.tr/images/haber/ambalaj.jpg" TargetMode="External"/><Relationship Id="rId9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7" Type="http://schemas.openxmlformats.org/officeDocument/2006/relationships/slide" Target="slide8.xml"/><Relationship Id="rId2" Type="http://schemas.openxmlformats.org/officeDocument/2006/relationships/slide" Target="slide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slide" Target="slide7.xml"/><Relationship Id="rId4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9600" dirty="0" smtClean="0"/>
              <a:t>Полимеры:</a:t>
            </a:r>
            <a:br>
              <a:rPr lang="ru-RU" sz="9600" dirty="0" smtClean="0"/>
            </a:br>
            <a:r>
              <a:rPr lang="ru-RU" sz="4000" dirty="0" smtClean="0"/>
              <a:t>польза или вред?</a:t>
            </a:r>
            <a:endParaRPr lang="ru-RU" sz="9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7664" y="4005064"/>
            <a:ext cx="6480720" cy="2160240"/>
          </a:xfrm>
        </p:spPr>
        <p:txBody>
          <a:bodyPr>
            <a:normAutofit/>
          </a:bodyPr>
          <a:lstStyle/>
          <a:p>
            <a:pPr algn="r"/>
            <a:r>
              <a:rPr lang="ru-RU" dirty="0" smtClean="0"/>
              <a:t>Выполнила:</a:t>
            </a:r>
          </a:p>
          <a:p>
            <a:pPr algn="r"/>
            <a:r>
              <a:rPr lang="ru-RU" dirty="0" smtClean="0"/>
              <a:t>Ученица 10 «А» класса</a:t>
            </a:r>
          </a:p>
          <a:p>
            <a:pPr algn="r"/>
            <a:r>
              <a:rPr lang="ru-RU" dirty="0" smtClean="0"/>
              <a:t>Архипова Аятэ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800" u="sng" dirty="0" smtClean="0">
                <a:solidFill>
                  <a:schemeClr val="tx1">
                    <a:lumMod val="85000"/>
                  </a:schemeClr>
                </a:solidFill>
              </a:rPr>
              <a:t>Способ получения</a:t>
            </a:r>
            <a:endParaRPr lang="ru-RU" sz="4800" u="sng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Поликонденсация</a:t>
            </a:r>
            <a:endParaRPr lang="en-US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2400" dirty="0"/>
              <a:t>Это химический процесс соединения  исходных молекул мономера в макромолекулы полимера, идущий с образованием побочного низкомолекулярного продукта (чаще всего воды</a:t>
            </a:r>
            <a:r>
              <a:rPr lang="ru-RU" sz="2400" dirty="0" smtClean="0"/>
              <a:t>)</a:t>
            </a:r>
            <a:endParaRPr lang="en-US" sz="2400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Полимеризация</a:t>
            </a:r>
            <a:endParaRPr lang="en-US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2400" dirty="0"/>
              <a:t>Это химический процесс соединения множества исходных молекул низкомолекулярного вещества (мономера) в крупные молекулы (макромолекулы) полимера.</a:t>
            </a:r>
          </a:p>
          <a:p>
            <a:pPr marL="137160" indent="0">
              <a:buNone/>
            </a:pPr>
            <a:endParaRPr lang="ru-RU" sz="2400" dirty="0">
              <a:solidFill>
                <a:schemeClr val="bg1"/>
              </a:solidFill>
            </a:endParaRPr>
          </a:p>
          <a:p>
            <a:pPr marL="137160" indent="0">
              <a:buNone/>
            </a:pPr>
            <a:endParaRPr lang="ru-RU" sz="2400" dirty="0"/>
          </a:p>
          <a:p>
            <a:pPr marL="137160" indent="0">
              <a:buNone/>
            </a:pPr>
            <a:endParaRPr lang="ru-RU" dirty="0"/>
          </a:p>
        </p:txBody>
      </p:sp>
      <p:sp>
        <p:nvSpPr>
          <p:cNvPr id="12" name="Стрелка влево 11">
            <a:hlinkClick r:id="rId2" action="ppaction://hlinksldjump"/>
          </p:cNvPr>
          <p:cNvSpPr/>
          <p:nvPr/>
        </p:nvSpPr>
        <p:spPr>
          <a:xfrm>
            <a:off x="0" y="6429396"/>
            <a:ext cx="571472" cy="428604"/>
          </a:xfrm>
          <a:prstGeom prst="lef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066130"/>
          </a:xfrm>
        </p:spPr>
        <p:txBody>
          <a:bodyPr>
            <a:normAutofit/>
          </a:bodyPr>
          <a:lstStyle/>
          <a:p>
            <a:pPr algn="l"/>
            <a:r>
              <a:rPr lang="ru-RU" sz="4800" u="sng" dirty="0">
                <a:solidFill>
                  <a:schemeClr val="tx1">
                    <a:lumMod val="85000"/>
                  </a:schemeClr>
                </a:solidFill>
              </a:rPr>
              <a:t>Способ получения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40060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Гомополимеризация</a:t>
            </a:r>
            <a:endParaRPr lang="en-US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2400" dirty="0"/>
              <a:t>соединение молекул одного </a:t>
            </a:r>
            <a:r>
              <a:rPr lang="ru-RU" sz="2400" dirty="0" smtClean="0"/>
              <a:t>мономера</a:t>
            </a:r>
            <a:endParaRPr lang="en-US" sz="2400" dirty="0" smtClean="0"/>
          </a:p>
          <a:p>
            <a:pPr marL="137160" indent="0">
              <a:buNone/>
            </a:pPr>
            <a:endParaRPr lang="en-US" sz="2400" dirty="0" smtClean="0"/>
          </a:p>
          <a:p>
            <a:pPr marL="137160" indent="0">
              <a:buNone/>
            </a:pPr>
            <a:endParaRPr lang="en-US" sz="2400" dirty="0" smtClean="0"/>
          </a:p>
          <a:p>
            <a:r>
              <a:rPr lang="ru-RU" sz="2400" dirty="0" smtClean="0"/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Гомополиконденсация</a:t>
            </a:r>
            <a:endParaRPr lang="en-US" sz="2400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2400" dirty="0"/>
              <a:t>соединение молекул одного мономера </a:t>
            </a:r>
          </a:p>
          <a:p>
            <a:pPr marL="137160" indent="0">
              <a:buNone/>
            </a:pPr>
            <a:endParaRPr lang="en-US" dirty="0" smtClean="0"/>
          </a:p>
          <a:p>
            <a:r>
              <a:rPr lang="ru-RU" dirty="0" smtClean="0">
                <a:solidFill>
                  <a:schemeClr val="bg1"/>
                </a:solidFill>
              </a:rPr>
              <a:t>Сополиконденсация</a:t>
            </a:r>
            <a:endParaRPr lang="en-US" dirty="0" smtClean="0">
              <a:solidFill>
                <a:schemeClr val="bg1"/>
              </a:solidFill>
            </a:endParaRPr>
          </a:p>
          <a:p>
            <a:pPr marL="137160" indent="0">
              <a:buNone/>
            </a:pPr>
            <a:r>
              <a:rPr lang="ru-RU" sz="2400" dirty="0"/>
              <a:t>соединение молекул двух и более исходных веществ</a:t>
            </a:r>
          </a:p>
          <a:p>
            <a:pPr marL="137160" indent="0">
              <a:buNone/>
            </a:pP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276872"/>
            <a:ext cx="2786063" cy="92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149080"/>
            <a:ext cx="3829050" cy="712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5589239"/>
            <a:ext cx="2573337" cy="98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3508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800" u="sng" dirty="0" smtClean="0">
                <a:solidFill>
                  <a:schemeClr val="tx1">
                    <a:lumMod val="85000"/>
                  </a:schemeClr>
                </a:solidFill>
              </a:rPr>
              <a:t>Вред пластика</a:t>
            </a:r>
            <a:endParaRPr lang="ru-RU" sz="4800" u="sng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457200" y="4437112"/>
            <a:ext cx="8219256" cy="1872248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Создание пластиковой упаковки решило множество проблем, но и породило не меньше</a:t>
            </a:r>
            <a:r>
              <a:rPr lang="ru-RU" dirty="0" smtClean="0"/>
              <a:t>.</a:t>
            </a:r>
            <a:r>
              <a:rPr lang="en-US" dirty="0" smtClean="0"/>
              <a:t> </a:t>
            </a:r>
            <a:r>
              <a:rPr lang="ru-RU" dirty="0" smtClean="0"/>
              <a:t>Горы </a:t>
            </a:r>
            <a:r>
              <a:rPr lang="ru-RU" dirty="0"/>
              <a:t>мусора, на переработку которого природе понадобятся сотни, а то и тысячи лет! И это совсем не означает, что через тысячу лет мы (а вернее, наши далекие потомки) получим горы полезного компоста.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12776"/>
            <a:ext cx="4824536" cy="2912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994597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520" y="908721"/>
            <a:ext cx="356276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Рисунок 4" descr="http://www.tlttimes.ru/uploads/images/9/8/5/e/17/456b34f124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908720"/>
            <a:ext cx="4320480" cy="237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www.tlttimes.ru/uploads/images/a/f/5/2/17/4649942cb1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933056"/>
            <a:ext cx="3528391" cy="252027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 descr="http://www.tlttimes.ru/uploads/images/3/2/d/c/17/169ad82baa.jpg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861048"/>
            <a:ext cx="4320480" cy="2520831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616509" y="1124744"/>
            <a:ext cx="3221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C000"/>
                </a:solidFill>
              </a:rPr>
              <a:t>Может выделять стирол и </a:t>
            </a:r>
          </a:p>
          <a:p>
            <a:r>
              <a:rPr lang="ru-RU" b="1" dirty="0">
                <a:solidFill>
                  <a:srgbClr val="FFC000"/>
                </a:solidFill>
              </a:rPr>
              <a:t>э</a:t>
            </a:r>
            <a:r>
              <a:rPr lang="ru-RU" b="1" dirty="0" smtClean="0">
                <a:solidFill>
                  <a:srgbClr val="FFC000"/>
                </a:solidFill>
              </a:rPr>
              <a:t>строген</a:t>
            </a:r>
            <a:r>
              <a:rPr lang="ru-RU" dirty="0" smtClean="0">
                <a:solidFill>
                  <a:srgbClr val="FFC000"/>
                </a:solidFill>
              </a:rPr>
              <a:t>.</a:t>
            </a:r>
            <a:endParaRPr lang="ru-RU" dirty="0">
              <a:solidFill>
                <a:srgbClr val="FFC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9992" y="1141679"/>
            <a:ext cx="35894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Повторно не использовать.</a:t>
            </a:r>
          </a:p>
          <a:p>
            <a:r>
              <a:rPr lang="ru-RU" b="1" dirty="0" smtClean="0">
                <a:solidFill>
                  <a:srgbClr val="FF0000"/>
                </a:solidFill>
              </a:rPr>
              <a:t>Выделяются фталаты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7545" y="3933056"/>
            <a:ext cx="3370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Выделяет вредные вещества</a:t>
            </a:r>
          </a:p>
          <a:p>
            <a:r>
              <a:rPr lang="ru-RU" b="1" dirty="0">
                <a:solidFill>
                  <a:srgbClr val="FF0000"/>
                </a:solidFill>
              </a:rPr>
              <a:t>в</a:t>
            </a:r>
            <a:r>
              <a:rPr lang="ru-RU" b="1" dirty="0" smtClean="0">
                <a:solidFill>
                  <a:srgbClr val="FF0000"/>
                </a:solidFill>
              </a:rPr>
              <a:t> жирные продукты.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572000" y="4077072"/>
            <a:ext cx="28264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Нагревать не выше 280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7319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Советы </a:t>
            </a:r>
            <a:r>
              <a:rPr lang="ru-RU" sz="3200" dirty="0"/>
              <a:t>по использованию полимеров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472608"/>
          </a:xfrm>
        </p:spPr>
        <p:txBody>
          <a:bodyPr>
            <a:noAutofit/>
          </a:bodyPr>
          <a:lstStyle/>
          <a:p>
            <a:pPr lvl="0"/>
            <a:r>
              <a:rPr lang="ru-RU" sz="1800" dirty="0" smtClean="0"/>
              <a:t> </a:t>
            </a:r>
            <a:r>
              <a:rPr lang="ru-RU" sz="1800" dirty="0">
                <a:solidFill>
                  <a:srgbClr val="FFFF00"/>
                </a:solidFill>
              </a:rPr>
              <a:t>Принеся продукты из магазина, </a:t>
            </a:r>
            <a:r>
              <a:rPr lang="ru-RU" sz="1800" dirty="0" smtClean="0">
                <a:solidFill>
                  <a:srgbClr val="FFFF00"/>
                </a:solidFill>
              </a:rPr>
              <a:t>незамедлительно  </a:t>
            </a:r>
            <a:r>
              <a:rPr lang="ru-RU" sz="1800" dirty="0">
                <a:solidFill>
                  <a:srgbClr val="FFFF00"/>
                </a:solidFill>
              </a:rPr>
              <a:t>переложить в стеклянную, металлическую или керамическую посуду.</a:t>
            </a:r>
          </a:p>
          <a:p>
            <a:pPr lvl="0"/>
            <a:r>
              <a:rPr lang="ru-RU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Пользоваться </a:t>
            </a:r>
            <a:r>
              <a:rPr lang="ru-RU" sz="18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 </a:t>
            </a:r>
            <a:r>
              <a:rPr lang="ru-RU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пластиковой посудой  только для холодной пищи и </a:t>
            </a:r>
            <a:r>
              <a:rPr lang="ru-RU" sz="18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воды</a:t>
            </a:r>
            <a:r>
              <a:rPr lang="ru-RU" sz="1800" dirty="0">
                <a:solidFill>
                  <a:srgbClr val="FF0000"/>
                </a:solidFill>
              </a:rPr>
              <a:t>.</a:t>
            </a:r>
          </a:p>
          <a:p>
            <a:pPr lvl="0"/>
            <a:r>
              <a:rPr lang="ru-RU" sz="1800" dirty="0" smtClean="0">
                <a:solidFill>
                  <a:srgbClr val="FFFF00"/>
                </a:solidFill>
              </a:rPr>
              <a:t>Отказываться </a:t>
            </a:r>
            <a:r>
              <a:rPr lang="ru-RU" sz="1800" dirty="0">
                <a:solidFill>
                  <a:srgbClr val="FFFF00"/>
                </a:solidFill>
              </a:rPr>
              <a:t>от пластмассовой посуды в пользу деревянной, стеклянной, фарфоровой, металлической.</a:t>
            </a:r>
          </a:p>
          <a:p>
            <a:pPr lvl="0"/>
            <a:r>
              <a:rPr lang="ru-RU" sz="18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Горячие </a:t>
            </a:r>
            <a:r>
              <a:rPr lang="ru-RU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напитки лучше всего пить из полипропиленовых стаканчиков </a:t>
            </a:r>
            <a:r>
              <a:rPr lang="ru-RU" sz="18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.</a:t>
            </a:r>
          </a:p>
          <a:p>
            <a:pPr lvl="0"/>
            <a:r>
              <a:rPr lang="ru-RU" sz="1800" dirty="0" smtClean="0">
                <a:solidFill>
                  <a:srgbClr val="FFFF00"/>
                </a:solidFill>
              </a:rPr>
              <a:t>Вместо </a:t>
            </a:r>
            <a:r>
              <a:rPr lang="ru-RU" sz="1800" dirty="0">
                <a:solidFill>
                  <a:srgbClr val="FFFF00"/>
                </a:solidFill>
              </a:rPr>
              <a:t>тефлоновой сковороды или кастрюли выбираем из нержавеющей стали или чугуна, эмалированную посуду.</a:t>
            </a:r>
          </a:p>
          <a:p>
            <a:pPr lvl="0"/>
            <a:r>
              <a:rPr lang="ru-RU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Убедитесь, что в составе покрытия и одежды нет тефлона, который во время носки начнет выделяться</a:t>
            </a:r>
            <a:r>
              <a:rPr lang="ru-RU" sz="1800" dirty="0">
                <a:solidFill>
                  <a:srgbClr val="FFFF00"/>
                </a:solidFill>
              </a:rPr>
              <a:t>.</a:t>
            </a:r>
          </a:p>
          <a:p>
            <a:pPr lvl="0"/>
            <a:r>
              <a:rPr lang="ru-RU" sz="1800" dirty="0" smtClean="0">
                <a:solidFill>
                  <a:srgbClr val="FFFF00"/>
                </a:solidFill>
              </a:rPr>
              <a:t>Внимательно </a:t>
            </a:r>
            <a:r>
              <a:rPr lang="ru-RU" sz="1800" dirty="0">
                <a:solidFill>
                  <a:srgbClr val="FFFF00"/>
                </a:solidFill>
              </a:rPr>
              <a:t>следить за маркировкой пластмассовой продукции, особенно когда покупаете детские игрушки.</a:t>
            </a:r>
          </a:p>
          <a:p>
            <a:pPr lvl="0"/>
            <a:r>
              <a:rPr lang="ru-RU" sz="18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Избегайте </a:t>
            </a:r>
            <a:r>
              <a:rPr lang="ru-RU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нагрева продуктов питания в пластиковых контейнерах, хранения жирных продуктов в пластиковых контейнерах или пищевой пленке</a:t>
            </a:r>
            <a:r>
              <a:rPr lang="ru-RU" sz="1800" dirty="0">
                <a:solidFill>
                  <a:srgbClr val="FFFF00"/>
                </a:solidFill>
              </a:rPr>
              <a:t>.</a:t>
            </a:r>
          </a:p>
          <a:p>
            <a:pPr lvl="0"/>
            <a:r>
              <a:rPr lang="ru-RU" sz="1800" dirty="0" smtClean="0">
                <a:solidFill>
                  <a:srgbClr val="FFFF00"/>
                </a:solidFill>
              </a:rPr>
              <a:t>Используйте </a:t>
            </a:r>
            <a:r>
              <a:rPr lang="ru-RU" sz="1800" dirty="0">
                <a:solidFill>
                  <a:srgbClr val="FFFF00"/>
                </a:solidFill>
              </a:rPr>
              <a:t>одежду, постельные принадлежности и мебель из натурального сырья.</a:t>
            </a:r>
          </a:p>
          <a:p>
            <a:pPr lvl="0"/>
            <a:r>
              <a:rPr lang="ru-RU" sz="1800" dirty="0">
                <a:solidFill>
                  <a:schemeClr val="bg2">
                    <a:lumMod val="20000"/>
                    <a:lumOff val="80000"/>
                  </a:schemeClr>
                </a:solidFill>
              </a:rPr>
              <a:t>Избегайте всей продукции из ПВХ</a:t>
            </a:r>
            <a:r>
              <a:rPr lang="ru-RU" sz="1800" dirty="0" smtClean="0">
                <a:solidFill>
                  <a:schemeClr val="bg2">
                    <a:lumMod val="20000"/>
                    <a:lumOff val="80000"/>
                  </a:schemeClr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540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8580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794296"/>
            <a:ext cx="8258204" cy="2515064"/>
          </a:xfrm>
        </p:spPr>
        <p:txBody>
          <a:bodyPr>
            <a:normAutofit/>
          </a:bodyPr>
          <a:lstStyle/>
          <a:p>
            <a:r>
              <a:rPr lang="ru-RU" sz="3200" u="sng" dirty="0" smtClean="0"/>
              <a:t>Полимеры</a:t>
            </a:r>
            <a:r>
              <a:rPr lang="ru-RU" sz="3200" dirty="0" smtClean="0"/>
              <a:t> </a:t>
            </a:r>
            <a:r>
              <a:rPr lang="ru-RU" dirty="0" smtClean="0"/>
              <a:t>- это </a:t>
            </a:r>
            <a:r>
              <a:rPr lang="ru-RU" dirty="0" smtClean="0"/>
              <a:t>вещества, молекулы которых состоят </a:t>
            </a:r>
            <a:r>
              <a:rPr lang="ru-RU" dirty="0" smtClean="0"/>
              <a:t>из большого числа повторяющихся группировок, или мономерных звеньев, соединенных между собой химическими связями.</a:t>
            </a:r>
            <a:endParaRPr lang="ru-RU" dirty="0"/>
          </a:p>
        </p:txBody>
      </p:sp>
      <p:pic>
        <p:nvPicPr>
          <p:cNvPr id="13314" name="Picture 2" descr="Картинка 29 из 1211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3813" y="478100"/>
            <a:ext cx="2194882" cy="1643074"/>
          </a:xfrm>
          <a:prstGeom prst="rect">
            <a:avLst/>
          </a:prstGeom>
          <a:noFill/>
        </p:spPr>
      </p:pic>
      <p:pic>
        <p:nvPicPr>
          <p:cNvPr id="13316" name="Picture 4" descr="Картинка 35 из 121121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33699" y="496824"/>
            <a:ext cx="2446252" cy="1643074"/>
          </a:xfrm>
          <a:prstGeom prst="rect">
            <a:avLst/>
          </a:prstGeom>
          <a:noFill/>
        </p:spPr>
      </p:pic>
      <p:pic>
        <p:nvPicPr>
          <p:cNvPr id="13318" name="Picture 6" descr="Картинка 52 из 121121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20072" y="2139898"/>
            <a:ext cx="1214446" cy="1722618"/>
          </a:xfrm>
          <a:prstGeom prst="rect">
            <a:avLst/>
          </a:prstGeom>
          <a:noFill/>
        </p:spPr>
      </p:pic>
      <p:pic>
        <p:nvPicPr>
          <p:cNvPr id="7" name="Picture 2" descr="C:\Documents and Settings\Саша\Мои документы\картинки по химии\органическая химия, 11 класс\10 класс органическая химия\полимеры\применение каучук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67744" y="2214553"/>
            <a:ext cx="1428759" cy="14287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12" descr="6NE1ACCA14D7J8CA62CDN4CARLTB0BCAQ6289TCADCE8BDCADQ5LEKCA8HAHUFCASZ02FICATKG4QRCA5CH1CFCALDVF25CAJHUUP8CA65TMYICAZM0F0FCABVXFV3CA5IW66QCAPGQC0CCA50AP0BCAR241NQ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419872" y="459377"/>
            <a:ext cx="1928826" cy="1680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трелка влево 10">
            <a:hlinkClick r:id="" action="ppaction://hlinkshowjump?jump=firstslide"/>
          </p:cNvPr>
          <p:cNvSpPr/>
          <p:nvPr/>
        </p:nvSpPr>
        <p:spPr>
          <a:xfrm>
            <a:off x="0" y="6357958"/>
            <a:ext cx="571472" cy="500042"/>
          </a:xfrm>
          <a:prstGeom prst="lef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786058"/>
            <a:ext cx="8229600" cy="1131910"/>
          </a:xfrm>
        </p:spPr>
        <p:txBody>
          <a:bodyPr>
            <a:noAutofit/>
          </a:bodyPr>
          <a:lstStyle/>
          <a:p>
            <a:r>
              <a:rPr lang="ru-RU" sz="7200" u="sng" dirty="0" smtClean="0">
                <a:solidFill>
                  <a:schemeClr val="bg2">
                    <a:lumMod val="20000"/>
                    <a:lumOff val="80000"/>
                  </a:schemeClr>
                </a:solidFill>
                <a:effectLst/>
              </a:rPr>
              <a:t>ПОЛИМЕРЫ</a:t>
            </a:r>
            <a:endParaRPr lang="ru-RU" sz="7200" u="sng" dirty="0">
              <a:solidFill>
                <a:schemeClr val="bg2">
                  <a:lumMod val="20000"/>
                  <a:lumOff val="80000"/>
                </a:schemeClr>
              </a:solidFill>
              <a:effectLst/>
            </a:endParaRPr>
          </a:p>
        </p:txBody>
      </p:sp>
      <p:sp>
        <p:nvSpPr>
          <p:cNvPr id="5" name="Oval 2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581400" y="252402"/>
            <a:ext cx="1752600" cy="16764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>
                <a:solidFill>
                  <a:schemeClr val="bg1"/>
                </a:solidFill>
                <a:hlinkClick r:id="rId2" action="ppaction://hlinksldjump"/>
              </a:rPr>
              <a:t>Состав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hlinkClick r:id="rId2" action="ppaction://hlinksldjump"/>
              </a:rPr>
              <a:t>основной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  <a:hlinkClick r:id="rId2" action="ppaction://hlinksldjump"/>
              </a:rPr>
              <a:t>цепи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7" name="Oval 2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3657600" y="4953000"/>
            <a:ext cx="1752600" cy="1676400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>
                <a:hlinkClick r:id="rId3" action="ppaction://hlinksldjump"/>
              </a:rPr>
              <a:t>Способ</a:t>
            </a:r>
          </a:p>
          <a:p>
            <a:pPr algn="ctr"/>
            <a:r>
              <a:rPr lang="ru-RU" sz="2400" dirty="0">
                <a:hlinkClick r:id="rId3" action="ppaction://hlinksldjump"/>
              </a:rPr>
              <a:t>получения</a:t>
            </a:r>
            <a:endParaRPr lang="ru-RU" sz="2400" dirty="0"/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>
            <a:off x="6000750" y="4797152"/>
            <a:ext cx="2700338" cy="1616075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>
                <a:hlinkClick r:id="rId4" action="ppaction://hlinksldjump"/>
              </a:rPr>
              <a:t>Форма</a:t>
            </a:r>
          </a:p>
          <a:p>
            <a:pPr algn="ctr"/>
            <a:r>
              <a:rPr lang="ru-RU" sz="2400" dirty="0">
                <a:hlinkClick r:id="rId4" action="ppaction://hlinksldjump"/>
              </a:rPr>
              <a:t>макромолекул</a:t>
            </a:r>
            <a:endParaRPr lang="ru-RU" sz="2400" dirty="0"/>
          </a:p>
        </p:txBody>
      </p:sp>
      <p:sp>
        <p:nvSpPr>
          <p:cNvPr id="9" name="Oval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215063" y="214313"/>
            <a:ext cx="2700337" cy="1690687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>
                <a:hlinkClick r:id="rId5" action="ppaction://hlinksldjump"/>
              </a:rPr>
              <a:t>Отношение </a:t>
            </a:r>
          </a:p>
          <a:p>
            <a:pPr algn="ctr"/>
            <a:r>
              <a:rPr lang="ru-RU" sz="2400" dirty="0">
                <a:hlinkClick r:id="rId5" action="ppaction://hlinksldjump"/>
              </a:rPr>
              <a:t>к </a:t>
            </a:r>
          </a:p>
          <a:p>
            <a:pPr algn="ctr"/>
            <a:r>
              <a:rPr lang="ru-RU" sz="2400" dirty="0">
                <a:hlinkClick r:id="rId5" action="ppaction://hlinksldjump"/>
              </a:rPr>
              <a:t>нагреванию</a:t>
            </a:r>
            <a:endParaRPr lang="ru-RU" sz="2400" dirty="0"/>
          </a:p>
        </p:txBody>
      </p:sp>
      <p:sp>
        <p:nvSpPr>
          <p:cNvPr id="10" name="Oval 12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357158" y="214290"/>
            <a:ext cx="2486025" cy="1628775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>
                <a:hlinkClick r:id="rId6" action="ppaction://hlinksldjump"/>
              </a:rPr>
              <a:t>Происхождение</a:t>
            </a:r>
            <a:endParaRPr lang="ru-RU" sz="2400" dirty="0"/>
          </a:p>
        </p:txBody>
      </p:sp>
      <p:sp>
        <p:nvSpPr>
          <p:cNvPr id="13" name="Стрелка вниз 12"/>
          <p:cNvSpPr/>
          <p:nvPr/>
        </p:nvSpPr>
        <p:spPr>
          <a:xfrm>
            <a:off x="4214810" y="1928802"/>
            <a:ext cx="500066" cy="857256"/>
          </a:xfrm>
          <a:prstGeom prst="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Стрелка вниз 14"/>
          <p:cNvSpPr/>
          <p:nvPr/>
        </p:nvSpPr>
        <p:spPr>
          <a:xfrm rot="19668855">
            <a:off x="2299987" y="1842155"/>
            <a:ext cx="500066" cy="1001530"/>
          </a:xfrm>
          <a:prstGeom prst="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 rot="2201282">
            <a:off x="6197139" y="1808286"/>
            <a:ext cx="500066" cy="1071564"/>
          </a:xfrm>
          <a:prstGeom prst="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Стрелка вверх 17"/>
          <p:cNvSpPr/>
          <p:nvPr/>
        </p:nvSpPr>
        <p:spPr>
          <a:xfrm>
            <a:off x="4214810" y="3929066"/>
            <a:ext cx="500066" cy="928694"/>
          </a:xfrm>
          <a:prstGeom prst="up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9" name="Стрелка вверх 18"/>
          <p:cNvSpPr/>
          <p:nvPr/>
        </p:nvSpPr>
        <p:spPr>
          <a:xfrm rot="1829465">
            <a:off x="2110581" y="3876932"/>
            <a:ext cx="484632" cy="956193"/>
          </a:xfrm>
          <a:prstGeom prst="up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0" name="Стрелка вниз 19"/>
          <p:cNvSpPr/>
          <p:nvPr/>
        </p:nvSpPr>
        <p:spPr>
          <a:xfrm rot="8904075">
            <a:off x="6246932" y="3867317"/>
            <a:ext cx="500066" cy="967115"/>
          </a:xfrm>
          <a:prstGeom prst="down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1" name="Oval 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14282" y="4857760"/>
            <a:ext cx="2843212" cy="1690687"/>
          </a:xfrm>
          <a:prstGeom prst="ellipse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r>
              <a:rPr lang="ru-RU" sz="2400" dirty="0">
                <a:hlinkClick r:id="rId7" action="ppaction://hlinksldjump"/>
              </a:rPr>
              <a:t>Стереорегулярность</a:t>
            </a:r>
            <a:endParaRPr lang="ru-RU" sz="2400" dirty="0"/>
          </a:p>
        </p:txBody>
      </p:sp>
      <p:sp>
        <p:nvSpPr>
          <p:cNvPr id="23" name="Стрелка влево 22"/>
          <p:cNvSpPr/>
          <p:nvPr/>
        </p:nvSpPr>
        <p:spPr>
          <a:xfrm>
            <a:off x="0" y="6357958"/>
            <a:ext cx="571472" cy="500042"/>
          </a:xfrm>
          <a:prstGeom prst="lef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ru-RU" sz="4800" u="sng" dirty="0" smtClean="0">
                <a:solidFill>
                  <a:schemeClr val="tx1"/>
                </a:solidFill>
              </a:rPr>
              <a:t>Основные понятия:</a:t>
            </a:r>
            <a:endParaRPr lang="ru-RU" sz="4800" u="sng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5472608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Низкомолекулярные соединения, из которых образуются полимеры, называются </a:t>
            </a:r>
            <a:r>
              <a:rPr lang="ru-RU" dirty="0">
                <a:solidFill>
                  <a:schemeClr val="bg1"/>
                </a:solidFill>
              </a:rPr>
              <a:t>мономерами</a:t>
            </a:r>
            <a:r>
              <a:rPr lang="ru-RU" dirty="0" smtClean="0"/>
              <a:t>.</a:t>
            </a:r>
          </a:p>
          <a:p>
            <a:pPr marL="137160" indent="0">
              <a:buNone/>
            </a:pPr>
            <a:r>
              <a:rPr lang="ru-RU" dirty="0" smtClean="0"/>
              <a:t>Например</a:t>
            </a:r>
            <a:r>
              <a:rPr lang="ru-RU" dirty="0"/>
              <a:t>, </a:t>
            </a:r>
            <a:r>
              <a:rPr lang="ru-RU" dirty="0" smtClean="0"/>
              <a:t>проп</a:t>
            </a:r>
            <a:r>
              <a:rPr lang="ru-RU" dirty="0" smtClean="0"/>
              <a:t>илен </a:t>
            </a:r>
            <a:r>
              <a:rPr lang="ru-RU" dirty="0">
                <a:solidFill>
                  <a:schemeClr val="bg1"/>
                </a:solidFill>
              </a:rPr>
              <a:t>СН2=С</a:t>
            </a:r>
            <a:r>
              <a:rPr lang="en-US" dirty="0">
                <a:solidFill>
                  <a:schemeClr val="bg1"/>
                </a:solidFill>
              </a:rPr>
              <a:t>H–CH3 </a:t>
            </a:r>
            <a:r>
              <a:rPr lang="ru-RU" dirty="0"/>
              <a:t>является мономером полипропилена</a:t>
            </a:r>
            <a:r>
              <a:rPr lang="ru-RU" dirty="0" smtClean="0"/>
              <a:t>:</a:t>
            </a:r>
          </a:p>
          <a:p>
            <a:pPr marL="137160" indent="0">
              <a:buNone/>
            </a:pPr>
            <a:endParaRPr lang="ru-RU" dirty="0" smtClean="0"/>
          </a:p>
          <a:p>
            <a:pPr marL="137160" indent="0">
              <a:buNone/>
            </a:pPr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Группа </a:t>
            </a:r>
            <a:r>
              <a:rPr lang="ru-RU" dirty="0"/>
              <a:t>атомов, многократно повторяющаяся в цепной макромолекуле, называется ее </a:t>
            </a:r>
            <a:r>
              <a:rPr lang="ru-RU" dirty="0">
                <a:solidFill>
                  <a:schemeClr val="bg1"/>
                </a:solidFill>
              </a:rPr>
              <a:t>структурным звеном.</a:t>
            </a:r>
          </a:p>
          <a:p>
            <a:pPr marL="137160" indent="0">
              <a:buNone/>
            </a:pPr>
            <a:r>
              <a:rPr lang="ru-RU" dirty="0"/>
              <a:t>...-CH2-CHCl-</a:t>
            </a:r>
            <a:r>
              <a:rPr lang="ru-RU" dirty="0">
                <a:solidFill>
                  <a:schemeClr val="bg1"/>
                </a:solidFill>
              </a:rPr>
              <a:t>CH2-CHCl</a:t>
            </a:r>
            <a:r>
              <a:rPr lang="ru-RU" dirty="0"/>
              <a:t>-CH2-CHCl-CH2-CHCl-CH2-CHCl-...</a:t>
            </a:r>
            <a:br>
              <a:rPr lang="ru-RU" dirty="0"/>
            </a:br>
            <a:r>
              <a:rPr lang="ru-RU" dirty="0"/>
              <a:t>В формуле макромолекулы это </a:t>
            </a:r>
            <a:r>
              <a:rPr lang="ru-RU" dirty="0" smtClean="0"/>
              <a:t>звено </a:t>
            </a:r>
            <a:r>
              <a:rPr lang="ru-RU" dirty="0"/>
              <a:t>обычно выделяют скобками:             </a:t>
            </a:r>
            <a:r>
              <a:rPr lang="ru-RU" dirty="0">
                <a:solidFill>
                  <a:schemeClr val="bg1"/>
                </a:solidFill>
              </a:rPr>
              <a:t>(-CH2-CHCl-)n</a:t>
            </a:r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2564904"/>
            <a:ext cx="4104456" cy="1010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3042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800" u="sng" dirty="0" smtClean="0">
                <a:solidFill>
                  <a:schemeClr val="tx1">
                    <a:lumMod val="95000"/>
                  </a:schemeClr>
                </a:solidFill>
              </a:rPr>
              <a:t>Происхождение</a:t>
            </a:r>
            <a:endParaRPr lang="ru-RU" sz="4800" u="sng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Oval 3"/>
          <p:cNvSpPr>
            <a:spLocks noChangeArrowheads="1"/>
          </p:cNvSpPr>
          <p:nvPr/>
        </p:nvSpPr>
        <p:spPr bwMode="auto">
          <a:xfrm>
            <a:off x="4373786" y="1330647"/>
            <a:ext cx="2430462" cy="1738313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</a:gradFill>
          <a:ln w="19050">
            <a:noFill/>
            <a:round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800" b="1" dirty="0"/>
              <a:t>Природное</a:t>
            </a:r>
          </a:p>
        </p:txBody>
      </p:sp>
      <p:sp>
        <p:nvSpPr>
          <p:cNvPr id="5" name="Oval 5"/>
          <p:cNvSpPr>
            <a:spLocks noChangeArrowheads="1"/>
          </p:cNvSpPr>
          <p:nvPr/>
        </p:nvSpPr>
        <p:spPr bwMode="auto">
          <a:xfrm>
            <a:off x="1857356" y="2643182"/>
            <a:ext cx="2713038" cy="1800225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</a:gradFill>
          <a:ln w="19050">
            <a:noFill/>
            <a:round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/>
              <a:t>Синтетическое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4000496" y="4429132"/>
            <a:ext cx="2506663" cy="1800225"/>
          </a:xfrm>
          <a:prstGeom prst="ellipse">
            <a:avLst/>
          </a:prstGeom>
          <a:gradFill rotWithShape="0">
            <a:gsLst>
              <a:gs pos="0">
                <a:schemeClr val="bg1"/>
              </a:gs>
              <a:gs pos="100000">
                <a:schemeClr val="tx1"/>
              </a:gs>
            </a:gsLst>
            <a:path path="shape">
              <a:fillToRect l="50000" t="50000" r="50000" b="50000"/>
            </a:path>
          </a:gradFill>
          <a:ln w="19050">
            <a:noFill/>
            <a:round/>
            <a:headEnd/>
            <a:tailEnd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none" anchor="ctr"/>
          <a:lstStyle/>
          <a:p>
            <a:pPr algn="ctr">
              <a:defRPr/>
            </a:pPr>
            <a:r>
              <a:rPr lang="ru-RU" sz="2400" b="1" dirty="0"/>
              <a:t>Искусственное</a:t>
            </a:r>
          </a:p>
        </p:txBody>
      </p:sp>
      <p:pic>
        <p:nvPicPr>
          <p:cNvPr id="7" name="Picture 6" descr="8P24JJCA8F3BQ1CAPM3DA1CAIVPF7FCAEEQ10CCAJQWFL1CAQ5MGYFCAW4D7BUCATV0XMWCALX1CK6CABYAALWCAZKU728CAU7EQVQCAY4O72JCA2S1JEFCAU6KKZQCAKLKGI2CAOAJ9KPCAHCFTVVCA5L1F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0" y="1285875"/>
            <a:ext cx="1785938" cy="1785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12" descr="6NE1ACCA14D7J8CA62CDN4CARLTB0BCAQ6289TCADCE8BDCADQ5LEKCA8HAHUFCASZ02FICATKG4QRCA5CH1CFCALDVF25CAJHUUP8CA65TMYICAZM0F0FCABVXFV3CA5IW66QCAPGQC0CCA50AP0BCAR241NQ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4500570"/>
            <a:ext cx="2232025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2" descr="http://www.sssr1.ru/mz/img/kana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43702" y="4572008"/>
            <a:ext cx="2381247" cy="1785935"/>
          </a:xfrm>
          <a:prstGeom prst="rect">
            <a:avLst/>
          </a:prstGeom>
          <a:noFill/>
        </p:spPr>
      </p:pic>
      <p:sp>
        <p:nvSpPr>
          <p:cNvPr id="10" name="Стрелка влево 9">
            <a:hlinkClick r:id="rId5" action="ppaction://hlinksldjump"/>
          </p:cNvPr>
          <p:cNvSpPr/>
          <p:nvPr/>
        </p:nvSpPr>
        <p:spPr>
          <a:xfrm>
            <a:off x="0" y="6357934"/>
            <a:ext cx="571504" cy="500066"/>
          </a:xfrm>
          <a:prstGeom prst="lef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800" u="sng" dirty="0" smtClean="0">
                <a:solidFill>
                  <a:schemeClr val="tx1">
                    <a:lumMod val="95000"/>
                  </a:schemeClr>
                </a:solidFill>
              </a:rPr>
              <a:t>Состав основной цепи</a:t>
            </a:r>
            <a:endParaRPr lang="ru-RU" sz="4800" u="sng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4" name="Oval 13"/>
          <p:cNvSpPr>
            <a:spLocks noChangeArrowheads="1"/>
          </p:cNvSpPr>
          <p:nvPr/>
        </p:nvSpPr>
        <p:spPr bwMode="auto">
          <a:xfrm>
            <a:off x="1806198" y="1321593"/>
            <a:ext cx="2530475" cy="2143125"/>
          </a:xfrm>
          <a:prstGeom prst="ellipse">
            <a:avLst/>
          </a:prstGeom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Элементо-</a:t>
            </a:r>
          </a:p>
          <a:p>
            <a:pPr algn="ctr"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Органические</a:t>
            </a:r>
          </a:p>
          <a:p>
            <a:pPr algn="ctr"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(силикон)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4932040" y="1287587"/>
            <a:ext cx="2344737" cy="2357437"/>
          </a:xfrm>
          <a:prstGeom prst="ellipse">
            <a:avLst/>
          </a:prstGeom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Органические</a:t>
            </a:r>
          </a:p>
          <a:p>
            <a:pPr algn="ctr">
              <a:defRPr/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(белок)</a:t>
            </a:r>
          </a:p>
        </p:txBody>
      </p:sp>
      <p:sp>
        <p:nvSpPr>
          <p:cNvPr id="6" name="Oval 14"/>
          <p:cNvSpPr>
            <a:spLocks noChangeArrowheads="1"/>
          </p:cNvSpPr>
          <p:nvPr/>
        </p:nvSpPr>
        <p:spPr bwMode="auto">
          <a:xfrm>
            <a:off x="3491880" y="3645024"/>
            <a:ext cx="3429000" cy="3071813"/>
          </a:xfrm>
          <a:prstGeom prst="ellipse">
            <a:avLst/>
          </a:prstGeom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algn="ctr">
              <a:defRPr/>
            </a:pPr>
            <a:endParaRPr lang="ru-RU" dirty="0" smtClean="0"/>
          </a:p>
          <a:p>
            <a:pPr algn="ctr">
              <a:defRPr/>
            </a:pPr>
            <a:r>
              <a:rPr lang="ru-RU" dirty="0" smtClean="0"/>
              <a:t>Это </a:t>
            </a:r>
            <a:r>
              <a:rPr lang="ru-RU" dirty="0"/>
              <a:t>такие полимеры, которые в основной цепи содержат атомы не </a:t>
            </a:r>
            <a:r>
              <a:rPr lang="ru-RU" dirty="0" smtClean="0"/>
              <a:t>только углерода</a:t>
            </a:r>
            <a:r>
              <a:rPr lang="ru-RU" dirty="0"/>
              <a:t>, </a:t>
            </a:r>
            <a:r>
              <a:rPr lang="ru-RU" dirty="0" smtClean="0"/>
              <a:t>но и </a:t>
            </a:r>
            <a:r>
              <a:rPr lang="ru-RU" dirty="0"/>
              <a:t>других химических элементов</a:t>
            </a: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971600" y="3893343"/>
            <a:ext cx="2376488" cy="2428875"/>
          </a:xfrm>
          <a:prstGeom prst="ellipse">
            <a:avLst/>
          </a:prstGeom>
          <a:ln>
            <a:noFill/>
            <a:headEnd/>
            <a:tailEnd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sz="20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Неорганические</a:t>
            </a:r>
          </a:p>
          <a:p>
            <a:pPr algn="ctr">
              <a:defRPr/>
            </a:pP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(селен, </a:t>
            </a:r>
            <a:r>
              <a:rPr lang="ru-RU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теллур</a:t>
            </a:r>
            <a:r>
              <a:rPr lang="ru-RU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)</a:t>
            </a:r>
          </a:p>
        </p:txBody>
      </p:sp>
      <p:sp>
        <p:nvSpPr>
          <p:cNvPr id="8" name="Двойная стрелка вверх/вниз 7"/>
          <p:cNvSpPr/>
          <p:nvPr/>
        </p:nvSpPr>
        <p:spPr>
          <a:xfrm rot="19480307">
            <a:off x="3821640" y="3249366"/>
            <a:ext cx="357190" cy="726431"/>
          </a:xfrm>
          <a:prstGeom prst="upDownArrow">
            <a:avLst/>
          </a:prstGeom>
          <a:ln>
            <a:noFill/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9" name="Стрелка влево 8">
            <a:hlinkClick r:id="rId2" action="ppaction://hlinksldjump"/>
          </p:cNvPr>
          <p:cNvSpPr/>
          <p:nvPr/>
        </p:nvSpPr>
        <p:spPr>
          <a:xfrm>
            <a:off x="0" y="6357958"/>
            <a:ext cx="642910" cy="500042"/>
          </a:xfrm>
          <a:prstGeom prst="lef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5178" y="3284984"/>
            <a:ext cx="1963613" cy="1997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11622"/>
            <a:ext cx="1756056" cy="1481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800" u="sng" dirty="0" smtClean="0">
                <a:solidFill>
                  <a:schemeClr val="tx1">
                    <a:lumMod val="95000"/>
                  </a:schemeClr>
                </a:solidFill>
              </a:rPr>
              <a:t>Отношение к нагреванию</a:t>
            </a:r>
            <a:endParaRPr lang="ru-RU" sz="4800" u="sng" dirty="0">
              <a:solidFill>
                <a:schemeClr val="tx1">
                  <a:lumMod val="95000"/>
                </a:schemeClr>
              </a:solidFill>
            </a:endParaRPr>
          </a:p>
        </p:txBody>
      </p:sp>
      <p:sp>
        <p:nvSpPr>
          <p:cNvPr id="5" name="Oval 12"/>
          <p:cNvSpPr>
            <a:spLocks noChangeArrowheads="1"/>
          </p:cNvSpPr>
          <p:nvPr/>
        </p:nvSpPr>
        <p:spPr bwMode="auto">
          <a:xfrm>
            <a:off x="571472" y="1500174"/>
            <a:ext cx="3071834" cy="2428875"/>
          </a:xfrm>
          <a:prstGeom prst="ellipse">
            <a:avLst/>
          </a:prstGeom>
          <a:ln w="19050">
            <a:noFill/>
            <a:round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</p:spPr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Термопластичные</a:t>
            </a:r>
            <a:endParaRPr lang="ru-RU" sz="2800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5508104" y="1500174"/>
            <a:ext cx="3071834" cy="2428875"/>
          </a:xfrm>
          <a:prstGeom prst="ellipse">
            <a:avLst/>
          </a:prstGeom>
          <a:ln w="19050">
            <a:noFill/>
            <a:round/>
            <a:headEnd/>
            <a:tailEnd/>
          </a:ln>
          <a:effectLst>
            <a:prstShdw prst="shdw17" dist="17961" dir="2700000">
              <a:schemeClr val="tx2">
                <a:gamma/>
                <a:shade val="60000"/>
                <a:invGamma/>
              </a:schemeClr>
            </a:prstShdw>
          </a:effectLst>
        </p:spPr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>
              <a:defRPr/>
            </a:pPr>
            <a:r>
              <a:rPr lang="ru-RU" sz="2800" dirty="0" smtClean="0">
                <a:solidFill>
                  <a:schemeClr val="bg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Термореактивные</a:t>
            </a:r>
            <a:endParaRPr lang="ru-RU" sz="2800" dirty="0">
              <a:solidFill>
                <a:schemeClr val="bg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67544" y="4429132"/>
            <a:ext cx="3000396" cy="2285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Обратимо твердеют и размягчаются</a:t>
            </a:r>
          </a:p>
          <a:p>
            <a:pPr algn="ctr"/>
            <a:endParaRPr lang="ru-RU" dirty="0"/>
          </a:p>
        </p:txBody>
      </p:sp>
      <p:sp>
        <p:nvSpPr>
          <p:cNvPr id="9" name="Стрелка вниз 8"/>
          <p:cNvSpPr/>
          <p:nvPr/>
        </p:nvSpPr>
        <p:spPr>
          <a:xfrm>
            <a:off x="1753428" y="3996902"/>
            <a:ext cx="428628" cy="357190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0" name="Овал 9"/>
          <p:cNvSpPr/>
          <p:nvPr/>
        </p:nvSpPr>
        <p:spPr>
          <a:xfrm>
            <a:off x="5508104" y="4429132"/>
            <a:ext cx="3000396" cy="228599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dirty="0" smtClean="0">
              <a:solidFill>
                <a:schemeClr val="bg1"/>
              </a:solidFill>
            </a:endParaRPr>
          </a:p>
          <a:p>
            <a:pPr algn="ctr"/>
            <a:endParaRPr lang="ru-RU" sz="2000" dirty="0">
              <a:solidFill>
                <a:schemeClr val="bg1"/>
              </a:solidFill>
            </a:endParaRPr>
          </a:p>
          <a:p>
            <a:pPr algn="ctr"/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температуре утрачивают способность переходить в вязкое состояние</a:t>
            </a:r>
          </a:p>
          <a:p>
            <a:pPr algn="ctr"/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pPr algn="ctr"/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6901715" y="3996902"/>
            <a:ext cx="428628" cy="357190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Стрелка влево 12">
            <a:hlinkClick r:id="rId2" action="ppaction://hlinksldjump"/>
          </p:cNvPr>
          <p:cNvSpPr/>
          <p:nvPr/>
        </p:nvSpPr>
        <p:spPr>
          <a:xfrm>
            <a:off x="0" y="6357958"/>
            <a:ext cx="571472" cy="500042"/>
          </a:xfrm>
          <a:prstGeom prst="lef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4949" y="4509120"/>
            <a:ext cx="1857251" cy="1730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657" y="1772815"/>
            <a:ext cx="1725924" cy="178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800" u="sng" dirty="0" smtClean="0">
                <a:solidFill>
                  <a:schemeClr val="tx1">
                    <a:lumMod val="85000"/>
                  </a:schemeClr>
                </a:solidFill>
              </a:rPr>
              <a:t>Стереорегулярность</a:t>
            </a:r>
            <a:endParaRPr lang="ru-RU" sz="4800" u="sng" dirty="0">
              <a:solidFill>
                <a:schemeClr val="tx1">
                  <a:lumMod val="85000"/>
                </a:schemeClr>
              </a:solidFill>
            </a:endParaRPr>
          </a:p>
        </p:txBody>
      </p:sp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611560" y="1714488"/>
            <a:ext cx="3024505" cy="1981200"/>
          </a:xfrm>
          <a:prstGeom prst="ellipse">
            <a:avLst/>
          </a:prstGeom>
          <a:ln w="19050">
            <a:noFill/>
            <a:round/>
            <a:headEnd/>
            <a:tailEnd/>
          </a:ln>
          <a:effectLst>
            <a:prstShdw prst="shdw17" dist="17961" dir="2700000">
              <a:srgbClr val="001D49"/>
            </a:prstShdw>
          </a:effectLst>
        </p:spPr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sz="24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Стереорегулярные</a:t>
            </a:r>
            <a:endParaRPr lang="ru-RU" sz="24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Oval 17"/>
          <p:cNvSpPr>
            <a:spLocks noChangeArrowheads="1"/>
          </p:cNvSpPr>
          <p:nvPr/>
        </p:nvSpPr>
        <p:spPr bwMode="auto">
          <a:xfrm>
            <a:off x="1187624" y="4487601"/>
            <a:ext cx="2428875" cy="1682750"/>
          </a:xfrm>
          <a:prstGeom prst="ellipse">
            <a:avLst/>
          </a:prstGeom>
          <a:ln w="19050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>
              <a:defRPr/>
            </a:pP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Полимеры с чередованием звеньев в </a:t>
            </a:r>
            <a:r>
              <a:rPr lang="ru-RU" sz="1600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определенн</a:t>
            </a:r>
            <a:r>
              <a:rPr lang="ru-RU" sz="16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ом порядке</a:t>
            </a:r>
          </a:p>
        </p:txBody>
      </p:sp>
      <p:sp>
        <p:nvSpPr>
          <p:cNvPr id="11" name="Выгнутая вправо стрелка 10"/>
          <p:cNvSpPr/>
          <p:nvPr/>
        </p:nvSpPr>
        <p:spPr>
          <a:xfrm>
            <a:off x="3714744" y="3000372"/>
            <a:ext cx="1071570" cy="2571768"/>
          </a:xfrm>
          <a:prstGeom prst="curved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6215074" y="1643051"/>
            <a:ext cx="2786062" cy="2000264"/>
          </a:xfrm>
          <a:prstGeom prst="ellipse">
            <a:avLst/>
          </a:prstGeom>
          <a:ln w="19050">
            <a:noFill/>
            <a:round/>
            <a:headEnd/>
            <a:tailEnd/>
          </a:ln>
          <a:effectLst>
            <a:prstShdw prst="shdw17" dist="17961" dir="2700000">
              <a:srgbClr val="001D49"/>
            </a:prstShdw>
          </a:effectLst>
        </p:spPr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 wrap="none" anchor="ctr"/>
          <a:lstStyle/>
          <a:p>
            <a:pPr algn="ctr"/>
            <a:r>
              <a:rPr lang="ru-RU" sz="2000" dirty="0">
                <a:solidFill>
                  <a:srgbClr val="FFFF00"/>
                </a:solidFill>
              </a:rPr>
              <a:t>Нестереорегулярные</a:t>
            </a:r>
          </a:p>
        </p:txBody>
      </p:sp>
      <p:sp>
        <p:nvSpPr>
          <p:cNvPr id="13" name="Oval 15"/>
          <p:cNvSpPr>
            <a:spLocks noChangeArrowheads="1"/>
          </p:cNvSpPr>
          <p:nvPr/>
        </p:nvSpPr>
        <p:spPr bwMode="auto">
          <a:xfrm>
            <a:off x="6130113" y="4286256"/>
            <a:ext cx="2500330" cy="1857374"/>
          </a:xfrm>
          <a:prstGeom prst="ellipse">
            <a:avLst/>
          </a:prstGeom>
          <a:ln w="19050">
            <a:noFill/>
            <a:round/>
            <a:headEnd/>
            <a:tailEnd/>
          </a:ln>
        </p:spPr>
        <p:style>
          <a:lnRef idx="0">
            <a:scrgbClr r="0" g="0" b="0"/>
          </a:lnRef>
          <a:fillRef idx="1002">
            <a:schemeClr val="dk1"/>
          </a:fillRef>
          <a:effectRef idx="0">
            <a:scrgbClr r="0" g="0" b="0"/>
          </a:effectRef>
          <a:fontRef idx="major"/>
        </p:style>
        <p:txBody>
          <a:bodyPr/>
          <a:lstStyle/>
          <a:p>
            <a:pPr algn="ctr"/>
            <a:endParaRPr lang="ru-RU" sz="1400" dirty="0" smtClean="0"/>
          </a:p>
          <a:p>
            <a:pPr algn="ctr"/>
            <a:r>
              <a:rPr lang="ru-RU" sz="1600" dirty="0" smtClean="0">
                <a:solidFill>
                  <a:srgbClr val="FFFF00"/>
                </a:solidFill>
              </a:rPr>
              <a:t>Полимеры </a:t>
            </a:r>
            <a:r>
              <a:rPr lang="ru-RU" sz="1600" dirty="0">
                <a:solidFill>
                  <a:srgbClr val="FFFF00"/>
                </a:solidFill>
              </a:rPr>
              <a:t>с произвольным </a:t>
            </a:r>
            <a:r>
              <a:rPr lang="ru-RU" dirty="0">
                <a:solidFill>
                  <a:srgbClr val="FFFF00"/>
                </a:solidFill>
              </a:rPr>
              <a:t>чередованием</a:t>
            </a:r>
            <a:r>
              <a:rPr lang="ru-RU" sz="1600" dirty="0">
                <a:solidFill>
                  <a:srgbClr val="FFFF00"/>
                </a:solidFill>
              </a:rPr>
              <a:t> звеньев</a:t>
            </a:r>
          </a:p>
        </p:txBody>
      </p:sp>
      <p:sp>
        <p:nvSpPr>
          <p:cNvPr id="14" name="Выгнутая влево стрелка 13"/>
          <p:cNvSpPr/>
          <p:nvPr/>
        </p:nvSpPr>
        <p:spPr>
          <a:xfrm>
            <a:off x="5000628" y="3000372"/>
            <a:ext cx="1071570" cy="2571768"/>
          </a:xfrm>
          <a:prstGeom prst="curved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2">
            <a:schemeClr val="dk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5" name="Стрелка влево 14">
            <a:hlinkClick r:id="rId2" action="ppaction://hlinksldjump"/>
          </p:cNvPr>
          <p:cNvSpPr/>
          <p:nvPr/>
        </p:nvSpPr>
        <p:spPr>
          <a:xfrm>
            <a:off x="0" y="6357958"/>
            <a:ext cx="571472" cy="500042"/>
          </a:xfrm>
          <a:prstGeom prst="leftArrow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3791" y="260648"/>
            <a:ext cx="8229600" cy="1143000"/>
          </a:xfrm>
        </p:spPr>
        <p:txBody>
          <a:bodyPr/>
          <a:lstStyle/>
          <a:p>
            <a:r>
              <a:rPr lang="ru-RU" u="sng" dirty="0" smtClean="0"/>
              <a:t>Стереорегулярные полимеры</a:t>
            </a:r>
            <a:endParaRPr lang="ru-RU" u="sng" dirty="0"/>
          </a:p>
        </p:txBody>
      </p:sp>
      <p:sp>
        <p:nvSpPr>
          <p:cNvPr id="5" name="Текст 4"/>
          <p:cNvSpPr>
            <a:spLocks noGrp="1"/>
          </p:cNvSpPr>
          <p:nvPr>
            <p:ph type="body" idx="4294967295"/>
          </p:nvPr>
        </p:nvSpPr>
        <p:spPr>
          <a:xfrm>
            <a:off x="1655763" y="2781300"/>
            <a:ext cx="7488237" cy="1152525"/>
          </a:xfrm>
        </p:spPr>
        <p:txBody>
          <a:bodyPr>
            <a:normAutofit fontScale="92500" lnSpcReduction="20000"/>
          </a:bodyPr>
          <a:lstStyle/>
          <a:p>
            <a:endParaRPr lang="en-US" dirty="0" smtClean="0"/>
          </a:p>
          <a:p>
            <a:r>
              <a:rPr lang="en-US" dirty="0"/>
              <a:t> </a:t>
            </a:r>
            <a:r>
              <a:rPr lang="ru-RU" dirty="0" smtClean="0">
                <a:solidFill>
                  <a:schemeClr val="bg1"/>
                </a:solidFill>
              </a:rPr>
              <a:t>Примеры </a:t>
            </a:r>
            <a:r>
              <a:rPr lang="ru-RU" dirty="0">
                <a:solidFill>
                  <a:schemeClr val="bg1"/>
                </a:solidFill>
              </a:rPr>
              <a:t>отрезка цепи, включающего 4 звена, соединенных по типу "голова-хвост". </a:t>
            </a:r>
          </a:p>
          <a:p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4294967295"/>
          </p:nvPr>
        </p:nvSpPr>
        <p:spPr>
          <a:xfrm>
            <a:off x="3707904" y="1412776"/>
            <a:ext cx="4402137" cy="1584325"/>
          </a:xfrm>
        </p:spPr>
        <p:txBody>
          <a:bodyPr>
            <a:normAutofit fontScale="85000" lnSpcReduction="10000"/>
          </a:bodyPr>
          <a:lstStyle/>
          <a:p>
            <a:endParaRPr lang="en-US" dirty="0" smtClean="0"/>
          </a:p>
          <a:p>
            <a:pPr marL="137160" indent="0">
              <a:buNone/>
            </a:pPr>
            <a:r>
              <a:rPr lang="ru-RU" dirty="0" smtClean="0">
                <a:solidFill>
                  <a:schemeClr val="bg1"/>
                </a:solidFill>
              </a:rPr>
              <a:t>1</a:t>
            </a:r>
            <a:r>
              <a:rPr lang="ru-RU" dirty="0">
                <a:solidFill>
                  <a:schemeClr val="bg1"/>
                </a:solidFill>
              </a:rPr>
              <a:t>. </a:t>
            </a:r>
            <a:r>
              <a:rPr lang="ru-RU" dirty="0"/>
              <a:t>Заместители R расположены по одну сторону от плоскости главной цепи:</a:t>
            </a:r>
          </a:p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294967295"/>
          </p:nvPr>
        </p:nvSpPr>
        <p:spPr>
          <a:xfrm>
            <a:off x="755576" y="4221088"/>
            <a:ext cx="4030663" cy="1871662"/>
          </a:xfrm>
        </p:spPr>
        <p:txBody>
          <a:bodyPr/>
          <a:lstStyle/>
          <a:p>
            <a:pPr marL="137160" indent="0">
              <a:buNone/>
            </a:pPr>
            <a:r>
              <a:rPr lang="ru-RU" dirty="0">
                <a:solidFill>
                  <a:schemeClr val="bg1"/>
                </a:solidFill>
              </a:rPr>
              <a:t>2. </a:t>
            </a:r>
            <a:r>
              <a:rPr lang="ru-RU" dirty="0"/>
              <a:t>Заместители R находятся по разные стороны от главной цепи:</a:t>
            </a:r>
          </a:p>
          <a:p>
            <a:pPr marL="137160" indent="0">
              <a:buNone/>
            </a:pP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12776"/>
            <a:ext cx="3240088" cy="164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7457" y="4149080"/>
            <a:ext cx="3672408" cy="1836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774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513</TotalTime>
  <Words>487</Words>
  <Application>Microsoft Office PowerPoint</Application>
  <PresentationFormat>Экран (4:3)</PresentationFormat>
  <Paragraphs>97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Полимеры: польза или вред?</vt:lpstr>
      <vt:lpstr>Презентация PowerPoint</vt:lpstr>
      <vt:lpstr>ПОЛИМЕРЫ</vt:lpstr>
      <vt:lpstr>Основные понятия:</vt:lpstr>
      <vt:lpstr>Происхождение</vt:lpstr>
      <vt:lpstr>Состав основной цепи</vt:lpstr>
      <vt:lpstr>Отношение к нагреванию</vt:lpstr>
      <vt:lpstr>Стереорегулярность</vt:lpstr>
      <vt:lpstr>Стереорегулярные полимеры</vt:lpstr>
      <vt:lpstr>Способ получения</vt:lpstr>
      <vt:lpstr>Способ получения</vt:lpstr>
      <vt:lpstr>Вред пластика</vt:lpstr>
      <vt:lpstr>Презентация PowerPoint</vt:lpstr>
      <vt:lpstr>Советы по использованию полимеров</vt:lpstr>
      <vt:lpstr>Спасибо за внимание</vt:lpstr>
    </vt:vector>
  </TitlesOfParts>
  <Company>Mi5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Полимеры</dc:title>
  <dc:creator>Q</dc:creator>
  <cp:lastModifiedBy>San</cp:lastModifiedBy>
  <cp:revision>59</cp:revision>
  <dcterms:created xsi:type="dcterms:W3CDTF">2011-11-04T15:06:50Z</dcterms:created>
  <dcterms:modified xsi:type="dcterms:W3CDTF">2012-01-27T20:45:09Z</dcterms:modified>
</cp:coreProperties>
</file>