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D47779F-8DB5-4F51-A1B7-844835434A5E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653E043-9572-44D9-A099-A7DFDEEAE5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44_%D0%B3%D0%BE%D0%B4" TargetMode="External"/><Relationship Id="rId2" Type="http://schemas.openxmlformats.org/officeDocument/2006/relationships/hyperlink" Target="http://ru.wikipedia.org/wiki/30_%D0%B0%D0%B2%D0%B3%D1%83%D1%81%D1%82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33400"/>
            <a:ext cx="8115110" cy="6681814"/>
          </a:xfrm>
        </p:spPr>
        <p:txBody>
          <a:bodyPr/>
          <a:lstStyle/>
          <a:p>
            <a:r>
              <a:rPr lang="ru-RU" dirty="0" smtClean="0"/>
              <a:t>Проверка знаний:</a:t>
            </a:r>
            <a:br>
              <a:rPr lang="ru-RU" dirty="0" smtClean="0"/>
            </a:br>
            <a:r>
              <a:rPr lang="ru-RU" dirty="0" smtClean="0"/>
              <a:t>1. Перечислите типы государств по форме правления и приведите примеры</a:t>
            </a:r>
            <a:br>
              <a:rPr lang="ru-RU" dirty="0" smtClean="0"/>
            </a:br>
            <a:r>
              <a:rPr lang="ru-RU" dirty="0" smtClean="0"/>
              <a:t>2. Типы государств по административно-территориальному устройству. Примеры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Сэмуэл</a:t>
            </a:r>
            <a:r>
              <a:rPr lang="ru-RU" dirty="0" smtClean="0"/>
              <a:t> </a:t>
            </a:r>
            <a:r>
              <a:rPr lang="ru-RU" dirty="0" err="1" smtClean="0"/>
              <a:t>Хантингтон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West and the Rest </a:t>
            </a:r>
            <a:endParaRPr lang="ru-RU" dirty="0"/>
          </a:p>
        </p:txBody>
      </p:sp>
      <p:pic>
        <p:nvPicPr>
          <p:cNvPr id="22530" name="Picture 2" descr="http://im5-tub-ru.yandex.net/i?id=32192339-4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357562"/>
            <a:ext cx="3524275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Немецкая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Карл </a:t>
            </a:r>
            <a:r>
              <a:rPr lang="ru-RU" sz="1800" b="1" dirty="0" err="1" smtClean="0"/>
              <a:t>Хаусхофер</a:t>
            </a:r>
            <a:r>
              <a:rPr lang="ru-RU" sz="1800" dirty="0" smtClean="0"/>
              <a:t> (1869-1946</a:t>
            </a:r>
            <a:r>
              <a:rPr lang="ru-RU" sz="1800" dirty="0" smtClean="0"/>
              <a:t>). </a:t>
            </a:r>
            <a:r>
              <a:rPr lang="ru-RU" sz="1800" dirty="0" smtClean="0"/>
              <a:t>В</a:t>
            </a:r>
            <a:r>
              <a:rPr lang="ru-RU" sz="1800" dirty="0" smtClean="0"/>
              <a:t>ыдвинул идею </a:t>
            </a:r>
            <a:r>
              <a:rPr lang="ru-RU" sz="1800" b="1" dirty="0" smtClean="0"/>
              <a:t>&lt;</a:t>
            </a:r>
            <a:r>
              <a:rPr lang="ru-RU" sz="1800" b="1" dirty="0" err="1" smtClean="0"/>
              <a:t>панрегионов</a:t>
            </a:r>
            <a:r>
              <a:rPr lang="ru-RU" sz="1800" b="1" dirty="0" smtClean="0"/>
              <a:t>&gt;</a:t>
            </a:r>
            <a:r>
              <a:rPr lang="ru-RU" sz="1800" dirty="0" smtClean="0"/>
              <a:t>- больших пространств, на которые мир разделен</a:t>
            </a:r>
            <a:br>
              <a:rPr lang="ru-RU" sz="1800" dirty="0" smtClean="0"/>
            </a:br>
            <a:r>
              <a:rPr lang="ru-RU" sz="1800" dirty="0" smtClean="0"/>
              <a:t>по &lt;меридиональному&gt; принципу, с центром каждого региона в северном полушарии</a:t>
            </a:r>
            <a:br>
              <a:rPr lang="ru-RU" sz="1800" dirty="0" smtClean="0"/>
            </a:br>
            <a:r>
              <a:rPr lang="ru-RU" sz="1800" dirty="0" smtClean="0"/>
              <a:t>и периферией в южном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23554" name="Picture 2" descr="http://rnns.ru/uploads/posts/2010-02/1266043066_inde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714620"/>
            <a:ext cx="2667000" cy="3857625"/>
          </a:xfrm>
          <a:prstGeom prst="rect">
            <a:avLst/>
          </a:prstGeom>
          <a:noFill/>
        </p:spPr>
      </p:pic>
      <p:pic>
        <p:nvPicPr>
          <p:cNvPr id="23556" name="Picture 4" descr="http://geopolitics.nm.ru/HaushoferWorld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270" y="3143248"/>
            <a:ext cx="5975330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r>
              <a:rPr lang="ru-RU" dirty="0" smtClean="0"/>
              <a:t>Французская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7239000" cy="5169876"/>
          </a:xfrm>
        </p:spPr>
        <p:txBody>
          <a:bodyPr/>
          <a:lstStyle/>
          <a:p>
            <a:r>
              <a:rPr lang="ru-RU" b="1" dirty="0" smtClean="0"/>
              <a:t>Поль </a:t>
            </a:r>
            <a:r>
              <a:rPr lang="ru-RU" b="1" dirty="0" err="1" smtClean="0"/>
              <a:t>Видаль</a:t>
            </a:r>
            <a:r>
              <a:rPr lang="ru-RU" b="1" dirty="0" smtClean="0"/>
              <a:t> де </a:t>
            </a:r>
            <a:r>
              <a:rPr lang="ru-RU" b="1" dirty="0" err="1" smtClean="0"/>
              <a:t>ла</a:t>
            </a:r>
            <a:r>
              <a:rPr lang="ru-RU" b="1" dirty="0" smtClean="0"/>
              <a:t> </a:t>
            </a:r>
            <a:r>
              <a:rPr lang="ru-RU" b="1" dirty="0" err="1" smtClean="0"/>
              <a:t>Блаш</a:t>
            </a:r>
            <a:r>
              <a:rPr lang="ru-RU" dirty="0" smtClean="0"/>
              <a:t>(1845-1918)</a:t>
            </a:r>
            <a:endParaRPr lang="ru-RU" dirty="0"/>
          </a:p>
        </p:txBody>
      </p:sp>
      <p:pic>
        <p:nvPicPr>
          <p:cNvPr id="24578" name="Picture 2" descr="http://www.persons-info.com/userfiles/image/persons/0-10000/5000-6000/5880/VIDAL_DE_LA_BLASH_Pol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2952750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Русская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В.П.Семенов-Тян-Шанский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(1870-1942)</a:t>
            </a:r>
            <a:endParaRPr lang="ru-RU" dirty="0"/>
          </a:p>
        </p:txBody>
      </p:sp>
      <p:pic>
        <p:nvPicPr>
          <p:cNvPr id="25602" name="Picture 2" descr="http://img1.liveinternet.ru/images/attach/c/0/42/197/42197735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214554"/>
            <a:ext cx="2657475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 размышлению: «Что общего между политикой, географией и анакондой?»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3"/>
          <a:ext cx="7239000" cy="3033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000"/>
                <a:gridCol w="2413000"/>
                <a:gridCol w="2413000"/>
              </a:tblGrid>
              <a:tr h="1516861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Ученый-геополитик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труда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Суть идеи</a:t>
                      </a:r>
                      <a:endParaRPr lang="ru-RU" dirty="0"/>
                    </a:p>
                  </a:txBody>
                  <a:tcPr/>
                </a:tc>
              </a:tr>
              <a:tr h="151686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Фридрих </a:t>
            </a:r>
            <a:r>
              <a:rPr lang="ru-RU" dirty="0" err="1" smtClean="0"/>
              <a:t>Ратцель</a:t>
            </a:r>
            <a:r>
              <a:rPr lang="ru-RU" dirty="0" smtClean="0"/>
              <a:t> – отец геополитики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7196166" cy="4812686"/>
          </a:xfrm>
        </p:spPr>
        <p:txBody>
          <a:bodyPr/>
          <a:lstStyle/>
          <a:p>
            <a:r>
              <a:rPr lang="ru-RU" dirty="0" smtClean="0"/>
              <a:t>Дата рождения: </a:t>
            </a:r>
            <a:r>
              <a:rPr lang="ru-RU" dirty="0" smtClean="0">
                <a:hlinkClick r:id="rId2" tooltip="30 августа"/>
              </a:rPr>
              <a:t>30 августа</a:t>
            </a:r>
            <a:r>
              <a:rPr lang="ru-RU" dirty="0" smtClean="0"/>
              <a:t> </a:t>
            </a:r>
            <a:r>
              <a:rPr lang="ru-RU" dirty="0" smtClean="0">
                <a:hlinkClick r:id="rId3" tooltip="1844 год"/>
              </a:rPr>
              <a:t>1844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Для устойчивой жизни</a:t>
            </a:r>
            <a:br>
              <a:rPr lang="ru-RU" dirty="0" smtClean="0"/>
            </a:br>
            <a:r>
              <a:rPr lang="ru-RU" dirty="0" smtClean="0"/>
              <a:t>и развития государства ему необходимо </a:t>
            </a:r>
            <a:r>
              <a:rPr lang="ru-RU" b="1" dirty="0" smtClean="0"/>
              <a:t>&lt;жизненное пространство&gt;</a:t>
            </a:r>
            <a:r>
              <a:rPr lang="ru-RU" dirty="0" smtClean="0"/>
              <a:t> (</a:t>
            </a:r>
            <a:r>
              <a:rPr lang="ru-RU" dirty="0" err="1" smtClean="0"/>
              <a:t>Lebensraum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pic>
        <p:nvPicPr>
          <p:cNvPr id="1026" name="Picture 2" descr="Friedrich Ratze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4000504"/>
            <a:ext cx="2617034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Термин «геополитика»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Рудольф </a:t>
            </a:r>
            <a:r>
              <a:rPr lang="ru-RU" b="1" dirty="0" err="1" smtClean="0"/>
              <a:t>Челлен</a:t>
            </a:r>
            <a:r>
              <a:rPr lang="ru-RU" dirty="0" smtClean="0"/>
              <a:t>(1864-1922). </a:t>
            </a:r>
            <a:r>
              <a:rPr lang="ru-RU" sz="2000" dirty="0" smtClean="0"/>
              <a:t>Работа &lt;Великие </a:t>
            </a:r>
            <a:r>
              <a:rPr lang="ru-RU" sz="2000" dirty="0" smtClean="0"/>
              <a:t>державы&gt;. </a:t>
            </a:r>
            <a:r>
              <a:rPr lang="ru-RU" sz="2000" dirty="0" err="1" smtClean="0"/>
              <a:t>Челленом</a:t>
            </a:r>
            <a:r>
              <a:rPr lang="ru-RU" sz="2000" dirty="0" smtClean="0"/>
              <a:t> разработана также концепция &lt;великих держав&gt;,</a:t>
            </a:r>
            <a:br>
              <a:rPr lang="ru-RU" sz="2000" dirty="0" smtClean="0"/>
            </a:br>
            <a:r>
              <a:rPr lang="ru-RU" sz="2000" dirty="0" smtClean="0"/>
              <a:t>которые он делил на просто великие и &lt;мировые державы</a:t>
            </a:r>
            <a:r>
              <a:rPr lang="ru-RU" sz="2000" dirty="0" smtClean="0"/>
              <a:t>&gt;.</a:t>
            </a:r>
            <a:endParaRPr lang="ru-RU" sz="2000" dirty="0"/>
          </a:p>
        </p:txBody>
      </p:sp>
      <p:pic>
        <p:nvPicPr>
          <p:cNvPr id="17410" name="Picture 2" descr="Rudolf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7706" y="3214686"/>
            <a:ext cx="229622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Британская геополитическая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Хэлфорд</a:t>
            </a:r>
            <a:r>
              <a:rPr lang="ru-RU" b="1" dirty="0" smtClean="0"/>
              <a:t> </a:t>
            </a:r>
            <a:r>
              <a:rPr lang="ru-RU" b="1" dirty="0" err="1" smtClean="0"/>
              <a:t>Маккиндер</a:t>
            </a:r>
            <a:r>
              <a:rPr lang="ru-RU" sz="1800" dirty="0" smtClean="0"/>
              <a:t>(1861-1947). </a:t>
            </a:r>
            <a:r>
              <a:rPr lang="ru-RU" sz="1800" dirty="0" smtClean="0"/>
              <a:t>Работы </a:t>
            </a:r>
            <a:r>
              <a:rPr lang="ru-RU" sz="1800" dirty="0" smtClean="0"/>
              <a:t>&lt;Демократические идеалы и реальность&gt; (1919) и &lt;Завершенность земного</a:t>
            </a:r>
            <a:br>
              <a:rPr lang="ru-RU" sz="1800" dirty="0" smtClean="0"/>
            </a:br>
            <a:r>
              <a:rPr lang="ru-RU" sz="1800" dirty="0" smtClean="0"/>
              <a:t>шара и обретение мира&gt;(1943</a:t>
            </a:r>
            <a:r>
              <a:rPr lang="ru-RU" sz="1800" dirty="0" smtClean="0"/>
              <a:t>). Теория внутреннего и внешнего полумесяцев, теория </a:t>
            </a:r>
            <a:r>
              <a:rPr lang="ru-RU" sz="1800" dirty="0" err="1" smtClean="0"/>
              <a:t>Хартленда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18434" name="Picture 2" descr="http://upload.wikimedia.org/wikipedia/commons/thumb/4/49/Halford_Mackinder.jpg/250px-Halford_Mackin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86124"/>
            <a:ext cx="3024192" cy="31209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File:Heartlan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85926"/>
            <a:ext cx="7162800" cy="4276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Американская геополитическая школа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Альфред </a:t>
            </a:r>
            <a:r>
              <a:rPr lang="ru-RU" b="1" dirty="0" err="1" smtClean="0"/>
              <a:t>Мэхен</a:t>
            </a:r>
            <a:r>
              <a:rPr lang="ru-RU" dirty="0" smtClean="0"/>
              <a:t> </a:t>
            </a:r>
            <a:r>
              <a:rPr lang="ru-RU" sz="1800" dirty="0" smtClean="0"/>
              <a:t>(1840-1914). В </a:t>
            </a:r>
            <a:r>
              <a:rPr lang="ru-RU" sz="1800" dirty="0" smtClean="0"/>
              <a:t>работах </a:t>
            </a:r>
            <a:r>
              <a:rPr lang="ru-RU" sz="1800" dirty="0" smtClean="0"/>
              <a:t>&lt;Влияние</a:t>
            </a:r>
            <a:br>
              <a:rPr lang="ru-RU" sz="1800" dirty="0" smtClean="0"/>
            </a:br>
            <a:r>
              <a:rPr lang="ru-RU" sz="1800" dirty="0" smtClean="0"/>
              <a:t>морской силы на историю (1660-1783)&gt; и &lt;Заинтересованность Америки в морской силе&gt;</a:t>
            </a:r>
            <a:br>
              <a:rPr lang="ru-RU" sz="1800" dirty="0" smtClean="0"/>
            </a:br>
            <a:r>
              <a:rPr lang="ru-RU" sz="1800" dirty="0" err="1" smtClean="0"/>
              <a:t>Мэхен</a:t>
            </a:r>
            <a:r>
              <a:rPr lang="ru-RU" sz="1800" dirty="0" smtClean="0"/>
              <a:t> выдвинул концепцию &lt;морской силы&gt; как фактора, обеспечивающего безусловное</a:t>
            </a:r>
            <a:br>
              <a:rPr lang="ru-RU" sz="1800" dirty="0" smtClean="0"/>
            </a:br>
            <a:r>
              <a:rPr lang="ru-RU" sz="1800" dirty="0" smtClean="0"/>
              <a:t>геополитическое превосходство.</a:t>
            </a:r>
            <a:endParaRPr lang="ru-RU" sz="1800" dirty="0"/>
          </a:p>
        </p:txBody>
      </p:sp>
      <p:pic>
        <p:nvPicPr>
          <p:cNvPr id="20482" name="Picture 2" descr="http://im7-tub-ru.yandex.net/i?id=37592139-6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643314"/>
            <a:ext cx="3905245" cy="2928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Николас</a:t>
            </a:r>
            <a:r>
              <a:rPr lang="ru-RU" dirty="0" smtClean="0"/>
              <a:t> </a:t>
            </a:r>
            <a:r>
              <a:rPr lang="ru-RU" dirty="0" err="1" smtClean="0"/>
              <a:t>Спайкмен</a:t>
            </a:r>
            <a:r>
              <a:rPr lang="ru-RU" dirty="0" smtClean="0"/>
              <a:t> </a:t>
            </a:r>
            <a:r>
              <a:rPr lang="ru-RU" dirty="0" smtClean="0"/>
              <a:t>(1893-1944)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err="1" smtClean="0"/>
              <a:t>Спайкмен</a:t>
            </a:r>
            <a:r>
              <a:rPr lang="ru-RU" sz="1800" dirty="0" smtClean="0"/>
              <a:t> выдвинул принцип </a:t>
            </a:r>
            <a:r>
              <a:rPr lang="ru-RU" sz="1800" b="1" dirty="0" smtClean="0"/>
              <a:t>&lt;интегрированного контроля над территорией</a:t>
            </a:r>
            <a:r>
              <a:rPr lang="ru-RU" sz="1800" b="1" dirty="0" smtClean="0"/>
              <a:t>&gt;. Необходим контроль над зоной противостояния – </a:t>
            </a:r>
            <a:r>
              <a:rPr lang="ru-RU" sz="1800" b="1" dirty="0" err="1" smtClean="0"/>
              <a:t>Римлендом</a:t>
            </a:r>
            <a:r>
              <a:rPr lang="ru-RU" sz="1800" b="1" dirty="0" smtClean="0"/>
              <a:t>.</a:t>
            </a:r>
            <a:endParaRPr lang="ru-RU" sz="1800" dirty="0"/>
          </a:p>
        </p:txBody>
      </p:sp>
      <p:pic>
        <p:nvPicPr>
          <p:cNvPr id="21506" name="Picture 2" descr="http://www.komitet.net.ua/files/photos/spaykmen_Nicol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571744"/>
            <a:ext cx="2387616" cy="3357585"/>
          </a:xfrm>
          <a:prstGeom prst="rect">
            <a:avLst/>
          </a:prstGeom>
          <a:noFill/>
        </p:spPr>
      </p:pic>
      <p:pic>
        <p:nvPicPr>
          <p:cNvPr id="21508" name="Picture 4" descr="http://geopolitics.nm.ru/SpykmanWorld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143248"/>
            <a:ext cx="6429388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</TotalTime>
  <Words>142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Проверка знаний: 1. Перечислите типы государств по форме правления и приведите примеры 2. Типы государств по административно-территориальному устройству. Примеры  </vt:lpstr>
      <vt:lpstr>Геополитика</vt:lpstr>
      <vt:lpstr>Слайд 3</vt:lpstr>
      <vt:lpstr>Фридрих Ратцель – отец геополитики</vt:lpstr>
      <vt:lpstr>Термин «геополитика»</vt:lpstr>
      <vt:lpstr>Британская геополитическая школа</vt:lpstr>
      <vt:lpstr>Слайд 7</vt:lpstr>
      <vt:lpstr>Американская геополитическая школа</vt:lpstr>
      <vt:lpstr>Николас Спайкмен (1893-1944)</vt:lpstr>
      <vt:lpstr>Сэмуэл Хантингтон</vt:lpstr>
      <vt:lpstr>Немецкая школа</vt:lpstr>
      <vt:lpstr>Французская школа</vt:lpstr>
      <vt:lpstr>Русская школа</vt:lpstr>
    </vt:vector>
  </TitlesOfParts>
  <Company>Organisation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знаний: 1. Перечислите типы государств по форме правления и приведите примеры 2. Типы государств по административно-территориальному устройству. Примеры  </dc:title>
  <dc:creator>User</dc:creator>
  <cp:lastModifiedBy>User</cp:lastModifiedBy>
  <cp:revision>3</cp:revision>
  <dcterms:created xsi:type="dcterms:W3CDTF">2012-09-18T18:36:44Z</dcterms:created>
  <dcterms:modified xsi:type="dcterms:W3CDTF">2012-09-18T19:04:39Z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424352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