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ms-office.legacyDiagramTex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3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4" r:id="rId9"/>
    <p:sldId id="265" r:id="rId10"/>
    <p:sldId id="263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99CC"/>
    <a:srgbClr val="ED77C3"/>
    <a:srgbClr val="CC00CC"/>
    <a:srgbClr val="F26048"/>
    <a:srgbClr val="FF9933"/>
    <a:srgbClr val="003366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 autoAdjust="0"/>
    <p:restoredTop sz="94737" autoAdjust="0"/>
  </p:normalViewPr>
  <p:slideViewPr>
    <p:cSldViewPr>
      <p:cViewPr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06/relationships/legacyDocTextInfo" Target="legacyDocTextInfo.bin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8" Type="http://schemas.microsoft.com/office/2006/relationships/legacyDiagramText" Target="legacyDiagramText5.bin"/><Relationship Id="rId13" Type="http://schemas.openxmlformats.org/officeDocument/2006/relationships/image" Target="../media/image5.jpeg"/><Relationship Id="rId3" Type="http://schemas.microsoft.com/office/2006/relationships/legacyDiagramText" Target="legacyDiagramText2.bin"/><Relationship Id="rId7" Type="http://schemas.openxmlformats.org/officeDocument/2006/relationships/image" Target="../media/image3.jpeg"/><Relationship Id="rId12" Type="http://schemas.microsoft.com/office/2006/relationships/legacyDiagramText" Target="legacyDiagramText8.bin"/><Relationship Id="rId2" Type="http://schemas.microsoft.com/office/2006/relationships/legacyDiagramText" Target="legacyDiagramText1.bin"/><Relationship Id="rId1" Type="http://schemas.openxmlformats.org/officeDocument/2006/relationships/image" Target="../media/image1.jpeg"/><Relationship Id="rId6" Type="http://schemas.microsoft.com/office/2006/relationships/legacyDiagramText" Target="legacyDiagramText4.bin"/><Relationship Id="rId11" Type="http://schemas.microsoft.com/office/2006/relationships/legacyDiagramText" Target="legacyDiagramText7.bin"/><Relationship Id="rId5" Type="http://schemas.openxmlformats.org/officeDocument/2006/relationships/image" Target="../media/image2.jpeg"/><Relationship Id="rId10" Type="http://schemas.microsoft.com/office/2006/relationships/legacyDiagramText" Target="legacyDiagramText6.bin"/><Relationship Id="rId4" Type="http://schemas.microsoft.com/office/2006/relationships/legacyDiagramText" Target="legacyDiagramText3.bin"/><Relationship Id="rId9" Type="http://schemas.openxmlformats.org/officeDocument/2006/relationships/image" Target="../media/image4.jpeg"/><Relationship Id="rId14" Type="http://schemas.microsoft.com/office/2006/relationships/legacyDiagramText" Target="legacyDiagramText9.bin"/></Relationships>
</file>

<file path=ppt/drawings/_rels/vmlDrawing2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12.bin"/><Relationship Id="rId2" Type="http://schemas.microsoft.com/office/2006/relationships/legacyDiagramText" Target="legacyDiagramText11.bin"/><Relationship Id="rId1" Type="http://schemas.microsoft.com/office/2006/relationships/legacyDiagramText" Target="legacyDiagramText10.bin"/><Relationship Id="rId6" Type="http://schemas.microsoft.com/office/2006/relationships/legacyDiagramText" Target="legacyDiagramText15.bin"/><Relationship Id="rId5" Type="http://schemas.microsoft.com/office/2006/relationships/legacyDiagramText" Target="legacyDiagramText14.bin"/><Relationship Id="rId4" Type="http://schemas.microsoft.com/office/2006/relationships/legacyDiagramText" Target="legacyDiagramText13.bin"/></Relationships>
</file>

<file path=ppt/drawings/_rels/vmlDrawing3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18.bin"/><Relationship Id="rId2" Type="http://schemas.microsoft.com/office/2006/relationships/legacyDiagramText" Target="legacyDiagramText17.bin"/><Relationship Id="rId1" Type="http://schemas.microsoft.com/office/2006/relationships/legacyDiagramText" Target="legacyDiagramText16.bin"/><Relationship Id="rId5" Type="http://schemas.microsoft.com/office/2006/relationships/legacyDiagramText" Target="legacyDiagramText20.bin"/><Relationship Id="rId4" Type="http://schemas.microsoft.com/office/2006/relationships/legacyDiagramText" Target="legacyDiagramText19.bin"/></Relationships>
</file>

<file path=ppt/drawings/_rels/vmlDrawing4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23.bin"/><Relationship Id="rId2" Type="http://schemas.microsoft.com/office/2006/relationships/legacyDiagramText" Target="legacyDiagramText22.bin"/><Relationship Id="rId1" Type="http://schemas.microsoft.com/office/2006/relationships/legacyDiagramText" Target="legacyDiagramText21.bin"/><Relationship Id="rId4" Type="http://schemas.microsoft.com/office/2006/relationships/legacyDiagramText" Target="legacyDiagramText24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8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" name="Freeform 29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30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7" name="Freeform 31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9" name="Freeform 8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0" name="Group 9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12" name="Freeform 10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11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2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Freeform 13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Freeform 14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11" name="Freeform 15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7" name="Group 16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18" name="Freeform 17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0" name="Freeform 19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" name="Freeform 20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Freeform 21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Freeform 22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88119" name="Rectangle 23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88120" name="Rectangle 2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" name="Rectangle 25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731B958-BF2F-4D72-AF76-ED43CEA167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6" name="Rectangle 27"/>
          <p:cNvSpPr>
            <a:spLocks noGrp="1" noChangeArrowheads="1"/>
          </p:cNvSpPr>
          <p:nvPr>
            <p:ph type="ftr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B029CE-8403-4C95-9C2A-3F7E98AD6A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C7A7A1-61B6-436F-9DAA-555CFC86D4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4958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41BFFC-52A8-4EB1-BB13-673E82B6E3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1E4312-3526-4797-B9D4-A2EBE52628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A492D9-0BA9-4406-8CE6-89C297022A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1585A1-7C64-4C2B-8E1D-CAF23B1B8B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016DBD-6D9B-4B27-845D-0363EAA7AE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EB7C79-2073-4FDE-B861-2E604FC963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384C30B-7EC2-4A1E-8EF4-ED0F7ABDD6D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C5E31E-57B5-434D-A4D3-BB295FED81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1AB03B6-1B51-47D6-9A69-7B639BDDC9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3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387076" name="Freeform 4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7077" name="Freeform 5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87078" name="Freeform 6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6148" name="Group 7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387080" name="Freeform 8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6162" name="Group 9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387082" name="Freeform 10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7083" name="Freeform 11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7084" name="Freeform 12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7085" name="Freeform 13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7086" name="Freeform 14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sp>
          <p:nvSpPr>
            <p:cNvPr id="387087" name="Freeform 15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6149" name="Group 16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387089" name="Freeform 17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7090" name="Freeform 18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7091" name="Freeform 19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7092" name="Freeform 20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7093" name="Freeform 21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87094" name="Freeform 22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87095" name="Rectangle 2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51" name="Rectangle 2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87097" name="Rectangle 2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87098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87099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8BCB69B4-92E2-412E-B65D-C2331FAD66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28" r:id="rId1"/>
    <p:sldLayoutId id="2147483717" r:id="rId2"/>
    <p:sldLayoutId id="2147483718" r:id="rId3"/>
    <p:sldLayoutId id="2147483719" r:id="rId4"/>
    <p:sldLayoutId id="2147483720" r:id="rId5"/>
    <p:sldLayoutId id="2147483721" r:id="rId6"/>
    <p:sldLayoutId id="2147483722" r:id="rId7"/>
    <p:sldLayoutId id="2147483723" r:id="rId8"/>
    <p:sldLayoutId id="2147483724" r:id="rId9"/>
    <p:sldLayoutId id="2147483725" r:id="rId10"/>
    <p:sldLayoutId id="2147483726" r:id="rId11"/>
    <p:sldLayoutId id="2147483727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578" name="Rectangle 2"/>
          <p:cNvSpPr>
            <a:spLocks noGrp="1" noChangeArrowheads="1"/>
          </p:cNvSpPr>
          <p:nvPr>
            <p:ph type="ctrTitle"/>
          </p:nvPr>
        </p:nvSpPr>
        <p:spPr>
          <a:gradFill rotWithShape="1">
            <a:gsLst>
              <a:gs pos="0">
                <a:srgbClr val="FF9933">
                  <a:gamma/>
                  <a:shade val="46275"/>
                  <a:invGamma/>
                </a:srgbClr>
              </a:gs>
              <a:gs pos="50000">
                <a:srgbClr val="FF9933"/>
              </a:gs>
              <a:gs pos="100000">
                <a:srgbClr val="FF9933">
                  <a:gamma/>
                  <a:shade val="46275"/>
                  <a:invGamma/>
                </a:srgbClr>
              </a:gs>
            </a:gsLst>
            <a:lin ang="0" scaled="1"/>
          </a:gradFill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Гражданская война в России (1917-1922)</a:t>
            </a:r>
          </a:p>
        </p:txBody>
      </p:sp>
      <p:sp>
        <p:nvSpPr>
          <p:cNvPr id="40857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429000"/>
            <a:ext cx="6400800" cy="720725"/>
          </a:xfrm>
          <a:gradFill rotWithShape="1">
            <a:gsLst>
              <a:gs pos="0">
                <a:srgbClr val="F26048">
                  <a:gamma/>
                  <a:shade val="46275"/>
                  <a:invGamma/>
                </a:srgbClr>
              </a:gs>
              <a:gs pos="100000">
                <a:srgbClr val="F26048"/>
              </a:gs>
            </a:gsLst>
            <a:lin ang="18900000" scaled="1"/>
          </a:gradFill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Причины Гражданской войны</a:t>
            </a:r>
          </a:p>
        </p:txBody>
      </p:sp>
      <p:sp>
        <p:nvSpPr>
          <p:cNvPr id="5" name="Рамка 4"/>
          <p:cNvSpPr/>
          <p:nvPr/>
        </p:nvSpPr>
        <p:spPr>
          <a:xfrm>
            <a:off x="3857620" y="6357958"/>
            <a:ext cx="2214578" cy="500042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085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0857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857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08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8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08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08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7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79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7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7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79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408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408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408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408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8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8578" grpId="0" animBg="1"/>
      <p:bldP spid="408578" grpId="1" animBg="1"/>
      <p:bldP spid="408579" grpId="0" build="p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Крестьянство</a:t>
            </a:r>
          </a:p>
        </p:txBody>
      </p:sp>
      <p:graphicFrame>
        <p:nvGraphicFramePr>
          <p:cNvPr id="417797" name="Diagram 5"/>
          <p:cNvGraphicFramePr>
            <a:graphicFrameLocks/>
          </p:cNvGraphicFramePr>
          <p:nvPr>
            <p:ph idx="1"/>
          </p:nvPr>
        </p:nvGraphicFramePr>
        <p:xfrm>
          <a:off x="457200" y="1600200"/>
          <a:ext cx="8229600" cy="4495800"/>
        </p:xfrm>
        <a:graphic>
          <a:graphicData uri="http://schemas.openxmlformats.org/drawingml/2006/compatibility">
            <com:legacyDrawing xmlns:com="http://schemas.openxmlformats.org/drawingml/2006/compatibility" spid="_x0000_s5122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1779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1779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779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17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77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17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177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4177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4177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4177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4" dur="2000"/>
                                        <p:tgtEl>
                                          <p:spTgt spid="4177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7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8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417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417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417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417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4177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7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7794" grpId="0"/>
      <p:bldP spid="417794" grpId="1"/>
      <p:bldDgm spid="417797" grpId="0"/>
      <p:bldDgm spid="41779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Очаги сопротивления Советской власти в 1919г.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187450" y="24923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3317" name="Text Box 7"/>
          <p:cNvSpPr txBox="1">
            <a:spLocks noChangeArrowheads="1"/>
          </p:cNvSpPr>
          <p:nvPr/>
        </p:nvSpPr>
        <p:spPr bwMode="auto">
          <a:xfrm>
            <a:off x="827088" y="2349500"/>
            <a:ext cx="1655762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Северо-Запад, Юденич-англ.</a:t>
            </a:r>
          </a:p>
        </p:txBody>
      </p:sp>
      <p:sp>
        <p:nvSpPr>
          <p:cNvPr id="13318" name="Text Box 8"/>
          <p:cNvSpPr txBox="1">
            <a:spLocks noChangeArrowheads="1"/>
          </p:cNvSpPr>
          <p:nvPr/>
        </p:nvSpPr>
        <p:spPr bwMode="auto">
          <a:xfrm>
            <a:off x="6588125" y="2492375"/>
            <a:ext cx="1512888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Север, Миллер-англ.</a:t>
            </a:r>
          </a:p>
        </p:txBody>
      </p:sp>
      <p:sp>
        <p:nvSpPr>
          <p:cNvPr id="13319" name="Text Box 9"/>
          <p:cNvSpPr txBox="1">
            <a:spLocks noChangeArrowheads="1"/>
          </p:cNvSpPr>
          <p:nvPr/>
        </p:nvSpPr>
        <p:spPr bwMode="auto">
          <a:xfrm>
            <a:off x="3635375" y="2492375"/>
            <a:ext cx="1800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Советская власть</a:t>
            </a:r>
          </a:p>
        </p:txBody>
      </p:sp>
      <p:sp>
        <p:nvSpPr>
          <p:cNvPr id="13320" name="Text Box 10"/>
          <p:cNvSpPr txBox="1">
            <a:spLocks noChangeArrowheads="1"/>
          </p:cNvSpPr>
          <p:nvPr/>
        </p:nvSpPr>
        <p:spPr bwMode="auto">
          <a:xfrm>
            <a:off x="755650" y="3860800"/>
            <a:ext cx="1439863" cy="160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Украина-национа-</a:t>
            </a:r>
          </a:p>
          <a:p>
            <a:pPr>
              <a:spcBef>
                <a:spcPct val="50000"/>
              </a:spcBef>
            </a:pPr>
            <a:r>
              <a:rPr lang="ru-RU"/>
              <a:t>листическое правит-во. Герм.</a:t>
            </a:r>
          </a:p>
        </p:txBody>
      </p:sp>
      <p:sp>
        <p:nvSpPr>
          <p:cNvPr id="13321" name="Text Box 11"/>
          <p:cNvSpPr txBox="1">
            <a:spLocks noChangeArrowheads="1"/>
          </p:cNvSpPr>
          <p:nvPr/>
        </p:nvSpPr>
        <p:spPr bwMode="auto">
          <a:xfrm>
            <a:off x="6659563" y="3789363"/>
            <a:ext cx="1657350" cy="132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Колчак-вся Сибирь, Урал</a:t>
            </a:r>
          </a:p>
          <a:p>
            <a:pPr>
              <a:spcBef>
                <a:spcPct val="50000"/>
              </a:spcBef>
            </a:pPr>
            <a:r>
              <a:rPr lang="ru-RU"/>
              <a:t>Оренбургская обл.</a:t>
            </a:r>
          </a:p>
        </p:txBody>
      </p:sp>
      <p:sp>
        <p:nvSpPr>
          <p:cNvPr id="13322" name="Text Box 12"/>
          <p:cNvSpPr txBox="1">
            <a:spLocks noChangeArrowheads="1"/>
          </p:cNvSpPr>
          <p:nvPr/>
        </p:nvSpPr>
        <p:spPr bwMode="auto">
          <a:xfrm>
            <a:off x="2771775" y="5013325"/>
            <a:ext cx="33845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Деникин – англ. , франц.</a:t>
            </a:r>
          </a:p>
        </p:txBody>
      </p:sp>
      <p:sp>
        <p:nvSpPr>
          <p:cNvPr id="13323" name="Line 13"/>
          <p:cNvSpPr>
            <a:spLocks noChangeShapeType="1"/>
          </p:cNvSpPr>
          <p:nvPr/>
        </p:nvSpPr>
        <p:spPr bwMode="auto">
          <a:xfrm>
            <a:off x="1476375" y="2852738"/>
            <a:ext cx="2159000" cy="71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24" name="Line 14"/>
          <p:cNvSpPr>
            <a:spLocks noChangeShapeType="1"/>
          </p:cNvSpPr>
          <p:nvPr/>
        </p:nvSpPr>
        <p:spPr bwMode="auto">
          <a:xfrm flipH="1">
            <a:off x="4716463" y="2708275"/>
            <a:ext cx="194310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25" name="Line 15"/>
          <p:cNvSpPr>
            <a:spLocks noChangeShapeType="1"/>
          </p:cNvSpPr>
          <p:nvPr/>
        </p:nvSpPr>
        <p:spPr bwMode="auto">
          <a:xfrm>
            <a:off x="4716463" y="2636838"/>
            <a:ext cx="1871662" cy="504825"/>
          </a:xfrm>
          <a:prstGeom prst="line">
            <a:avLst/>
          </a:prstGeom>
          <a:noFill/>
          <a:ln w="9525" cap="rnd">
            <a:solidFill>
              <a:srgbClr val="FF000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26" name="Line 16"/>
          <p:cNvSpPr>
            <a:spLocks noChangeShapeType="1"/>
          </p:cNvSpPr>
          <p:nvPr/>
        </p:nvSpPr>
        <p:spPr bwMode="auto">
          <a:xfrm flipH="1">
            <a:off x="1908175" y="2636838"/>
            <a:ext cx="1800225" cy="504825"/>
          </a:xfrm>
          <a:prstGeom prst="line">
            <a:avLst/>
          </a:prstGeom>
          <a:noFill/>
          <a:ln w="9525" cap="rnd">
            <a:solidFill>
              <a:srgbClr val="FF000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27" name="Line 17"/>
          <p:cNvSpPr>
            <a:spLocks noChangeShapeType="1"/>
          </p:cNvSpPr>
          <p:nvPr/>
        </p:nvSpPr>
        <p:spPr bwMode="auto">
          <a:xfrm flipV="1">
            <a:off x="1835150" y="3141663"/>
            <a:ext cx="2016125" cy="1511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28" name="Line 18"/>
          <p:cNvSpPr>
            <a:spLocks noChangeShapeType="1"/>
          </p:cNvSpPr>
          <p:nvPr/>
        </p:nvSpPr>
        <p:spPr bwMode="auto">
          <a:xfrm flipH="1" flipV="1">
            <a:off x="4356100" y="3068638"/>
            <a:ext cx="2447925" cy="12969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29" name="Line 19"/>
          <p:cNvSpPr>
            <a:spLocks noChangeShapeType="1"/>
          </p:cNvSpPr>
          <p:nvPr/>
        </p:nvSpPr>
        <p:spPr bwMode="auto">
          <a:xfrm flipV="1">
            <a:off x="3924300" y="3213100"/>
            <a:ext cx="215900" cy="18716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30" name="Line 20"/>
          <p:cNvSpPr>
            <a:spLocks noChangeShapeType="1"/>
          </p:cNvSpPr>
          <p:nvPr/>
        </p:nvSpPr>
        <p:spPr bwMode="auto">
          <a:xfrm flipV="1">
            <a:off x="4211638" y="2924175"/>
            <a:ext cx="0" cy="73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31" name="Line 23"/>
          <p:cNvSpPr>
            <a:spLocks noChangeShapeType="1"/>
          </p:cNvSpPr>
          <p:nvPr/>
        </p:nvSpPr>
        <p:spPr bwMode="auto">
          <a:xfrm>
            <a:off x="4140200" y="2997200"/>
            <a:ext cx="2160588" cy="1655763"/>
          </a:xfrm>
          <a:prstGeom prst="line">
            <a:avLst/>
          </a:prstGeom>
          <a:noFill/>
          <a:ln w="9525" cap="rnd">
            <a:solidFill>
              <a:srgbClr val="FF000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32" name="Line 24"/>
          <p:cNvSpPr>
            <a:spLocks noChangeShapeType="1"/>
          </p:cNvSpPr>
          <p:nvPr/>
        </p:nvSpPr>
        <p:spPr bwMode="auto">
          <a:xfrm flipH="1">
            <a:off x="3708400" y="2997200"/>
            <a:ext cx="287338" cy="2016125"/>
          </a:xfrm>
          <a:prstGeom prst="line">
            <a:avLst/>
          </a:prstGeom>
          <a:noFill/>
          <a:ln w="9525" cap="rnd">
            <a:solidFill>
              <a:srgbClr val="FF000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3333" name="Line 25"/>
          <p:cNvSpPr>
            <a:spLocks noChangeShapeType="1"/>
          </p:cNvSpPr>
          <p:nvPr/>
        </p:nvSpPr>
        <p:spPr bwMode="auto">
          <a:xfrm flipH="1">
            <a:off x="1908175" y="2997200"/>
            <a:ext cx="1800225" cy="1008063"/>
          </a:xfrm>
          <a:prstGeom prst="line">
            <a:avLst/>
          </a:prstGeom>
          <a:noFill/>
          <a:ln w="9525" cap="rnd">
            <a:solidFill>
              <a:srgbClr val="FF0000"/>
            </a:solidFill>
            <a:prstDash val="sysDot"/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Итоги Гражданской войны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z="2000" smtClean="0"/>
              <a:t>В тяжелое для страны время большевики сумели укрепить армию, принят ряд важных политических документов, направленных на снижение социальной напряженности в деревне; предотвратили распад страны  и способствовали установлению советской власти на национальных окраинах.</a:t>
            </a:r>
          </a:p>
          <a:p>
            <a:pPr eaLnBrk="1" hangingPunct="1"/>
            <a:r>
              <a:rPr lang="ru-RU" sz="2000" smtClean="0"/>
              <a:t>Большевистская пропаганда, жесткая дисциплина в РКП, быстрое реагирование В. И. Ленина на изменение политической ситуации в стране способствовали укреплению власти большевиков.</a:t>
            </a:r>
          </a:p>
          <a:p>
            <a:pPr eaLnBrk="1" hangingPunct="1"/>
            <a:r>
              <a:rPr lang="ru-RU" sz="2000" smtClean="0"/>
              <a:t>Отсутствие единства в белом движении, лозунг единой и неделимой России, поддержка белогвардейских армий Антантой привели  к падению авторитета белых генералов.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3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graphicFrame>
        <p:nvGraphicFramePr>
          <p:cNvPr id="409605" name="Diagram 5"/>
          <p:cNvGraphicFramePr>
            <a:graphicFrameLocks/>
          </p:cNvGraphicFramePr>
          <p:nvPr>
            <p:ph idx="1"/>
          </p:nvPr>
        </p:nvGraphicFramePr>
        <p:xfrm>
          <a:off x="457200" y="1600200"/>
          <a:ext cx="8229600" cy="4495800"/>
        </p:xfrm>
        <a:graphic>
          <a:graphicData uri="http://schemas.openxmlformats.org/drawingml/2006/compatibility">
            <com:legacyDrawing xmlns:com="http://schemas.openxmlformats.org/drawingml/2006/compatibility" spid="_x0000_s2050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9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8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409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09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4096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4096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096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Dgm spid="409605" grpId="0"/>
      <p:bldDgm spid="40960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Этапы войны</a:t>
            </a:r>
          </a:p>
        </p:txBody>
      </p:sp>
      <p:graphicFrame>
        <p:nvGraphicFramePr>
          <p:cNvPr id="411653" name="Organization Chart 5"/>
          <p:cNvGraphicFramePr>
            <a:graphicFrameLocks/>
          </p:cNvGraphicFramePr>
          <p:nvPr>
            <p:ph idx="1"/>
          </p:nvPr>
        </p:nvGraphicFramePr>
        <p:xfrm>
          <a:off x="457200" y="1600200"/>
          <a:ext cx="8229600" cy="4495800"/>
        </p:xfrm>
        <a:graphic>
          <a:graphicData uri="http://schemas.openxmlformats.org/drawingml/2006/compatibility">
            <com:legacyDrawing xmlns:com="http://schemas.openxmlformats.org/drawingml/2006/compatibility" spid="_x0000_s3074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1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1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11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116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1165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11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11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411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411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411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411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1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4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" dur="500"/>
                                        <p:tgtEl>
                                          <p:spTgt spid="4116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4116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411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/>
                                        <p:tgtEl>
                                          <p:spTgt spid="411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4116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1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650" grpId="0"/>
      <p:bldP spid="411650" grpId="1"/>
      <p:bldDgm spid="411653" grpId="0"/>
      <p:bldDgm spid="41165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Антисоветские выступления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smtClean="0"/>
              <a:t>Май-июнь 1918г.-массовые антисоветские выступления крестьян Поволжья и Западной Сибири.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Июнь 1918г.-убийство эсерами Володарского в Петрограде (Сергеевым).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6июля 1918г. Убийство левыми эсерами немецкого посла Мирбаха в Москве.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Июль 1918г.-мятеж левых эсеров в Ярославле, Рыбинске, муроме, Москве.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10-11 июля 1918г.- мятеж эсера Муравьева.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/>
              <a:t>30 августа 1918г.- в Петрограде убит Урицкий, в Москве Покушение на Ленина.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Возникновение антисоветских правительств.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000" smtClean="0">
                <a:solidFill>
                  <a:srgbClr val="99FF33"/>
                </a:solidFill>
              </a:rPr>
              <a:t>1) Район Транссибирской магистрали (Поволжье, Зауралье)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smtClean="0">
                <a:solidFill>
                  <a:srgbClr val="99FF33"/>
                </a:solidFill>
              </a:rPr>
              <a:t>-конец мая 1918г.-мятеж Чехословацкого корпуса. Образуются эсеро-меньшевистские правительства.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smtClean="0">
                <a:solidFill>
                  <a:srgbClr val="99FF33"/>
                </a:solidFill>
              </a:rPr>
              <a:t>-сентябрь 1918г.-в Уфе образовано единое эсеро-кадетское правительство «Уфимская директория» (разогнана Колчаком 18 ноября 1918г.)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smtClean="0">
                <a:solidFill>
                  <a:srgbClr val="99FF33"/>
                </a:solidFill>
              </a:rPr>
              <a:t>2)На Дону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smtClean="0">
                <a:solidFill>
                  <a:srgbClr val="99FF33"/>
                </a:solidFill>
              </a:rPr>
              <a:t>-Июль-август 1918г.- Наступление А.И.Деникина на Кубань.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smtClean="0">
                <a:solidFill>
                  <a:srgbClr val="99FF33"/>
                </a:solidFill>
              </a:rPr>
              <a:t>-август-сент. 1918г.- на Дону правительство Н.П. Краснова (Донское казачье войско). Опиралось на поддержку Германии. Наступление на Воронеж и Царицын.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smtClean="0">
                <a:solidFill>
                  <a:srgbClr val="99FF33"/>
                </a:solidFill>
              </a:rPr>
              <a:t>3)Север</a:t>
            </a:r>
          </a:p>
          <a:p>
            <a:pPr eaLnBrk="1" hangingPunct="1">
              <a:lnSpc>
                <a:spcPct val="90000"/>
              </a:lnSpc>
            </a:pPr>
            <a:r>
              <a:rPr lang="ru-RU" sz="2000" smtClean="0">
                <a:solidFill>
                  <a:srgbClr val="99FF33"/>
                </a:solidFill>
              </a:rPr>
              <a:t>-август 1918г.- в Архангельске было образовано правительство Севера России под рек. Нар. Социалиста Н.П. Чайковского.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Военно-политические меры Сов. правительства.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z="2000" smtClean="0">
                <a:solidFill>
                  <a:srgbClr val="FF0000"/>
                </a:solidFill>
              </a:rPr>
              <a:t>К Концу лета 1918г. Советская власть была ликвидирована на 75% территории страны.</a:t>
            </a:r>
          </a:p>
          <a:p>
            <a:pPr eaLnBrk="1" hangingPunct="1"/>
            <a:r>
              <a:rPr lang="ru-RU" sz="2000" smtClean="0">
                <a:solidFill>
                  <a:srgbClr val="FF0000"/>
                </a:solidFill>
              </a:rPr>
              <a:t>В ночь на 17 июля 1918г.- расстрел царской семьи в Екатеринбурге.</a:t>
            </a:r>
          </a:p>
          <a:p>
            <a:pPr eaLnBrk="1" hangingPunct="1"/>
            <a:r>
              <a:rPr lang="ru-RU" sz="2000" smtClean="0">
                <a:solidFill>
                  <a:srgbClr val="FF0000"/>
                </a:solidFill>
              </a:rPr>
              <a:t>2 сент. 1918г.- ВЦИК объявил страну военным лагерем (с лета 1918г.идет формирование Красной Армии).</a:t>
            </a:r>
          </a:p>
          <a:p>
            <a:pPr eaLnBrk="1" hangingPunct="1"/>
            <a:r>
              <a:rPr lang="ru-RU" sz="2000" smtClean="0">
                <a:solidFill>
                  <a:srgbClr val="FF0000"/>
                </a:solidFill>
              </a:rPr>
              <a:t>5 сент. 1918г.-Постановление СНК о «красном терроре», по которому ВЧК получила право расстрела без суда и следствия.</a:t>
            </a:r>
          </a:p>
          <a:p>
            <a:pPr eaLnBrk="1" hangingPunct="1"/>
            <a:r>
              <a:rPr lang="ru-RU" sz="2000" smtClean="0">
                <a:solidFill>
                  <a:srgbClr val="FF0000"/>
                </a:solidFill>
              </a:rPr>
              <a:t>6сент.1918г.-создание РВСР во главе с Троцким Л.Д</a:t>
            </a:r>
            <a:r>
              <a:rPr lang="ru-RU" sz="2400" smtClean="0">
                <a:solidFill>
                  <a:srgbClr val="FF0000"/>
                </a:solidFill>
              </a:rPr>
              <a:t>., при нем существовал политотдел, который в апреле 1919г. Преобразован в Главное политическое управление Красной Армии (ГПУ)</a:t>
            </a:r>
            <a:endParaRPr lang="ru-RU" sz="2400" smtClean="0">
              <a:solidFill>
                <a:schemeClr val="bg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Интервенция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z="2000" smtClean="0">
                <a:solidFill>
                  <a:srgbClr val="FF9933"/>
                </a:solidFill>
              </a:rPr>
              <a:t>Конец ноября1918г.-высадка английских и французских интервентов в Новороссийске, Севастополе, Одессе.</a:t>
            </a:r>
          </a:p>
          <a:p>
            <a:pPr eaLnBrk="1" hangingPunct="1"/>
            <a:r>
              <a:rPr lang="ru-RU" sz="2000" smtClean="0">
                <a:solidFill>
                  <a:srgbClr val="FF9933"/>
                </a:solidFill>
              </a:rPr>
              <a:t>Однако:</a:t>
            </a:r>
          </a:p>
          <a:p>
            <a:pPr eaLnBrk="1" hangingPunct="1"/>
            <a:r>
              <a:rPr lang="ru-RU" sz="2000" smtClean="0">
                <a:solidFill>
                  <a:srgbClr val="FF9933"/>
                </a:solidFill>
              </a:rPr>
              <a:t>А)местное население относится к интервенции отрицательно;</a:t>
            </a:r>
          </a:p>
          <a:p>
            <a:pPr eaLnBrk="1" hangingPunct="1"/>
            <a:r>
              <a:rPr lang="ru-RU" sz="2000" smtClean="0">
                <a:solidFill>
                  <a:srgbClr val="FF9933"/>
                </a:solidFill>
              </a:rPr>
              <a:t>Б)среди интервентов большевики ведут антивоенную пропаганду;</a:t>
            </a:r>
          </a:p>
          <a:p>
            <a:pPr eaLnBrk="1" hangingPunct="1"/>
            <a:r>
              <a:rPr lang="ru-RU" sz="2000" smtClean="0">
                <a:solidFill>
                  <a:srgbClr val="FF9933"/>
                </a:solidFill>
              </a:rPr>
              <a:t>В)усиливаются противоречия между странами Антанты;</a:t>
            </a:r>
          </a:p>
          <a:p>
            <a:pPr eaLnBrk="1" hangingPunct="1"/>
            <a:r>
              <a:rPr lang="ru-RU" sz="2000" smtClean="0">
                <a:solidFill>
                  <a:srgbClr val="FF9933"/>
                </a:solidFill>
              </a:rPr>
              <a:t>Г)в странах Антанты ширится движение «Руки прочь от Советской России!».</a:t>
            </a:r>
          </a:p>
          <a:p>
            <a:pPr eaLnBrk="1" hangingPunct="1"/>
            <a:r>
              <a:rPr lang="ru-RU" sz="2000" smtClean="0">
                <a:solidFill>
                  <a:srgbClr val="FF9933"/>
                </a:solidFill>
              </a:rPr>
              <a:t>23 марта 1919г.- французские войска эвакуированы из Одессы.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Силы противодействия власти большевиков в 1919г.</a:t>
            </a:r>
          </a:p>
        </p:txBody>
      </p:sp>
      <p:graphicFrame>
        <p:nvGraphicFramePr>
          <p:cNvPr id="418821" name="Organization Chart 5"/>
          <p:cNvGraphicFramePr>
            <a:graphicFrameLocks/>
          </p:cNvGraphicFramePr>
          <p:nvPr>
            <p:ph idx="1"/>
          </p:nvPr>
        </p:nvGraphicFramePr>
        <p:xfrm>
          <a:off x="457200" y="1600200"/>
          <a:ext cx="8229600" cy="4495800"/>
        </p:xfrm>
        <a:graphic>
          <a:graphicData uri="http://schemas.openxmlformats.org/drawingml/2006/compatibility">
            <com:legacyDrawing xmlns:com="http://schemas.openxmlformats.org/drawingml/2006/compatibility" spid="_x0000_s4098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8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418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4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418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418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418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418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4188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8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8" dur="500"/>
                                        <p:tgtEl>
                                          <p:spTgt spid="4188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8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8818" grpId="0"/>
      <p:bldP spid="418818" grpId="1"/>
      <p:bldDgm spid="418821" grpId="0"/>
      <p:bldDgm spid="41882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Поддержка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                                 </a:t>
            </a:r>
            <a:r>
              <a:rPr lang="ru-RU" sz="2000" smtClean="0"/>
              <a:t>Сибирь, Урал-с18.11.1918  </a:t>
            </a:r>
          </a:p>
          <a:p>
            <a:pPr eaLnBrk="1" hangingPunct="1"/>
            <a:r>
              <a:rPr lang="ru-RU" sz="2000" smtClean="0"/>
              <a:t>                                                      А.В.Колчак - Верховный  </a:t>
            </a:r>
          </a:p>
          <a:p>
            <a:pPr eaLnBrk="1" hangingPunct="1"/>
            <a:r>
              <a:rPr lang="ru-RU" sz="2000" smtClean="0"/>
              <a:t>                                                       правитель России.</a:t>
            </a:r>
          </a:p>
          <a:p>
            <a:pPr eaLnBrk="1" hangingPunct="1"/>
            <a:r>
              <a:rPr lang="ru-RU" sz="2000" smtClean="0"/>
              <a:t>                                                      Юг-8 января 1919г.</a:t>
            </a:r>
          </a:p>
          <a:p>
            <a:pPr eaLnBrk="1" hangingPunct="1"/>
            <a:r>
              <a:rPr lang="ru-RU" sz="2000" smtClean="0"/>
              <a:t>                                                             после разгрома Германии  </a:t>
            </a:r>
          </a:p>
          <a:p>
            <a:pPr eaLnBrk="1" hangingPunct="1"/>
            <a:r>
              <a:rPr lang="ru-RU" sz="2000" smtClean="0"/>
              <a:t>                                                            </a:t>
            </a:r>
          </a:p>
        </p:txBody>
      </p:sp>
      <p:sp>
        <p:nvSpPr>
          <p:cNvPr id="420868" name="AutoShape 4"/>
          <p:cNvSpPr>
            <a:spLocks noChangeArrowheads="1"/>
          </p:cNvSpPr>
          <p:nvPr/>
        </p:nvSpPr>
        <p:spPr bwMode="auto">
          <a:xfrm>
            <a:off x="539750" y="2060575"/>
            <a:ext cx="3384550" cy="4105275"/>
          </a:xfrm>
          <a:prstGeom prst="verticalScroll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420870" name="Text Box 6"/>
          <p:cNvSpPr txBox="1">
            <a:spLocks noChangeArrowheads="1"/>
          </p:cNvSpPr>
          <p:nvPr/>
        </p:nvSpPr>
        <p:spPr bwMode="auto">
          <a:xfrm>
            <a:off x="1347788" y="2636838"/>
            <a:ext cx="2287587" cy="352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Сибирь – войска Антанты</a:t>
            </a:r>
          </a:p>
          <a:p>
            <a:pPr>
              <a:spcBef>
                <a:spcPct val="50000"/>
              </a:spcBef>
            </a:pPr>
            <a:r>
              <a:rPr lang="ru-RU"/>
              <a:t>Юг до конца 1919г. Находились вооруженные силы Антанты.</a:t>
            </a:r>
          </a:p>
          <a:p>
            <a:pPr>
              <a:spcBef>
                <a:spcPct val="50000"/>
              </a:spcBef>
            </a:pPr>
            <a:r>
              <a:rPr lang="ru-RU"/>
              <a:t>Север-до сент. 1919г. Англ. Войска.</a:t>
            </a:r>
          </a:p>
          <a:p>
            <a:pPr>
              <a:spcBef>
                <a:spcPct val="50000"/>
              </a:spcBef>
            </a:pPr>
            <a:r>
              <a:rPr lang="ru-RU"/>
              <a:t>Северо-запад- англ. войска</a:t>
            </a:r>
          </a:p>
        </p:txBody>
      </p:sp>
      <p:sp>
        <p:nvSpPr>
          <p:cNvPr id="12294" name="Text Box 7"/>
          <p:cNvSpPr txBox="1">
            <a:spLocks noChangeArrowheads="1"/>
          </p:cNvSpPr>
          <p:nvPr/>
        </p:nvSpPr>
        <p:spPr bwMode="auto">
          <a:xfrm>
            <a:off x="5056188" y="3952875"/>
            <a:ext cx="14605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Доброволь-ческая армия</a:t>
            </a:r>
          </a:p>
          <a:p>
            <a:r>
              <a:rPr lang="ru-RU"/>
              <a:t>Деникина</a:t>
            </a:r>
          </a:p>
        </p:txBody>
      </p:sp>
      <p:sp>
        <p:nvSpPr>
          <p:cNvPr id="12295" name="Text Box 8"/>
          <p:cNvSpPr txBox="1">
            <a:spLocks noChangeArrowheads="1"/>
          </p:cNvSpPr>
          <p:nvPr/>
        </p:nvSpPr>
        <p:spPr bwMode="auto">
          <a:xfrm>
            <a:off x="7667625" y="4149725"/>
            <a:ext cx="1296988" cy="105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Донская армия </a:t>
            </a:r>
          </a:p>
          <a:p>
            <a:pPr>
              <a:spcBef>
                <a:spcPct val="50000"/>
              </a:spcBef>
            </a:pPr>
            <a:r>
              <a:rPr lang="ru-RU"/>
              <a:t>Краснова</a:t>
            </a:r>
          </a:p>
        </p:txBody>
      </p:sp>
      <p:sp>
        <p:nvSpPr>
          <p:cNvPr id="12296" name="Line 9"/>
          <p:cNvSpPr>
            <a:spLocks noChangeShapeType="1"/>
          </p:cNvSpPr>
          <p:nvPr/>
        </p:nvSpPr>
        <p:spPr bwMode="auto">
          <a:xfrm>
            <a:off x="7019925" y="4221163"/>
            <a:ext cx="0" cy="936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297" name="Line 10"/>
          <p:cNvSpPr>
            <a:spLocks noChangeShapeType="1"/>
          </p:cNvSpPr>
          <p:nvPr/>
        </p:nvSpPr>
        <p:spPr bwMode="auto">
          <a:xfrm>
            <a:off x="6588125" y="4652963"/>
            <a:ext cx="9366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2298" name="Line 11"/>
          <p:cNvSpPr>
            <a:spLocks noChangeShapeType="1"/>
          </p:cNvSpPr>
          <p:nvPr/>
        </p:nvSpPr>
        <p:spPr bwMode="auto">
          <a:xfrm>
            <a:off x="5435600" y="5084763"/>
            <a:ext cx="1081088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299" name="Line 12"/>
          <p:cNvSpPr>
            <a:spLocks noChangeShapeType="1"/>
          </p:cNvSpPr>
          <p:nvPr/>
        </p:nvSpPr>
        <p:spPr bwMode="auto">
          <a:xfrm flipH="1">
            <a:off x="7092950" y="5084763"/>
            <a:ext cx="107950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2300" name="Text Box 13"/>
          <p:cNvSpPr txBox="1">
            <a:spLocks noChangeArrowheads="1"/>
          </p:cNvSpPr>
          <p:nvPr/>
        </p:nvSpPr>
        <p:spPr bwMode="auto">
          <a:xfrm>
            <a:off x="5724525" y="5516563"/>
            <a:ext cx="24479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/>
              <a:t>Объединились- Деникин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0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0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208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208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20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208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208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20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2" dur="500"/>
                                        <p:tgtEl>
                                          <p:spTgt spid="4208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3" presetClass="exit" presetSubtype="16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plus(in)">
                                      <p:cBhvr>
                                        <p:cTn id="27" dur="2000"/>
                                        <p:tgtEl>
                                          <p:spTgt spid="4208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0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868" grpId="0" animBg="1"/>
      <p:bldP spid="420868" grpId="1" animBg="1"/>
      <p:bldP spid="420870" grpId="0"/>
      <p:bldP spid="420870" grpId="1"/>
    </p:bldLst>
  </p:timing>
</p:sld>
</file>

<file path=ppt/theme/theme1.xml><?xml version="1.0" encoding="utf-8"?>
<a:theme xmlns:a="http://schemas.openxmlformats.org/drawingml/2006/main" name="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Mountain Top</Template>
  <TotalTime>149</TotalTime>
  <Words>712</Words>
  <Application>Microsoft Office PowerPoint</Application>
  <PresentationFormat>Экран (4:3)</PresentationFormat>
  <Paragraphs>131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Wingdings</vt:lpstr>
      <vt:lpstr>Вершина горы</vt:lpstr>
      <vt:lpstr>Гражданская война в России (1917-1922)</vt:lpstr>
      <vt:lpstr>Слайд 2</vt:lpstr>
      <vt:lpstr>Этапы войны</vt:lpstr>
      <vt:lpstr>Антисоветские выступления</vt:lpstr>
      <vt:lpstr>Возникновение антисоветских правительств.</vt:lpstr>
      <vt:lpstr>Военно-политические меры Сов. правительства.</vt:lpstr>
      <vt:lpstr>Интервенция</vt:lpstr>
      <vt:lpstr>Силы противодействия власти большевиков в 1919г.</vt:lpstr>
      <vt:lpstr>Поддержка</vt:lpstr>
      <vt:lpstr>Крестьянство</vt:lpstr>
      <vt:lpstr>Очаги сопротивления Советской власти в 1919г.</vt:lpstr>
      <vt:lpstr>Итоги Гражданской войны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Гражданская война в России (1917-1922)</dc:title>
  <dc:creator>User</dc:creator>
  <cp:lastModifiedBy>Admin</cp:lastModifiedBy>
  <cp:revision>3</cp:revision>
  <cp:lastPrinted>1601-01-01T00:00:00Z</cp:lastPrinted>
  <dcterms:created xsi:type="dcterms:W3CDTF">2009-11-14T05:21:48Z</dcterms:created>
  <dcterms:modified xsi:type="dcterms:W3CDTF">2012-01-07T18:53:54Z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8</vt:i4>
  </property>
</Properties>
</file>