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ptx" ContentType="application/vnd.openxmlformats-officedocument.presentationml.presentation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339" r:id="rId3"/>
    <p:sldId id="368" r:id="rId4"/>
    <p:sldId id="270" r:id="rId5"/>
    <p:sldId id="283" r:id="rId6"/>
    <p:sldId id="312" r:id="rId7"/>
    <p:sldId id="274" r:id="rId8"/>
    <p:sldId id="315" r:id="rId9"/>
    <p:sldId id="316" r:id="rId10"/>
    <p:sldId id="323" r:id="rId11"/>
    <p:sldId id="322" r:id="rId12"/>
    <p:sldId id="324" r:id="rId13"/>
    <p:sldId id="297" r:id="rId14"/>
    <p:sldId id="376" r:id="rId15"/>
    <p:sldId id="333" r:id="rId16"/>
    <p:sldId id="334" r:id="rId17"/>
    <p:sldId id="335" r:id="rId18"/>
    <p:sldId id="336" r:id="rId19"/>
    <p:sldId id="337" r:id="rId20"/>
    <p:sldId id="338" r:id="rId21"/>
    <p:sldId id="343" r:id="rId22"/>
    <p:sldId id="377" r:id="rId23"/>
    <p:sldId id="369" r:id="rId24"/>
    <p:sldId id="370" r:id="rId25"/>
    <p:sldId id="347" r:id="rId26"/>
    <p:sldId id="379" r:id="rId27"/>
    <p:sldId id="349" r:id="rId28"/>
    <p:sldId id="350" r:id="rId29"/>
    <p:sldId id="351" r:id="rId30"/>
    <p:sldId id="372" r:id="rId31"/>
    <p:sldId id="353" r:id="rId32"/>
    <p:sldId id="354" r:id="rId33"/>
    <p:sldId id="381" r:id="rId34"/>
    <p:sldId id="382" r:id="rId35"/>
    <p:sldId id="357" r:id="rId36"/>
    <p:sldId id="358" r:id="rId37"/>
    <p:sldId id="363" r:id="rId38"/>
    <p:sldId id="364" r:id="rId39"/>
    <p:sldId id="373" r:id="rId40"/>
    <p:sldId id="375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C80"/>
    <a:srgbClr val="FF8C19"/>
    <a:srgbClr val="FA7D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371C88-0D7E-47EE-B100-5BE10967BD7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CCC265-AA0F-4C2D-B9EA-595DFD7929D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CCC265-AA0F-4C2D-B9EA-595DFD7929D1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9FB683-8799-476B-B99F-77475F6207D5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9FB683-8799-476B-B99F-77475F6207D5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None/>
            </a:pPr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F9885E-40BF-4308-919C-D36EA195FE6D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9FB683-8799-476B-B99F-77475F6207D5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9FB683-8799-476B-B99F-77475F6207D5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9FB683-8799-476B-B99F-77475F6207D5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9FB683-8799-476B-B99F-77475F6207D5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9FB683-8799-476B-B99F-77475F6207D5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9FB683-8799-476B-B99F-77475F6207D5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9FB683-8799-476B-B99F-77475F6207D5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E6683-42E5-42A9-90C2-07637D690DEC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8081D-9AD0-4715-BE9A-0B1AD6EB50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E6683-42E5-42A9-90C2-07637D690DEC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8081D-9AD0-4715-BE9A-0B1AD6EB50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E6683-42E5-42A9-90C2-07637D690DEC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8081D-9AD0-4715-BE9A-0B1AD6EB50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C8453-09E7-40CD-8B27-22A9073C9D27}" type="datetimeFigureOut">
              <a:rPr lang="ru-RU"/>
              <a:pPr>
                <a:defRPr/>
              </a:pPr>
              <a:t>17.10.2011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68080-0006-45BD-8277-DD7F556A11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E6683-42E5-42A9-90C2-07637D690DEC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8081D-9AD0-4715-BE9A-0B1AD6EB50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E6683-42E5-42A9-90C2-07637D690DEC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8081D-9AD0-4715-BE9A-0B1AD6EB50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E6683-42E5-42A9-90C2-07637D690DEC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8081D-9AD0-4715-BE9A-0B1AD6EB50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E6683-42E5-42A9-90C2-07637D690DEC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8081D-9AD0-4715-BE9A-0B1AD6EB50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E6683-42E5-42A9-90C2-07637D690DEC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8081D-9AD0-4715-BE9A-0B1AD6EB50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E6683-42E5-42A9-90C2-07637D690DEC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8081D-9AD0-4715-BE9A-0B1AD6EB50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E6683-42E5-42A9-90C2-07637D690DEC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8081D-9AD0-4715-BE9A-0B1AD6EB50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E6683-42E5-42A9-90C2-07637D690DEC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8081D-9AD0-4715-BE9A-0B1AD6EB50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2E6683-42E5-42A9-90C2-07637D690DEC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8081D-9AD0-4715-BE9A-0B1AD6EB507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slide" Target="slide2.xml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11" Type="http://schemas.openxmlformats.org/officeDocument/2006/relationships/image" Target="../media/image17.pn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hyperlink" Target="&#1089;&#1093;&#1077;&#1084;&#1072;-&#1082;&#1086;&#1085;&#1089;&#1087;&#1077;&#1082;&#1090;%20&#1082;%20&#1088;&#1072;&#1073;&#1086;&#1090;&#1077;%20&#1043;&#1077;&#1085;&#1077;&#1088;&#1072;&#1083;&#1086;&#1074;&#1072;%20&#1051;&#1077;&#1073;&#1077;&#1076;&#1077;&#1074;&#1072;%20&#1052;&#1080;&#1076;&#1072;&#1082;&#1086;&#1074;&#1072;.docx" TargetMode="External"/><Relationship Id="rId3" Type="http://schemas.openxmlformats.org/officeDocument/2006/relationships/slide" Target="slide21.xml"/><Relationship Id="rId7" Type="http://schemas.openxmlformats.org/officeDocument/2006/relationships/slide" Target="slide13.xml"/><Relationship Id="rId12" Type="http://schemas.openxmlformats.org/officeDocument/2006/relationships/slide" Target="slide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slide" Target="slide3.xml"/><Relationship Id="rId5" Type="http://schemas.openxmlformats.org/officeDocument/2006/relationships/slide" Target="slide6.xml"/><Relationship Id="rId10" Type="http://schemas.openxmlformats.org/officeDocument/2006/relationships/slide" Target="slide16.xml"/><Relationship Id="rId4" Type="http://schemas.openxmlformats.org/officeDocument/2006/relationships/slide" Target="slide4.xml"/><Relationship Id="rId9" Type="http://schemas.openxmlformats.org/officeDocument/2006/relationships/slide" Target="slide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slide" Target="slide25.xml"/><Relationship Id="rId7" Type="http://schemas.openxmlformats.org/officeDocument/2006/relationships/slide" Target="slide29.xml"/><Relationship Id="rId12" Type="http://schemas.openxmlformats.org/officeDocument/2006/relationships/slide" Target="slide32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8.xml"/><Relationship Id="rId11" Type="http://schemas.openxmlformats.org/officeDocument/2006/relationships/slide" Target="slide34.xml"/><Relationship Id="rId5" Type="http://schemas.openxmlformats.org/officeDocument/2006/relationships/slide" Target="slide27.xml"/><Relationship Id="rId10" Type="http://schemas.openxmlformats.org/officeDocument/2006/relationships/slide" Target="slide33.xml"/><Relationship Id="rId4" Type="http://schemas.openxmlformats.org/officeDocument/2006/relationships/slide" Target="slide22.xml"/><Relationship Id="rId9" Type="http://schemas.openxmlformats.org/officeDocument/2006/relationships/slide" Target="slide3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1.xml"/><Relationship Id="rId4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1.xml"/><Relationship Id="rId4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37.xml"/><Relationship Id="rId7" Type="http://schemas.openxmlformats.org/officeDocument/2006/relationships/slide" Target="slide40.xml"/><Relationship Id="rId2" Type="http://schemas.openxmlformats.org/officeDocument/2006/relationships/slide" Target="slide3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6.xml"/><Relationship Id="rId5" Type="http://schemas.openxmlformats.org/officeDocument/2006/relationships/slide" Target="slide35.xml"/><Relationship Id="rId4" Type="http://schemas.openxmlformats.org/officeDocument/2006/relationships/slide" Target="slide38.xml"/><Relationship Id="rId9" Type="http://schemas.openxmlformats.org/officeDocument/2006/relationships/hyperlink" Target="&#1082;&#1088;&#1086;&#1089;&#1089;&#1074;&#1086;&#1088;&#1076;%20&#1043;&#1077;&#1085;&#1077;&#1088;&#1072;&#1083;&#1086;&#1074;&#1072;%20&#1051;&#1077;&#1073;&#1077;&#1076;&#1077;&#1074;&#1072;%20&#1052;&#1080;&#1076;&#1072;&#1082;&#1086;&#1074;&#1072;.htm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6.jpeg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20.png"/><Relationship Id="rId7" Type="http://schemas.openxmlformats.org/officeDocument/2006/relationships/image" Target="../media/image2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image" Target="../media/image2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school-collection.edu.ru/catalog/res/d77a57b7-8cff-11db-b606-0800200c9a66/view/" TargetMode="External"/><Relationship Id="rId7" Type="http://schemas.openxmlformats.org/officeDocument/2006/relationships/slide" Target="slide3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school-collection.edu.ru/catalog/res/d77a57ba-8cff-11db-b606-0800200c9a66/view/" TargetMode="External"/><Relationship Id="rId5" Type="http://schemas.openxmlformats.org/officeDocument/2006/relationships/hyperlink" Target="http://school-collection.edu.ru/catalog/res/d77a57b8-8cff-11db-b606-0800200c9a66/view/" TargetMode="External"/><Relationship Id="rId4" Type="http://schemas.openxmlformats.org/officeDocument/2006/relationships/hyperlink" Target="http://school-collection.edu.ru/catalog/res/d77a30ca-8cff-11db-b606-0800200c9a66/view/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&#1058;&#1077;&#1089;&#1090;&#1099;%20&#1087;&#1086;%20&#1086;&#1073;&#1097;&#1077;&#1081;%20&#1093;&#1072;&#1088;&#1072;&#1082;&#1090;&#1077;&#1088;&#1080;&#1089;&#1090;&#1080;&#1082;&#1077;%20&#1085;&#1077;&#1084;&#1077;.oms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hyperlink" Target="ftp://ftp.fcior.edu.ru/oms/OMS.exe" TargetMode="External"/><Relationship Id="rId4" Type="http://schemas.openxmlformats.org/officeDocument/2006/relationships/image" Target="../media/image3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&#1058;&#1088;&#1077;&#1085;&#1072;&#1078;&#1077;&#1088;%20&#1087;&#1086;%20&#1093;&#1080;&#1084;&#1080;&#1095;%20&#1089;&#1074;&#1086;&#1081;&#1089;&#1090;&#1074;&#1072;&#1084;%20&#1082;&#1080;&#1089;&#1083;&#1086;&#1090;&#1085;&#1099;&#1093;%20&#1086;&#1082;&#1089;&#1080;&#1076;&#1086;&#1074;.oms" TargetMode="External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34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PowerPoint_Presentation1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6.jpeg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hyperlink" Target="&#1047;&#1072;&#1076;&#1072;&#1095;&#1080;%20&#1087;&#1086;%20&#1085;&#1077;&#1084;&#1077;&#1090;&#1072;&#1083;&#1083;&#1072;&#1084;.oms" TargetMode="External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85736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8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Химия  неметаллов</a:t>
            </a:r>
            <a:endParaRPr lang="ru-RU" sz="8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Рисунок 45" descr="основа для слайдо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643050"/>
            <a:ext cx="8501122" cy="5143536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285720" y="351518"/>
            <a:ext cx="5429288" cy="1077218"/>
            <a:chOff x="1714480" y="4643446"/>
            <a:chExt cx="5429288" cy="1077218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1857356" y="4643446"/>
              <a:ext cx="5143536" cy="1071570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714480" y="4643446"/>
              <a:ext cx="542928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dirty="0" smtClean="0">
                  <a:latin typeface="Arial" pitchFamily="34" charset="0"/>
                  <a:cs typeface="Arial" pitchFamily="34" charset="0"/>
                </a:rPr>
                <a:t>Причины изменения окислительно-восстановительных свойств атомов </a:t>
              </a:r>
              <a:r>
                <a:rPr lang="ru-RU" sz="2000" dirty="0" err="1" smtClean="0">
                  <a:latin typeface="Arial" pitchFamily="34" charset="0"/>
                  <a:cs typeface="Arial" pitchFamily="34" charset="0"/>
                </a:rPr>
                <a:t>НеМе</a:t>
              </a:r>
              <a:r>
                <a:rPr lang="ru-RU" sz="2000" dirty="0" smtClean="0">
                  <a:latin typeface="Arial" pitchFamily="34" charset="0"/>
                  <a:cs typeface="Arial" pitchFamily="34" charset="0"/>
                </a:rPr>
                <a:t>:</a:t>
              </a:r>
            </a:p>
            <a:p>
              <a:pPr algn="ctr"/>
              <a:r>
                <a:rPr lang="ru-RU" sz="2400" b="1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радиус атомов </a:t>
              </a:r>
              <a:r>
                <a:rPr lang="ru-RU" sz="2400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(нм)</a:t>
              </a:r>
              <a:endParaRPr lang="ru-RU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7" name="Овал 6"/>
          <p:cNvSpPr/>
          <p:nvPr/>
        </p:nvSpPr>
        <p:spPr>
          <a:xfrm>
            <a:off x="6572264" y="5286388"/>
            <a:ext cx="785818" cy="71438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20"/>
          <p:cNvGrpSpPr/>
          <p:nvPr/>
        </p:nvGrpSpPr>
        <p:grpSpPr>
          <a:xfrm>
            <a:off x="1357290" y="3404731"/>
            <a:ext cx="2500330" cy="2810351"/>
            <a:chOff x="6715140" y="2357430"/>
            <a:chExt cx="1785950" cy="2810351"/>
          </a:xfrm>
        </p:grpSpPr>
        <p:sp>
          <p:nvSpPr>
            <p:cNvPr id="15" name="TextBox 14"/>
            <p:cNvSpPr txBox="1"/>
            <p:nvPr/>
          </p:nvSpPr>
          <p:spPr>
            <a:xfrm>
              <a:off x="6715140" y="2357430"/>
              <a:ext cx="1785950" cy="2810351"/>
            </a:xfrm>
            <a:prstGeom prst="round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Радиус атомов </a:t>
              </a:r>
            </a:p>
            <a:p>
              <a:pPr algn="ctr"/>
              <a:r>
                <a:rPr lang="ru-RU" dirty="0" smtClean="0">
                  <a:latin typeface="Arial" pitchFamily="34" charset="0"/>
                  <a:cs typeface="Arial" pitchFamily="34" charset="0"/>
                </a:rPr>
                <a:t>в группах периодически увеличивается сверху  вниз. Причина -увеличение числа энергетических уровней в атоме.</a:t>
              </a:r>
              <a:endParaRPr lang="ru-RU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Прямоугольник с одним вырезанным углом 15"/>
            <p:cNvSpPr/>
            <p:nvPr/>
          </p:nvSpPr>
          <p:spPr>
            <a:xfrm>
              <a:off x="6715140" y="2500306"/>
              <a:ext cx="1785950" cy="2552272"/>
            </a:xfrm>
            <a:prstGeom prst="round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4286248" y="2571744"/>
            <a:ext cx="714380" cy="428628"/>
            <a:chOff x="6429388" y="2643182"/>
            <a:chExt cx="714380" cy="428628"/>
          </a:xfrm>
        </p:grpSpPr>
        <p:sp>
          <p:nvSpPr>
            <p:cNvPr id="22" name="Овал 21"/>
            <p:cNvSpPr/>
            <p:nvPr/>
          </p:nvSpPr>
          <p:spPr>
            <a:xfrm>
              <a:off x="6500826" y="2643182"/>
              <a:ext cx="428628" cy="428628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429388" y="2714620"/>
              <a:ext cx="7143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 smtClean="0">
                  <a:solidFill>
                    <a:srgbClr val="C00000"/>
                  </a:solidFill>
                </a:rPr>
                <a:t>0,066</a:t>
              </a:r>
              <a:endParaRPr lang="ru-RU" sz="12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4286248" y="3071810"/>
            <a:ext cx="714380" cy="500066"/>
            <a:chOff x="1643042" y="3500438"/>
            <a:chExt cx="714380" cy="500066"/>
          </a:xfrm>
        </p:grpSpPr>
        <p:sp>
          <p:nvSpPr>
            <p:cNvPr id="25" name="Овал 24"/>
            <p:cNvSpPr/>
            <p:nvPr/>
          </p:nvSpPr>
          <p:spPr>
            <a:xfrm>
              <a:off x="1714480" y="3500438"/>
              <a:ext cx="500066" cy="500066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643042" y="3621289"/>
              <a:ext cx="7143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rgbClr val="C00000"/>
                  </a:solidFill>
                </a:rPr>
                <a:t>0,104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4214810" y="3714752"/>
            <a:ext cx="714380" cy="571504"/>
            <a:chOff x="4214810" y="3786190"/>
            <a:chExt cx="714380" cy="571504"/>
          </a:xfrm>
        </p:grpSpPr>
        <p:sp>
          <p:nvSpPr>
            <p:cNvPr id="28" name="Овал 27"/>
            <p:cNvSpPr/>
            <p:nvPr/>
          </p:nvSpPr>
          <p:spPr>
            <a:xfrm>
              <a:off x="4286248" y="3786190"/>
              <a:ext cx="642942" cy="57150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214810" y="3876264"/>
              <a:ext cx="7143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C00000"/>
                  </a:solidFill>
                </a:rPr>
                <a:t>0,117</a:t>
              </a:r>
              <a:endParaRPr lang="ru-RU" sz="16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6572264" y="2571744"/>
            <a:ext cx="714380" cy="428628"/>
            <a:chOff x="6429388" y="2643182"/>
            <a:chExt cx="714380" cy="428628"/>
          </a:xfrm>
        </p:grpSpPr>
        <p:sp>
          <p:nvSpPr>
            <p:cNvPr id="31" name="Овал 30"/>
            <p:cNvSpPr/>
            <p:nvPr/>
          </p:nvSpPr>
          <p:spPr>
            <a:xfrm>
              <a:off x="6500826" y="2643182"/>
              <a:ext cx="428628" cy="428628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429388" y="2714620"/>
              <a:ext cx="7143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 smtClean="0">
                  <a:solidFill>
                    <a:srgbClr val="C00000"/>
                  </a:solidFill>
                </a:rPr>
                <a:t>0,064</a:t>
              </a:r>
              <a:endParaRPr lang="ru-RU" sz="12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6572264" y="3071810"/>
            <a:ext cx="714380" cy="500066"/>
            <a:chOff x="7358082" y="2643182"/>
            <a:chExt cx="714380" cy="500066"/>
          </a:xfrm>
        </p:grpSpPr>
        <p:sp>
          <p:nvSpPr>
            <p:cNvPr id="34" name="Овал 33"/>
            <p:cNvSpPr/>
            <p:nvPr/>
          </p:nvSpPr>
          <p:spPr>
            <a:xfrm>
              <a:off x="7429520" y="2643182"/>
              <a:ext cx="500066" cy="500066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358082" y="2714620"/>
              <a:ext cx="7143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rgbClr val="C00000"/>
                  </a:solidFill>
                </a:rPr>
                <a:t>0,099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6572264" y="3714752"/>
            <a:ext cx="714380" cy="571504"/>
            <a:chOff x="7786710" y="4143380"/>
            <a:chExt cx="714380" cy="571504"/>
          </a:xfrm>
        </p:grpSpPr>
        <p:sp>
          <p:nvSpPr>
            <p:cNvPr id="37" name="Овал 36"/>
            <p:cNvSpPr/>
            <p:nvPr/>
          </p:nvSpPr>
          <p:spPr>
            <a:xfrm>
              <a:off x="7786710" y="4143380"/>
              <a:ext cx="642942" cy="57150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7786710" y="4233454"/>
              <a:ext cx="7143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C00000"/>
                  </a:solidFill>
                </a:rPr>
                <a:t>0,114</a:t>
              </a:r>
              <a:endParaRPr lang="ru-RU" sz="16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4214810" y="4572008"/>
            <a:ext cx="714380" cy="642942"/>
            <a:chOff x="4214810" y="4572008"/>
            <a:chExt cx="714380" cy="642942"/>
          </a:xfrm>
        </p:grpSpPr>
        <p:sp>
          <p:nvSpPr>
            <p:cNvPr id="40" name="Овал 39"/>
            <p:cNvSpPr/>
            <p:nvPr/>
          </p:nvSpPr>
          <p:spPr>
            <a:xfrm>
              <a:off x="4214810" y="4572008"/>
              <a:ext cx="714380" cy="642942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214810" y="4714884"/>
              <a:ext cx="7143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C00000"/>
                  </a:solidFill>
                </a:rPr>
                <a:t>0,137</a:t>
              </a:r>
              <a:endParaRPr lang="ru-RU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6572264" y="4500570"/>
            <a:ext cx="714380" cy="642942"/>
            <a:chOff x="6643702" y="4500570"/>
            <a:chExt cx="714380" cy="642942"/>
          </a:xfrm>
        </p:grpSpPr>
        <p:sp>
          <p:nvSpPr>
            <p:cNvPr id="43" name="Овал 42"/>
            <p:cNvSpPr/>
            <p:nvPr/>
          </p:nvSpPr>
          <p:spPr>
            <a:xfrm>
              <a:off x="6643702" y="4500570"/>
              <a:ext cx="714380" cy="642942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643702" y="4643446"/>
              <a:ext cx="7143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C00000"/>
                  </a:solidFill>
                </a:rPr>
                <a:t>0,133</a:t>
              </a:r>
              <a:endParaRPr lang="ru-RU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45" name="Пятиугольник 44">
            <a:hlinkClick r:id="rId3" action="ppaction://hlinksldjump"/>
          </p:cNvPr>
          <p:cNvSpPr/>
          <p:nvPr/>
        </p:nvSpPr>
        <p:spPr>
          <a:xfrm>
            <a:off x="7286644" y="71414"/>
            <a:ext cx="1000132" cy="357190"/>
          </a:xfrm>
          <a:prstGeom prst="homePlat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главная</a:t>
            </a:r>
            <a:endParaRPr lang="ru-RU" sz="1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Нашивка 46"/>
          <p:cNvSpPr/>
          <p:nvPr/>
        </p:nvSpPr>
        <p:spPr>
          <a:xfrm>
            <a:off x="8143900" y="71414"/>
            <a:ext cx="357190" cy="357190"/>
          </a:xfrm>
          <a:prstGeom prst="chevron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9" name="Управляющая кнопка: далее 48">
            <a:hlinkClick r:id="" action="ppaction://hlinkshowjump?jump=nextslide" highlightClick="1"/>
          </p:cNvPr>
          <p:cNvSpPr/>
          <p:nvPr/>
        </p:nvSpPr>
        <p:spPr>
          <a:xfrm>
            <a:off x="8143900" y="6215082"/>
            <a:ext cx="500066" cy="500066"/>
          </a:xfrm>
          <a:prstGeom prst="actionButtonForwardNex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 rot="17599645">
            <a:off x="183997" y="1785926"/>
            <a:ext cx="7620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/>
              <a:t>период</a:t>
            </a:r>
            <a:endParaRPr lang="ru-RU" sz="14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 descr="основа для слайдо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714488"/>
            <a:ext cx="8501122" cy="5143536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214282" y="351518"/>
            <a:ext cx="5429288" cy="1077218"/>
            <a:chOff x="1714480" y="4643446"/>
            <a:chExt cx="5429288" cy="1077218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1857356" y="4643446"/>
              <a:ext cx="5143536" cy="1071570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714480" y="4643446"/>
              <a:ext cx="542928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dirty="0" smtClean="0">
                  <a:latin typeface="Arial" pitchFamily="34" charset="0"/>
                  <a:cs typeface="Arial" pitchFamily="34" charset="0"/>
                </a:rPr>
                <a:t>Причины изменения окислительно-восстановительных свойств атомов </a:t>
              </a:r>
              <a:r>
                <a:rPr lang="ru-RU" sz="2000" dirty="0" err="1" smtClean="0">
                  <a:latin typeface="Arial" pitchFamily="34" charset="0"/>
                  <a:cs typeface="Arial" pitchFamily="34" charset="0"/>
                </a:rPr>
                <a:t>НеМе</a:t>
              </a:r>
              <a:r>
                <a:rPr lang="ru-RU" sz="2000" dirty="0" smtClean="0">
                  <a:latin typeface="Arial" pitchFamily="34" charset="0"/>
                  <a:cs typeface="Arial" pitchFamily="34" charset="0"/>
                </a:rPr>
                <a:t>:</a:t>
              </a:r>
            </a:p>
            <a:p>
              <a:pPr algn="ctr"/>
              <a:r>
                <a:rPr lang="ru-RU" sz="2400" b="1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заряд ядра</a:t>
              </a:r>
              <a:endParaRPr lang="ru-RU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cxnSp>
        <p:nvCxnSpPr>
          <p:cNvPr id="7" name="Прямая со стрелкой 6"/>
          <p:cNvCxnSpPr/>
          <p:nvPr/>
        </p:nvCxnSpPr>
        <p:spPr>
          <a:xfrm>
            <a:off x="1142976" y="4284668"/>
            <a:ext cx="5429288" cy="158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5400000">
            <a:off x="4572000" y="4285462"/>
            <a:ext cx="4000528" cy="158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Овал 9"/>
          <p:cNvSpPr/>
          <p:nvPr/>
        </p:nvSpPr>
        <p:spPr>
          <a:xfrm>
            <a:off x="2857488" y="3214686"/>
            <a:ext cx="428628" cy="428628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rgbClr val="FF0000"/>
                </a:solidFill>
              </a:rPr>
              <a:t>+5</a:t>
            </a:r>
            <a:endParaRPr lang="ru-RU" sz="900" b="1" dirty="0">
              <a:solidFill>
                <a:srgbClr val="FF00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571868" y="3214686"/>
            <a:ext cx="500066" cy="500066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FF0000"/>
                </a:solidFill>
              </a:rPr>
              <a:t>+6</a:t>
            </a:r>
            <a:endParaRPr lang="ru-RU" sz="1200" b="1" dirty="0">
              <a:solidFill>
                <a:srgbClr val="FF000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286248" y="3143248"/>
            <a:ext cx="642942" cy="57150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+7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5000628" y="3143248"/>
            <a:ext cx="714380" cy="64294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+8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5786446" y="3143248"/>
            <a:ext cx="785818" cy="71438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+9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643702" y="5286388"/>
            <a:ext cx="785818" cy="71438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+85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6786578" y="3071810"/>
            <a:ext cx="500066" cy="500066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solidFill>
                  <a:srgbClr val="C00000"/>
                </a:solidFill>
              </a:rPr>
              <a:t>+17</a:t>
            </a:r>
            <a:endParaRPr lang="ru-RU" sz="800" b="1" dirty="0">
              <a:solidFill>
                <a:srgbClr val="C00000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6786578" y="2571744"/>
            <a:ext cx="428628" cy="428628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rgbClr val="C00000"/>
                </a:solidFill>
              </a:rPr>
              <a:t>+9</a:t>
            </a:r>
            <a:endParaRPr lang="ru-RU" sz="900" b="1" dirty="0">
              <a:solidFill>
                <a:srgbClr val="C00000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6715140" y="4500570"/>
            <a:ext cx="714380" cy="64294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+53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6715140" y="3714752"/>
            <a:ext cx="642942" cy="57150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</a:rPr>
              <a:t>+35</a:t>
            </a:r>
            <a:endParaRPr lang="ru-RU" sz="1400" b="1" dirty="0">
              <a:solidFill>
                <a:srgbClr val="C00000"/>
              </a:solidFill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1428728" y="4786322"/>
            <a:ext cx="3143272" cy="928694"/>
            <a:chOff x="1428728" y="4786322"/>
            <a:chExt cx="3143272" cy="928694"/>
          </a:xfrm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1500166" y="4786322"/>
              <a:ext cx="3000396" cy="928694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428728" y="4791686"/>
              <a:ext cx="314327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latin typeface="Arial" pitchFamily="34" charset="0"/>
                  <a:cs typeface="Arial" pitchFamily="34" charset="0"/>
                </a:rPr>
                <a:t>Заряды ядер атомов в периодах и главных подгруппах увеличиваются</a:t>
              </a:r>
              <a:endParaRPr lang="ru-RU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5" name="Пятиугольник 24">
            <a:hlinkClick r:id="rId3" action="ppaction://hlinksldjump"/>
          </p:cNvPr>
          <p:cNvSpPr/>
          <p:nvPr/>
        </p:nvSpPr>
        <p:spPr>
          <a:xfrm>
            <a:off x="7286644" y="71414"/>
            <a:ext cx="1000132" cy="357190"/>
          </a:xfrm>
          <a:prstGeom prst="homePlat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главная</a:t>
            </a:r>
            <a:endParaRPr lang="ru-RU" sz="1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Нашивка 25"/>
          <p:cNvSpPr/>
          <p:nvPr/>
        </p:nvSpPr>
        <p:spPr>
          <a:xfrm>
            <a:off x="8143900" y="71414"/>
            <a:ext cx="357190" cy="357190"/>
          </a:xfrm>
          <a:prstGeom prst="chevron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Управляющая кнопка: далее 27">
            <a:hlinkClick r:id="" action="ppaction://hlinkshowjump?jump=nextslide" highlightClick="1"/>
          </p:cNvPr>
          <p:cNvSpPr/>
          <p:nvPr/>
        </p:nvSpPr>
        <p:spPr>
          <a:xfrm>
            <a:off x="8143900" y="6286520"/>
            <a:ext cx="500066" cy="500066"/>
          </a:xfrm>
          <a:prstGeom prst="actionButtonForwardNex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 rot="17482418">
            <a:off x="194018" y="1857364"/>
            <a:ext cx="7620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/>
              <a:t>период</a:t>
            </a:r>
            <a:endParaRPr lang="ru-RU" sz="14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5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Рисунок 71" descr="основа для слайдо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643050"/>
            <a:ext cx="8501122" cy="5143536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214282" y="208642"/>
            <a:ext cx="5643602" cy="1077218"/>
            <a:chOff x="1714480" y="4643446"/>
            <a:chExt cx="5643602" cy="1077218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1857356" y="4643446"/>
              <a:ext cx="5286412" cy="1071570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714480" y="4643446"/>
              <a:ext cx="5643602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dirty="0" smtClean="0">
                  <a:latin typeface="Arial" pitchFamily="34" charset="0"/>
                  <a:cs typeface="Arial" pitchFamily="34" charset="0"/>
                </a:rPr>
                <a:t>Причины изменения окислительно-восстановительных свойств атомов </a:t>
              </a:r>
              <a:r>
                <a:rPr lang="ru-RU" sz="2000" dirty="0" err="1" smtClean="0">
                  <a:latin typeface="Arial" pitchFamily="34" charset="0"/>
                  <a:cs typeface="Arial" pitchFamily="34" charset="0"/>
                </a:rPr>
                <a:t>НеМе</a:t>
              </a:r>
              <a:r>
                <a:rPr lang="ru-RU" sz="2000" dirty="0" smtClean="0">
                  <a:latin typeface="Arial" pitchFamily="34" charset="0"/>
                  <a:cs typeface="Arial" pitchFamily="34" charset="0"/>
                </a:rPr>
                <a:t>:</a:t>
              </a:r>
            </a:p>
            <a:p>
              <a:pPr algn="ctr"/>
              <a:r>
                <a:rPr lang="ru-RU" sz="2400" b="1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количество </a:t>
              </a:r>
              <a:r>
                <a:rPr lang="en-US" sz="2400" b="1" dirty="0" smtClean="0">
                  <a:solidFill>
                    <a:srgbClr val="C00000"/>
                  </a:solidFill>
                  <a:latin typeface="Verdana"/>
                  <a:cs typeface="Arial" pitchFamily="34" charset="0"/>
                </a:rPr>
                <a:t>ē</a:t>
              </a:r>
              <a:r>
                <a:rPr lang="ru-RU" sz="2400" b="1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 на внешнем слое</a:t>
              </a:r>
              <a:endParaRPr lang="ru-RU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6786578" y="571480"/>
            <a:ext cx="1214446" cy="961731"/>
            <a:chOff x="1214414" y="919146"/>
            <a:chExt cx="1214446" cy="961731"/>
          </a:xfrm>
        </p:grpSpPr>
        <p:sp>
          <p:nvSpPr>
            <p:cNvPr id="8" name="Скругленная прямоугольная выноска 7"/>
            <p:cNvSpPr/>
            <p:nvPr/>
          </p:nvSpPr>
          <p:spPr>
            <a:xfrm>
              <a:off x="1214414" y="919146"/>
              <a:ext cx="1143008" cy="938218"/>
            </a:xfrm>
            <a:prstGeom prst="wedgeRoundRectCallout">
              <a:avLst>
                <a:gd name="adj1" fmla="val -116343"/>
                <a:gd name="adj2" fmla="val 177862"/>
                <a:gd name="adj3" fmla="val 16667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1428728" y="1071546"/>
              <a:ext cx="428628" cy="428628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785918" y="928670"/>
              <a:ext cx="64294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dirty="0" smtClean="0"/>
                <a:t>))</a:t>
              </a:r>
              <a:endParaRPr lang="ru-RU" sz="3600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714480" y="1419212"/>
              <a:ext cx="714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2</a:t>
              </a:r>
              <a:r>
                <a:rPr lang="ru-RU" sz="2400" dirty="0" smtClean="0">
                  <a:solidFill>
                    <a:srgbClr val="C00000"/>
                  </a:solidFill>
                </a:rPr>
                <a:t>7</a:t>
              </a:r>
              <a:endParaRPr lang="ru-RU" sz="2400" dirty="0">
                <a:solidFill>
                  <a:srgbClr val="C00000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428728" y="1121318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+9</a:t>
              </a:r>
              <a:endParaRPr lang="ru-RU" dirty="0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6858016" y="1714488"/>
            <a:ext cx="1143008" cy="961731"/>
            <a:chOff x="1214414" y="928670"/>
            <a:chExt cx="1143008" cy="961731"/>
          </a:xfrm>
        </p:grpSpPr>
        <p:sp>
          <p:nvSpPr>
            <p:cNvPr id="14" name="Скругленная прямоугольная выноска 13"/>
            <p:cNvSpPr/>
            <p:nvPr/>
          </p:nvSpPr>
          <p:spPr>
            <a:xfrm>
              <a:off x="1214414" y="928670"/>
              <a:ext cx="1143008" cy="928694"/>
            </a:xfrm>
            <a:prstGeom prst="wedgeRoundRectCallout">
              <a:avLst>
                <a:gd name="adj1" fmla="val -120424"/>
                <a:gd name="adj2" fmla="val 105702"/>
                <a:gd name="adj3" fmla="val 16667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1285852" y="1071546"/>
              <a:ext cx="428628" cy="428628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643042" y="928670"/>
              <a:ext cx="64294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dirty="0" smtClean="0"/>
                <a:t>)))</a:t>
              </a:r>
              <a:endParaRPr lang="ru-RU" sz="3600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571604" y="1428736"/>
              <a:ext cx="714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28</a:t>
              </a:r>
              <a:r>
                <a:rPr lang="ru-RU" sz="2400" dirty="0" smtClean="0">
                  <a:solidFill>
                    <a:srgbClr val="C00000"/>
                  </a:solidFill>
                </a:rPr>
                <a:t>7</a:t>
              </a:r>
              <a:endParaRPr lang="ru-RU" sz="2400" dirty="0">
                <a:solidFill>
                  <a:srgbClr val="C00000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214414" y="1071546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+17</a:t>
              </a:r>
              <a:endParaRPr lang="ru-RU" dirty="0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6796102" y="2895897"/>
            <a:ext cx="1919302" cy="961731"/>
            <a:chOff x="1214414" y="928670"/>
            <a:chExt cx="1456200" cy="961731"/>
          </a:xfrm>
        </p:grpSpPr>
        <p:sp>
          <p:nvSpPr>
            <p:cNvPr id="20" name="Скругленная прямоугольная выноска 19"/>
            <p:cNvSpPr/>
            <p:nvPr/>
          </p:nvSpPr>
          <p:spPr>
            <a:xfrm>
              <a:off x="1214414" y="961706"/>
              <a:ext cx="1347798" cy="895657"/>
            </a:xfrm>
            <a:prstGeom prst="wedgeRoundRectCallout">
              <a:avLst>
                <a:gd name="adj1" fmla="val -87539"/>
                <a:gd name="adj2" fmla="val 56249"/>
                <a:gd name="adj3" fmla="val 16667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/>
            <p:cNvSpPr/>
            <p:nvPr/>
          </p:nvSpPr>
          <p:spPr>
            <a:xfrm>
              <a:off x="1285852" y="1071546"/>
              <a:ext cx="354944" cy="428628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643042" y="928670"/>
              <a:ext cx="91917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dirty="0" smtClean="0"/>
                <a:t>) ) ) )</a:t>
              </a:r>
              <a:endParaRPr lang="ru-RU" sz="3600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625805" y="1428736"/>
              <a:ext cx="104480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28 18</a:t>
              </a:r>
              <a:r>
                <a:rPr lang="ru-RU" sz="2400" dirty="0" smtClean="0">
                  <a:solidFill>
                    <a:srgbClr val="C00000"/>
                  </a:solidFill>
                </a:rPr>
                <a:t>7</a:t>
              </a:r>
              <a:endParaRPr lang="ru-RU" sz="2400" dirty="0">
                <a:solidFill>
                  <a:srgbClr val="C00000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261389" y="1092441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+35</a:t>
              </a:r>
              <a:endParaRPr lang="ru-RU" dirty="0"/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6724664" y="4000504"/>
            <a:ext cx="2419368" cy="961731"/>
            <a:chOff x="1214414" y="928670"/>
            <a:chExt cx="2419368" cy="961731"/>
          </a:xfrm>
        </p:grpSpPr>
        <p:sp>
          <p:nvSpPr>
            <p:cNvPr id="26" name="Скругленная прямоугольная выноска 25"/>
            <p:cNvSpPr/>
            <p:nvPr/>
          </p:nvSpPr>
          <p:spPr>
            <a:xfrm>
              <a:off x="1214414" y="961706"/>
              <a:ext cx="2205054" cy="895657"/>
            </a:xfrm>
            <a:prstGeom prst="wedgeRoundRectCallout">
              <a:avLst>
                <a:gd name="adj1" fmla="val -78381"/>
                <a:gd name="adj2" fmla="val 33331"/>
                <a:gd name="adj3" fmla="val 16667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Овал 26"/>
            <p:cNvSpPr/>
            <p:nvPr/>
          </p:nvSpPr>
          <p:spPr>
            <a:xfrm>
              <a:off x="1285852" y="1071546"/>
              <a:ext cx="428628" cy="428628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643042" y="928670"/>
              <a:ext cx="18478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dirty="0" smtClean="0"/>
                <a:t> )  )  )  )  )</a:t>
              </a:r>
              <a:endParaRPr lang="ru-RU" sz="3600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643042" y="1428736"/>
              <a:ext cx="19907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2   8  18 18 </a:t>
              </a:r>
              <a:r>
                <a:rPr lang="ru-RU" sz="2400" dirty="0" smtClean="0">
                  <a:solidFill>
                    <a:srgbClr val="C00000"/>
                  </a:solidFill>
                </a:rPr>
                <a:t>7</a:t>
              </a:r>
              <a:endParaRPr lang="ru-RU" sz="2400" dirty="0">
                <a:solidFill>
                  <a:srgbClr val="C00000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214414" y="1071546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+53</a:t>
              </a:r>
              <a:endParaRPr lang="ru-RU" dirty="0"/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6572264" y="5143512"/>
            <a:ext cx="3000396" cy="961731"/>
            <a:chOff x="1347766" y="928670"/>
            <a:chExt cx="3000396" cy="961731"/>
          </a:xfrm>
        </p:grpSpPr>
        <p:sp>
          <p:nvSpPr>
            <p:cNvPr id="32" name="Скругленная прямоугольная выноска 31"/>
            <p:cNvSpPr/>
            <p:nvPr/>
          </p:nvSpPr>
          <p:spPr>
            <a:xfrm>
              <a:off x="1347766" y="961706"/>
              <a:ext cx="2500330" cy="895657"/>
            </a:xfrm>
            <a:prstGeom prst="wedgeRoundRectCallout">
              <a:avLst>
                <a:gd name="adj1" fmla="val -66360"/>
                <a:gd name="adj2" fmla="val -9382"/>
                <a:gd name="adj3" fmla="val 16667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/>
            <p:cNvSpPr/>
            <p:nvPr/>
          </p:nvSpPr>
          <p:spPr>
            <a:xfrm>
              <a:off x="1419204" y="1071546"/>
              <a:ext cx="428628" cy="428628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643042" y="928670"/>
              <a:ext cx="27051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dirty="0" smtClean="0"/>
                <a:t>  )  )  )  )  )  )</a:t>
              </a:r>
              <a:endParaRPr lang="ru-RU" sz="3600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785918" y="1428736"/>
              <a:ext cx="23479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2   8 18 32 18 </a:t>
              </a:r>
              <a:r>
                <a:rPr lang="ru-RU" sz="2400" dirty="0" smtClean="0">
                  <a:solidFill>
                    <a:srgbClr val="C00000"/>
                  </a:solidFill>
                </a:rPr>
                <a:t>7</a:t>
              </a:r>
              <a:endParaRPr lang="ru-RU" sz="2400" dirty="0">
                <a:solidFill>
                  <a:srgbClr val="C00000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347766" y="1071546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+85</a:t>
              </a:r>
              <a:endParaRPr lang="ru-RU" dirty="0"/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1357290" y="4357694"/>
            <a:ext cx="3286148" cy="1643074"/>
            <a:chOff x="1285852" y="4334824"/>
            <a:chExt cx="3286148" cy="1643074"/>
          </a:xfrm>
        </p:grpSpPr>
        <p:sp>
          <p:nvSpPr>
            <p:cNvPr id="6" name="TextBox 5"/>
            <p:cNvSpPr txBox="1"/>
            <p:nvPr/>
          </p:nvSpPr>
          <p:spPr>
            <a:xfrm>
              <a:off x="1285852" y="4429132"/>
              <a:ext cx="3286148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latin typeface="Arial" pitchFamily="34" charset="0"/>
                  <a:cs typeface="Arial" pitchFamily="34" charset="0"/>
                </a:rPr>
                <a:t>Количество </a:t>
              </a:r>
              <a:r>
                <a:rPr lang="en-US" dirty="0" smtClean="0">
                  <a:latin typeface="Arial"/>
                  <a:cs typeface="Arial"/>
                </a:rPr>
                <a:t>ē</a:t>
              </a:r>
              <a:r>
                <a:rPr lang="ru-RU" dirty="0" smtClean="0">
                  <a:latin typeface="Arial"/>
                  <a:cs typeface="Arial"/>
                </a:rPr>
                <a:t> </a:t>
              </a:r>
              <a:r>
                <a:rPr lang="ru-RU" dirty="0" smtClean="0">
                  <a:latin typeface="Arial" pitchFamily="34" charset="0"/>
                  <a:cs typeface="Arial" pitchFamily="34" charset="0"/>
                </a:rPr>
                <a:t>на внешнем уровне в группах не изменяется, а в периодах периодически возрастает</a:t>
              </a:r>
            </a:p>
            <a:p>
              <a:pPr algn="ctr"/>
              <a:r>
                <a:rPr lang="ru-RU" dirty="0" smtClean="0">
                  <a:latin typeface="Arial" pitchFamily="34" charset="0"/>
                  <a:cs typeface="Arial" pitchFamily="34" charset="0"/>
                </a:rPr>
                <a:t> от 1 (у Н)  до 7</a:t>
              </a:r>
              <a:endParaRPr lang="ru-RU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Скругленный прямоугольник 36"/>
            <p:cNvSpPr/>
            <p:nvPr/>
          </p:nvSpPr>
          <p:spPr>
            <a:xfrm>
              <a:off x="1357290" y="4334824"/>
              <a:ext cx="3143272" cy="1643074"/>
            </a:xfrm>
            <a:prstGeom prst="round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1500166" y="1395699"/>
            <a:ext cx="1071570" cy="961731"/>
            <a:chOff x="1357290" y="919146"/>
            <a:chExt cx="1071570" cy="961731"/>
          </a:xfrm>
        </p:grpSpPr>
        <p:sp>
          <p:nvSpPr>
            <p:cNvPr id="46" name="Скругленная прямоугольная выноска 45"/>
            <p:cNvSpPr/>
            <p:nvPr/>
          </p:nvSpPr>
          <p:spPr>
            <a:xfrm>
              <a:off x="1357290" y="919146"/>
              <a:ext cx="857256" cy="938218"/>
            </a:xfrm>
            <a:prstGeom prst="wedgeRoundRectCallout">
              <a:avLst>
                <a:gd name="adj1" fmla="val 216444"/>
                <a:gd name="adj2" fmla="val 94324"/>
                <a:gd name="adj3" fmla="val 16667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Овал 46"/>
            <p:cNvSpPr/>
            <p:nvPr/>
          </p:nvSpPr>
          <p:spPr>
            <a:xfrm>
              <a:off x="1428728" y="1071546"/>
              <a:ext cx="428628" cy="428628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dirty="0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85918" y="928670"/>
              <a:ext cx="64294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dirty="0" smtClean="0"/>
                <a:t>))</a:t>
              </a:r>
              <a:endParaRPr lang="ru-RU" sz="3600" dirty="0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714480" y="1419212"/>
              <a:ext cx="714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2</a:t>
              </a:r>
              <a:r>
                <a:rPr lang="ru-RU" sz="2400" dirty="0" smtClean="0">
                  <a:solidFill>
                    <a:srgbClr val="C00000"/>
                  </a:solidFill>
                </a:rPr>
                <a:t>4</a:t>
              </a:r>
              <a:endParaRPr lang="ru-RU" sz="2400" dirty="0">
                <a:solidFill>
                  <a:srgbClr val="C00000"/>
                </a:solidFill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1428728" y="1121318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+6</a:t>
              </a:r>
              <a:endParaRPr lang="ru-RU" dirty="0"/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2643174" y="1395699"/>
            <a:ext cx="1071570" cy="961731"/>
            <a:chOff x="1357290" y="919146"/>
            <a:chExt cx="1071570" cy="961731"/>
          </a:xfrm>
        </p:grpSpPr>
        <p:sp>
          <p:nvSpPr>
            <p:cNvPr id="52" name="Скругленная прямоугольная выноска 51"/>
            <p:cNvSpPr/>
            <p:nvPr/>
          </p:nvSpPr>
          <p:spPr>
            <a:xfrm>
              <a:off x="1357290" y="919146"/>
              <a:ext cx="857256" cy="938218"/>
            </a:xfrm>
            <a:prstGeom prst="wedgeRoundRectCallout">
              <a:avLst>
                <a:gd name="adj1" fmla="val 171819"/>
                <a:gd name="adj2" fmla="val 95319"/>
                <a:gd name="adj3" fmla="val 16667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Овал 52"/>
            <p:cNvSpPr/>
            <p:nvPr/>
          </p:nvSpPr>
          <p:spPr>
            <a:xfrm>
              <a:off x="1428728" y="1071546"/>
              <a:ext cx="428628" cy="428628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dirty="0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785918" y="928670"/>
              <a:ext cx="64294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dirty="0" smtClean="0"/>
                <a:t>))</a:t>
              </a:r>
              <a:endParaRPr lang="ru-RU" sz="3600" dirty="0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714480" y="1419212"/>
              <a:ext cx="714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2</a:t>
              </a:r>
              <a:r>
                <a:rPr lang="ru-RU" sz="2400" dirty="0" smtClean="0">
                  <a:solidFill>
                    <a:srgbClr val="C00000"/>
                  </a:solidFill>
                </a:rPr>
                <a:t>5</a:t>
              </a:r>
              <a:endParaRPr lang="ru-RU" sz="2400" dirty="0">
                <a:solidFill>
                  <a:srgbClr val="C00000"/>
                </a:solidFill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1428728" y="1121318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+7</a:t>
              </a:r>
              <a:endParaRPr lang="ru-RU" dirty="0"/>
            </a:p>
          </p:txBody>
        </p:sp>
      </p:grpSp>
      <p:grpSp>
        <p:nvGrpSpPr>
          <p:cNvPr id="57" name="Группа 56"/>
          <p:cNvGrpSpPr/>
          <p:nvPr/>
        </p:nvGrpSpPr>
        <p:grpSpPr>
          <a:xfrm>
            <a:off x="3786182" y="1395699"/>
            <a:ext cx="1071570" cy="961731"/>
            <a:chOff x="1357290" y="919146"/>
            <a:chExt cx="1071570" cy="961731"/>
          </a:xfrm>
        </p:grpSpPr>
        <p:sp>
          <p:nvSpPr>
            <p:cNvPr id="58" name="Скругленная прямоугольная выноска 57"/>
            <p:cNvSpPr/>
            <p:nvPr/>
          </p:nvSpPr>
          <p:spPr>
            <a:xfrm>
              <a:off x="1357290" y="919146"/>
              <a:ext cx="857256" cy="938218"/>
            </a:xfrm>
            <a:prstGeom prst="wedgeRoundRectCallout">
              <a:avLst>
                <a:gd name="adj1" fmla="val 130459"/>
                <a:gd name="adj2" fmla="val 91341"/>
                <a:gd name="adj3" fmla="val 16667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Овал 58"/>
            <p:cNvSpPr/>
            <p:nvPr/>
          </p:nvSpPr>
          <p:spPr>
            <a:xfrm>
              <a:off x="1428728" y="1071546"/>
              <a:ext cx="428628" cy="428628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dirty="0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785918" y="928670"/>
              <a:ext cx="64294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dirty="0" smtClean="0"/>
                <a:t>))</a:t>
              </a:r>
              <a:endParaRPr lang="ru-RU" sz="3600" dirty="0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1714480" y="1419212"/>
              <a:ext cx="714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2</a:t>
              </a:r>
              <a:r>
                <a:rPr lang="ru-RU" sz="2400" dirty="0" smtClean="0">
                  <a:solidFill>
                    <a:srgbClr val="C00000"/>
                  </a:solidFill>
                </a:rPr>
                <a:t>6</a:t>
              </a:r>
              <a:endParaRPr lang="ru-RU" sz="2400" dirty="0">
                <a:solidFill>
                  <a:srgbClr val="C00000"/>
                </a:solidFill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428728" y="1121318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+8</a:t>
              </a:r>
              <a:endParaRPr lang="ru-RU" dirty="0"/>
            </a:p>
          </p:txBody>
        </p:sp>
      </p:grpSp>
      <p:grpSp>
        <p:nvGrpSpPr>
          <p:cNvPr id="63" name="Группа 62"/>
          <p:cNvGrpSpPr/>
          <p:nvPr/>
        </p:nvGrpSpPr>
        <p:grpSpPr>
          <a:xfrm>
            <a:off x="4929190" y="1395699"/>
            <a:ext cx="1071570" cy="961731"/>
            <a:chOff x="1357290" y="919146"/>
            <a:chExt cx="1071570" cy="961731"/>
          </a:xfrm>
        </p:grpSpPr>
        <p:sp>
          <p:nvSpPr>
            <p:cNvPr id="64" name="Скругленная прямоугольная выноска 63"/>
            <p:cNvSpPr/>
            <p:nvPr/>
          </p:nvSpPr>
          <p:spPr>
            <a:xfrm>
              <a:off x="1357290" y="919146"/>
              <a:ext cx="857256" cy="938218"/>
            </a:xfrm>
            <a:prstGeom prst="wedgeRoundRectCallout">
              <a:avLst>
                <a:gd name="adj1" fmla="val 70595"/>
                <a:gd name="adj2" fmla="val 90346"/>
                <a:gd name="adj3" fmla="val 16667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5" name="Овал 64"/>
            <p:cNvSpPr/>
            <p:nvPr/>
          </p:nvSpPr>
          <p:spPr>
            <a:xfrm>
              <a:off x="1428728" y="1071546"/>
              <a:ext cx="428628" cy="428628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dirty="0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785918" y="928670"/>
              <a:ext cx="64294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dirty="0" smtClean="0"/>
                <a:t>))</a:t>
              </a:r>
              <a:endParaRPr lang="ru-RU" sz="3600" dirty="0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1714480" y="1419212"/>
              <a:ext cx="714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2</a:t>
              </a:r>
              <a:r>
                <a:rPr lang="ru-RU" sz="2400" dirty="0" smtClean="0">
                  <a:solidFill>
                    <a:srgbClr val="C00000"/>
                  </a:solidFill>
                </a:rPr>
                <a:t>7</a:t>
              </a:r>
              <a:endParaRPr lang="ru-RU" sz="2400" dirty="0">
                <a:solidFill>
                  <a:srgbClr val="C00000"/>
                </a:solidFill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1428728" y="1121318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+9</a:t>
              </a:r>
              <a:endParaRPr lang="ru-RU" dirty="0"/>
            </a:p>
          </p:txBody>
        </p:sp>
      </p:grpSp>
      <p:grpSp>
        <p:nvGrpSpPr>
          <p:cNvPr id="69" name="Группа 68"/>
          <p:cNvGrpSpPr/>
          <p:nvPr/>
        </p:nvGrpSpPr>
        <p:grpSpPr>
          <a:xfrm>
            <a:off x="7215206" y="142852"/>
            <a:ext cx="1285884" cy="357190"/>
            <a:chOff x="6643702" y="142852"/>
            <a:chExt cx="1285884" cy="357190"/>
          </a:xfrm>
        </p:grpSpPr>
        <p:sp>
          <p:nvSpPr>
            <p:cNvPr id="70" name="Пятиугольник 69">
              <a:hlinkClick r:id="rId3" action="ppaction://hlinksldjump"/>
            </p:cNvPr>
            <p:cNvSpPr/>
            <p:nvPr/>
          </p:nvSpPr>
          <p:spPr>
            <a:xfrm>
              <a:off x="6643702" y="142852"/>
              <a:ext cx="1071570" cy="357190"/>
            </a:xfrm>
            <a:prstGeom prst="homePlat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главная</a:t>
              </a:r>
              <a:endParaRPr lang="ru-RU" sz="1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1" name="Нашивка 70"/>
            <p:cNvSpPr/>
            <p:nvPr/>
          </p:nvSpPr>
          <p:spPr>
            <a:xfrm>
              <a:off x="7572396" y="142852"/>
              <a:ext cx="357190" cy="357190"/>
            </a:xfrm>
            <a:prstGeom prst="chevro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74" name="Управляющая кнопка: далее 73">
            <a:hlinkClick r:id="" action="ppaction://hlinkshowjump?jump=nextslide" highlightClick="1"/>
          </p:cNvPr>
          <p:cNvSpPr/>
          <p:nvPr/>
        </p:nvSpPr>
        <p:spPr>
          <a:xfrm>
            <a:off x="8143900" y="6215082"/>
            <a:ext cx="500066" cy="500066"/>
          </a:xfrm>
          <a:prstGeom prst="actionButtonForwardNex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Прямоугольник 72"/>
          <p:cNvSpPr/>
          <p:nvPr/>
        </p:nvSpPr>
        <p:spPr>
          <a:xfrm rot="17080821">
            <a:off x="150115" y="1795947"/>
            <a:ext cx="7620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/>
              <a:t>период</a:t>
            </a:r>
            <a:endParaRPr lang="ru-RU" sz="1400" b="1" dirty="0"/>
          </a:p>
        </p:txBody>
      </p:sp>
      <p:grpSp>
        <p:nvGrpSpPr>
          <p:cNvPr id="39" name="Группа 38"/>
          <p:cNvGrpSpPr/>
          <p:nvPr/>
        </p:nvGrpSpPr>
        <p:grpSpPr>
          <a:xfrm>
            <a:off x="500034" y="1395699"/>
            <a:ext cx="1071570" cy="961731"/>
            <a:chOff x="1357290" y="919146"/>
            <a:chExt cx="1071570" cy="961731"/>
          </a:xfrm>
        </p:grpSpPr>
        <p:sp>
          <p:nvSpPr>
            <p:cNvPr id="40" name="Скругленная прямоугольная выноска 39"/>
            <p:cNvSpPr/>
            <p:nvPr/>
          </p:nvSpPr>
          <p:spPr>
            <a:xfrm>
              <a:off x="1357290" y="919146"/>
              <a:ext cx="857256" cy="938218"/>
            </a:xfrm>
            <a:prstGeom prst="wedgeRoundRectCallout">
              <a:avLst>
                <a:gd name="adj1" fmla="val 243655"/>
                <a:gd name="adj2" fmla="val 95319"/>
                <a:gd name="adj3" fmla="val 16667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/>
            <p:cNvSpPr/>
            <p:nvPr/>
          </p:nvSpPr>
          <p:spPr>
            <a:xfrm>
              <a:off x="1428728" y="1071546"/>
              <a:ext cx="428628" cy="428628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785918" y="928670"/>
              <a:ext cx="64294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dirty="0" smtClean="0"/>
                <a:t>))</a:t>
              </a:r>
              <a:endParaRPr lang="ru-RU" sz="3600" dirty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714480" y="1419212"/>
              <a:ext cx="714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2</a:t>
              </a:r>
              <a:r>
                <a:rPr lang="ru-RU" sz="2400" dirty="0" smtClean="0">
                  <a:solidFill>
                    <a:srgbClr val="C00000"/>
                  </a:solidFill>
                </a:rPr>
                <a:t>3</a:t>
              </a:r>
              <a:endParaRPr lang="ru-RU" sz="2400" dirty="0">
                <a:solidFill>
                  <a:srgbClr val="C00000"/>
                </a:solidFill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428728" y="1121318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+5</a:t>
              </a:r>
              <a:endParaRPr lang="ru-RU" dirty="0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" action="ppaction://noaction"/>
          </p:cNvPr>
          <p:cNvSpPr/>
          <p:nvPr/>
        </p:nvSpPr>
        <p:spPr>
          <a:xfrm>
            <a:off x="2428860" y="571480"/>
            <a:ext cx="3786214" cy="785818"/>
          </a:xfrm>
          <a:prstGeom prst="round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Изменение свойств </a:t>
            </a:r>
            <a:endParaRPr lang="en-US" sz="2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атомов  неметаллов</a:t>
            </a:r>
            <a:endParaRPr lang="ru-RU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14282" y="1142984"/>
            <a:ext cx="2000264" cy="42862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 периоде</a:t>
            </a:r>
            <a:endParaRPr lang="ru-RU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786578" y="1142984"/>
            <a:ext cx="2000264" cy="42862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 группе</a:t>
            </a:r>
            <a:endParaRPr lang="ru-RU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>
            <a:hlinkClick r:id="" action="ppaction://noaction"/>
          </p:cNvPr>
          <p:cNvSpPr/>
          <p:nvPr/>
        </p:nvSpPr>
        <p:spPr>
          <a:xfrm>
            <a:off x="2500298" y="1714488"/>
            <a:ext cx="3643338" cy="500066"/>
          </a:xfrm>
          <a:prstGeom prst="round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Окислительных</a:t>
            </a:r>
            <a:endParaRPr lang="ru-RU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>
            <a:hlinkClick r:id="" action="ppaction://noaction"/>
          </p:cNvPr>
          <p:cNvSpPr/>
          <p:nvPr/>
        </p:nvSpPr>
        <p:spPr>
          <a:xfrm>
            <a:off x="2500298" y="2428868"/>
            <a:ext cx="3643338" cy="500066"/>
          </a:xfrm>
          <a:prstGeom prst="round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Восстановительных</a:t>
            </a:r>
            <a:endParaRPr lang="ru-RU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86116" y="3143248"/>
            <a:ext cx="2143140" cy="42862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Причины:</a:t>
            </a:r>
            <a:endParaRPr lang="ru-RU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143240" y="3929066"/>
            <a:ext cx="2143140" cy="428628"/>
          </a:xfrm>
          <a:prstGeom prst="round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Заряд ядра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143240" y="4572008"/>
            <a:ext cx="2143140" cy="428628"/>
          </a:xfrm>
          <a:prstGeom prst="round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</a:t>
            </a:r>
            <a:r>
              <a:rPr lang="en-US" sz="2400" baseline="-25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 </a:t>
            </a:r>
            <a:r>
              <a:rPr lang="ru-RU" sz="2400" baseline="-25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sz="24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НеМе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)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714612" y="5214950"/>
            <a:ext cx="3071834" cy="857256"/>
          </a:xfrm>
          <a:prstGeom prst="round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Электроны на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внешнем слое 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rot="16200000" flipV="1">
            <a:off x="1035025" y="1963727"/>
            <a:ext cx="357190" cy="158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>
            <a:off x="1045343" y="2749545"/>
            <a:ext cx="357190" cy="158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16200000" flipV="1">
            <a:off x="7678758" y="4821247"/>
            <a:ext cx="357190" cy="158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6200000" flipV="1">
            <a:off x="7678759" y="4106867"/>
            <a:ext cx="357190" cy="158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6200000" flipV="1">
            <a:off x="7680347" y="2678107"/>
            <a:ext cx="357190" cy="158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5400000">
            <a:off x="7678759" y="1963727"/>
            <a:ext cx="357190" cy="158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6200000" flipV="1">
            <a:off x="1108051" y="5607065"/>
            <a:ext cx="357190" cy="158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16200000" flipV="1">
            <a:off x="1108051" y="4178305"/>
            <a:ext cx="357190" cy="158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5400000">
            <a:off x="1108051" y="4821247"/>
            <a:ext cx="357190" cy="158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7429520" y="5396227"/>
            <a:ext cx="1285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Const</a:t>
            </a:r>
            <a:endParaRPr lang="ru-RU" sz="2400" b="1" dirty="0">
              <a:solidFill>
                <a:srgbClr val="C00000"/>
              </a:solidFill>
            </a:endParaRPr>
          </a:p>
        </p:txBody>
      </p:sp>
      <p:grpSp>
        <p:nvGrpSpPr>
          <p:cNvPr id="27" name="Группа 26"/>
          <p:cNvGrpSpPr/>
          <p:nvPr/>
        </p:nvGrpSpPr>
        <p:grpSpPr>
          <a:xfrm>
            <a:off x="571472" y="285728"/>
            <a:ext cx="1643074" cy="500066"/>
            <a:chOff x="571472" y="285728"/>
            <a:chExt cx="1643074" cy="500066"/>
          </a:xfrm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571472" y="285728"/>
              <a:ext cx="1214446" cy="500066"/>
            </a:xfrm>
            <a:prstGeom prst="roundRect">
              <a:avLst/>
            </a:prstGeom>
            <a:solidFill>
              <a:schemeClr val="tx2">
                <a:lumMod val="40000"/>
                <a:lumOff val="60000"/>
              </a:schemeClr>
            </a:solidFill>
            <a:ln w="2857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42910" y="285728"/>
              <a:ext cx="15716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rgbClr val="C00000"/>
                  </a:solidFill>
                </a:rPr>
                <a:t> </a:t>
              </a:r>
              <a:r>
                <a:rPr lang="ru-RU" sz="2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Итог:</a:t>
              </a:r>
              <a:endPara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7215206" y="357166"/>
            <a:ext cx="1214446" cy="357190"/>
            <a:chOff x="6715140" y="142852"/>
            <a:chExt cx="1214446" cy="357190"/>
          </a:xfrm>
        </p:grpSpPr>
        <p:sp>
          <p:nvSpPr>
            <p:cNvPr id="25" name="Пятиугольник 24">
              <a:hlinkClick r:id="rId3" action="ppaction://hlinksldjump"/>
            </p:cNvPr>
            <p:cNvSpPr/>
            <p:nvPr/>
          </p:nvSpPr>
          <p:spPr>
            <a:xfrm>
              <a:off x="6715140" y="142852"/>
              <a:ext cx="1000132" cy="357190"/>
            </a:xfrm>
            <a:prstGeom prst="homePlat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главная</a:t>
              </a:r>
              <a:endParaRPr lang="ru-RU" sz="1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Нашивка 25"/>
            <p:cNvSpPr/>
            <p:nvPr/>
          </p:nvSpPr>
          <p:spPr>
            <a:xfrm>
              <a:off x="7572396" y="142852"/>
              <a:ext cx="357190" cy="357190"/>
            </a:xfrm>
            <a:prstGeom prst="chevro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7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6" dur="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7" dur="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8" dur="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9" presetID="2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3" presetID="2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3" presetID="2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10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0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7" presetID="2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1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1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6" presetID="2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2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12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12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3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7" grpId="1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2"/>
          <p:cNvSpPr>
            <a:spLocks noChangeShapeType="1"/>
          </p:cNvSpPr>
          <p:nvPr/>
        </p:nvSpPr>
        <p:spPr bwMode="auto">
          <a:xfrm>
            <a:off x="2627313" y="2708275"/>
            <a:ext cx="1008062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75" name="Line 3"/>
          <p:cNvSpPr>
            <a:spLocks noChangeShapeType="1"/>
          </p:cNvSpPr>
          <p:nvPr/>
        </p:nvSpPr>
        <p:spPr bwMode="auto">
          <a:xfrm>
            <a:off x="2627313" y="4868863"/>
            <a:ext cx="1008062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72" name="Скругленный прямоугольник 271"/>
          <p:cNvSpPr/>
          <p:nvPr/>
        </p:nvSpPr>
        <p:spPr>
          <a:xfrm>
            <a:off x="571472" y="188913"/>
            <a:ext cx="2786082" cy="357187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ru-RU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Строение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484438" y="692150"/>
            <a:ext cx="3786187" cy="785813"/>
          </a:xfrm>
          <a:prstGeom prst="round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b="1">
                <a:solidFill>
                  <a:srgbClr val="002060"/>
                </a:solidFill>
                <a:latin typeface="Calibri" pitchFamily="34" charset="0"/>
              </a:rPr>
              <a:t>НеМе </a:t>
            </a:r>
            <a:endParaRPr lang="en-US" sz="2400" b="1">
              <a:solidFill>
                <a:srgbClr val="002060"/>
              </a:solidFill>
              <a:latin typeface="Calibri" pitchFamily="34" charset="0"/>
            </a:endParaRPr>
          </a:p>
          <a:p>
            <a:pPr algn="ctr"/>
            <a:r>
              <a:rPr lang="ru-RU" sz="2400" b="1">
                <a:solidFill>
                  <a:srgbClr val="002060"/>
                </a:solidFill>
                <a:latin typeface="Calibri" pitchFamily="34" charset="0"/>
              </a:rPr>
              <a:t>(искл. Инертные газы)</a:t>
            </a:r>
          </a:p>
        </p:txBody>
      </p:sp>
      <p:grpSp>
        <p:nvGrpSpPr>
          <p:cNvPr id="4" name="Группа 21"/>
          <p:cNvGrpSpPr>
            <a:grpSpLocks/>
          </p:cNvGrpSpPr>
          <p:nvPr/>
        </p:nvGrpSpPr>
        <p:grpSpPr bwMode="auto">
          <a:xfrm>
            <a:off x="7380288" y="3789363"/>
            <a:ext cx="1584325" cy="368300"/>
            <a:chOff x="1428728" y="4786322"/>
            <a:chExt cx="3143272" cy="949150"/>
          </a:xfrm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1501167" y="4786322"/>
              <a:ext cx="2929101" cy="928693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080" name="TextBox 23"/>
            <p:cNvSpPr txBox="1">
              <a:spLocks noChangeArrowheads="1"/>
            </p:cNvSpPr>
            <p:nvPr/>
          </p:nvSpPr>
          <p:spPr bwMode="auto">
            <a:xfrm>
              <a:off x="1428728" y="4790413"/>
              <a:ext cx="3143272" cy="9450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b="1">
                  <a:solidFill>
                    <a:srgbClr val="FF0000"/>
                  </a:solidFill>
                  <a:latin typeface="Calibri" pitchFamily="34" charset="0"/>
                </a:rPr>
                <a:t>Аллотропия</a:t>
              </a:r>
            </a:p>
          </p:txBody>
        </p:sp>
      </p:grpSp>
      <p:sp>
        <p:nvSpPr>
          <p:cNvPr id="40" name="Скругленная прямоугольная выноска 3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380288" y="5084763"/>
            <a:ext cx="1441450" cy="647700"/>
          </a:xfrm>
          <a:prstGeom prst="wedgeRoundRectCallout">
            <a:avLst>
              <a:gd name="adj1" fmla="val 23347"/>
              <a:gd name="adj2" fmla="val -198528"/>
              <a:gd name="adj3" fmla="val 16667"/>
            </a:avLst>
          </a:prstGeom>
          <a:solidFill>
            <a:srgbClr val="FCD5B5"/>
          </a:solidFill>
          <a:ln w="25400" algn="ctr">
            <a:solidFill>
              <a:srgbClr val="C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dirty="0">
                <a:latin typeface="Calibri" pitchFamily="34" charset="0"/>
              </a:rPr>
              <a:t>примеры</a:t>
            </a:r>
          </a:p>
        </p:txBody>
      </p:sp>
      <p:grpSp>
        <p:nvGrpSpPr>
          <p:cNvPr id="5" name="Group 10"/>
          <p:cNvGrpSpPr>
            <a:grpSpLocks/>
          </p:cNvGrpSpPr>
          <p:nvPr/>
        </p:nvGrpSpPr>
        <p:grpSpPr bwMode="auto">
          <a:xfrm>
            <a:off x="3708400" y="1628775"/>
            <a:ext cx="3600450" cy="4586288"/>
            <a:chOff x="1882" y="981"/>
            <a:chExt cx="2268" cy="2889"/>
          </a:xfrm>
        </p:grpSpPr>
        <p:sp>
          <p:nvSpPr>
            <p:cNvPr id="3083" name="Rectangle 11"/>
            <p:cNvSpPr>
              <a:spLocks noChangeArrowheads="1"/>
            </p:cNvSpPr>
            <p:nvPr/>
          </p:nvSpPr>
          <p:spPr bwMode="auto">
            <a:xfrm>
              <a:off x="3016" y="1207"/>
              <a:ext cx="998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>
                  <a:cs typeface="Arial" charset="0"/>
                </a:rPr>
                <a:t>[</a:t>
              </a:r>
              <a:r>
                <a:rPr lang="ru-RU">
                  <a:cs typeface="Arial" charset="0"/>
                </a:rPr>
                <a:t>С</a:t>
              </a:r>
              <a:r>
                <a:rPr lang="en-US">
                  <a:cs typeface="Arial" charset="0"/>
                </a:rPr>
                <a:t>]</a:t>
              </a:r>
              <a:r>
                <a:rPr lang="en-US" baseline="-25000">
                  <a:cs typeface="Arial" charset="0"/>
                </a:rPr>
                <a:t>n</a:t>
              </a:r>
              <a:r>
                <a:rPr lang="ru-RU">
                  <a:cs typeface="Arial" charset="0"/>
                </a:rPr>
                <a:t>,</a:t>
              </a:r>
              <a:r>
                <a:rPr lang="en-US">
                  <a:cs typeface="Arial" charset="0"/>
                </a:rPr>
                <a:t>[Si]</a:t>
              </a:r>
              <a:r>
                <a:rPr lang="en-US" baseline="-25000">
                  <a:cs typeface="Arial" charset="0"/>
                </a:rPr>
                <a:t>n</a:t>
              </a:r>
              <a:r>
                <a:rPr lang="en-US">
                  <a:cs typeface="Arial" charset="0"/>
                </a:rPr>
                <a:t>,</a:t>
              </a:r>
              <a:r>
                <a:rPr lang="en-US" baseline="-25000">
                  <a:cs typeface="Arial" charset="0"/>
                </a:rPr>
                <a:t> </a:t>
              </a:r>
              <a:r>
                <a:rPr lang="en-US">
                  <a:cs typeface="Arial" charset="0"/>
                </a:rPr>
                <a:t>[S]</a:t>
              </a:r>
              <a:r>
                <a:rPr lang="en-US" baseline="-25000">
                  <a:cs typeface="Arial" charset="0"/>
                </a:rPr>
                <a:t>n</a:t>
              </a:r>
              <a:endParaRPr lang="ru-RU" baseline="-25000">
                <a:cs typeface="Arial" charset="0"/>
              </a:endParaRPr>
            </a:p>
          </p:txBody>
        </p:sp>
        <p:sp>
          <p:nvSpPr>
            <p:cNvPr id="3084" name="Rectangle 12"/>
            <p:cNvSpPr>
              <a:spLocks noChangeArrowheads="1"/>
            </p:cNvSpPr>
            <p:nvPr/>
          </p:nvSpPr>
          <p:spPr bwMode="auto">
            <a:xfrm>
              <a:off x="2063" y="2403"/>
              <a:ext cx="726" cy="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>
                  <a:cs typeface="Arial" charset="0"/>
                </a:rPr>
                <a:t>кремний</a:t>
              </a:r>
            </a:p>
          </p:txBody>
        </p:sp>
        <p:pic>
          <p:nvPicPr>
            <p:cNvPr id="3085" name="Picture 13"/>
            <p:cNvPicPr>
              <a:picLocks noChangeAspect="1" noChangeArrowheads="1"/>
            </p:cNvPicPr>
            <p:nvPr/>
          </p:nvPicPr>
          <p:blipFill>
            <a:blip r:embed="rId3" cstate="print"/>
            <a:srcRect l="1003" t="21129" r="70120" b="46561"/>
            <a:stretch>
              <a:fillRect/>
            </a:stretch>
          </p:blipFill>
          <p:spPr bwMode="auto">
            <a:xfrm>
              <a:off x="2018" y="1561"/>
              <a:ext cx="884" cy="826"/>
            </a:xfrm>
            <a:prstGeom prst="rect">
              <a:avLst/>
            </a:prstGeom>
            <a:noFill/>
            <a:ln w="9525">
              <a:solidFill>
                <a:srgbClr val="FF7C80"/>
              </a:solidFill>
              <a:miter lim="800000"/>
              <a:headEnd/>
              <a:tailEnd/>
            </a:ln>
            <a:effectLst/>
          </p:spPr>
        </p:pic>
        <p:sp>
          <p:nvSpPr>
            <p:cNvPr id="3086" name="Rectangle 14"/>
            <p:cNvSpPr>
              <a:spLocks noChangeArrowheads="1"/>
            </p:cNvSpPr>
            <p:nvPr/>
          </p:nvSpPr>
          <p:spPr bwMode="auto">
            <a:xfrm>
              <a:off x="2970" y="2350"/>
              <a:ext cx="998" cy="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>
                  <a:cs typeface="Arial" charset="0"/>
                </a:rPr>
                <a:t>углерод (</a:t>
              </a:r>
              <a:r>
                <a:rPr lang="ru-RU" sz="1600">
                  <a:cs typeface="Arial" charset="0"/>
                </a:rPr>
                <a:t>графит</a:t>
              </a:r>
              <a:r>
                <a:rPr lang="ru-RU">
                  <a:cs typeface="Arial" charset="0"/>
                </a:rPr>
                <a:t>)</a:t>
              </a:r>
            </a:p>
          </p:txBody>
        </p:sp>
        <p:pic>
          <p:nvPicPr>
            <p:cNvPr id="3087" name="Picture 15"/>
            <p:cNvPicPr>
              <a:picLocks noChangeAspect="1" noChangeArrowheads="1"/>
            </p:cNvPicPr>
            <p:nvPr/>
          </p:nvPicPr>
          <p:blipFill>
            <a:blip r:embed="rId4" cstate="print"/>
            <a:srcRect l="32504" t="20866" r="38618" b="45981"/>
            <a:stretch>
              <a:fillRect/>
            </a:stretch>
          </p:blipFill>
          <p:spPr bwMode="auto">
            <a:xfrm>
              <a:off x="3096" y="3060"/>
              <a:ext cx="950" cy="810"/>
            </a:xfrm>
            <a:prstGeom prst="rect">
              <a:avLst/>
            </a:prstGeom>
            <a:noFill/>
            <a:ln w="9525">
              <a:solidFill>
                <a:srgbClr val="FF7C80"/>
              </a:solidFill>
              <a:miter lim="800000"/>
              <a:headEnd/>
              <a:tailEnd/>
            </a:ln>
            <a:effectLst/>
          </p:spPr>
        </p:pic>
        <p:sp>
          <p:nvSpPr>
            <p:cNvPr id="3088" name="TextBox 14"/>
            <p:cNvSpPr>
              <a:spLocks noChangeArrowheads="1"/>
            </p:cNvSpPr>
            <p:nvPr/>
          </p:nvSpPr>
          <p:spPr bwMode="auto">
            <a:xfrm>
              <a:off x="1927" y="1026"/>
              <a:ext cx="2115" cy="450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 dirty="0">
                  <a:solidFill>
                    <a:srgbClr val="C00000"/>
                  </a:solidFill>
                  <a:latin typeface="Calibri" pitchFamily="34" charset="0"/>
                </a:rPr>
                <a:t>     </a:t>
              </a:r>
              <a:r>
                <a:rPr lang="ru-RU" b="1" dirty="0" smtClean="0">
                  <a:solidFill>
                    <a:srgbClr val="C00000"/>
                  </a:solidFill>
                  <a:latin typeface="Calibri" pitchFamily="34" charset="0"/>
                </a:rPr>
                <a:t>Кристаллическая  </a:t>
              </a:r>
              <a:r>
                <a:rPr lang="ru-RU" b="1" dirty="0">
                  <a:solidFill>
                    <a:srgbClr val="C00000"/>
                  </a:solidFill>
                  <a:latin typeface="Calibri" pitchFamily="34" charset="0"/>
                </a:rPr>
                <a:t>решётка          атомная</a:t>
              </a:r>
            </a:p>
          </p:txBody>
        </p:sp>
        <p:sp>
          <p:nvSpPr>
            <p:cNvPr id="3" name="Прямоугольник с одним вырезанным углом 15"/>
            <p:cNvSpPr/>
            <p:nvPr/>
          </p:nvSpPr>
          <p:spPr>
            <a:xfrm>
              <a:off x="1882" y="981"/>
              <a:ext cx="2268" cy="1633"/>
            </a:xfrm>
            <a:prstGeom prst="round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solidFill>
                  <a:srgbClr val="C00000"/>
                </a:solidFill>
              </a:endParaRPr>
            </a:p>
          </p:txBody>
        </p:sp>
      </p:grpSp>
      <p:sp>
        <p:nvSpPr>
          <p:cNvPr id="3090" name="Rectangle 18"/>
          <p:cNvSpPr>
            <a:spLocks noChangeArrowheads="1"/>
          </p:cNvSpPr>
          <p:nvPr/>
        </p:nvSpPr>
        <p:spPr bwMode="auto">
          <a:xfrm>
            <a:off x="5508625" y="4581525"/>
            <a:ext cx="1654175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cs typeface="Arial" charset="0"/>
              </a:rPr>
              <a:t> </a:t>
            </a:r>
            <a:r>
              <a:rPr lang="ru-RU">
                <a:cs typeface="Arial" charset="0"/>
              </a:rPr>
              <a:t>(Н</a:t>
            </a:r>
            <a:r>
              <a:rPr lang="ru-RU" baseline="-25000">
                <a:cs typeface="Arial" charset="0"/>
              </a:rPr>
              <a:t>2</a:t>
            </a:r>
            <a:r>
              <a:rPr lang="ru-RU">
                <a:cs typeface="Arial" charset="0"/>
              </a:rPr>
              <a:t>, О</a:t>
            </a:r>
            <a:r>
              <a:rPr lang="ru-RU" baseline="-25000">
                <a:cs typeface="Arial" charset="0"/>
              </a:rPr>
              <a:t>2</a:t>
            </a:r>
            <a:r>
              <a:rPr lang="en-US">
                <a:cs typeface="Arial" charset="0"/>
              </a:rPr>
              <a:t>, N</a:t>
            </a:r>
            <a:r>
              <a:rPr lang="en-US" baseline="-25000">
                <a:cs typeface="Arial" charset="0"/>
              </a:rPr>
              <a:t>2</a:t>
            </a:r>
            <a:r>
              <a:rPr lang="en-US">
                <a:cs typeface="Arial" charset="0"/>
              </a:rPr>
              <a:t>,</a:t>
            </a:r>
            <a:r>
              <a:rPr lang="en-US" baseline="-25000">
                <a:cs typeface="Arial" charset="0"/>
              </a:rPr>
              <a:t> </a:t>
            </a:r>
            <a:r>
              <a:rPr lang="en-US">
                <a:cs typeface="Arial" charset="0"/>
              </a:rPr>
              <a:t>F</a:t>
            </a:r>
            <a:r>
              <a:rPr lang="en-US" baseline="-25000">
                <a:cs typeface="Arial" charset="0"/>
              </a:rPr>
              <a:t>2</a:t>
            </a:r>
            <a:r>
              <a:rPr lang="ru-RU">
                <a:cs typeface="Arial" charset="0"/>
              </a:rPr>
              <a:t>)</a:t>
            </a:r>
          </a:p>
        </p:txBody>
      </p:sp>
      <p:pic>
        <p:nvPicPr>
          <p:cNvPr id="3091" name="Picture 19"/>
          <p:cNvPicPr>
            <a:picLocks noChangeAspect="1" noChangeArrowheads="1"/>
          </p:cNvPicPr>
          <p:nvPr/>
        </p:nvPicPr>
        <p:blipFill>
          <a:blip r:embed="rId3" cstate="print"/>
          <a:srcRect l="35127" t="21129" r="35995" b="46561"/>
          <a:stretch>
            <a:fillRect/>
          </a:stretch>
        </p:blipFill>
        <p:spPr bwMode="auto">
          <a:xfrm>
            <a:off x="5572132" y="2571744"/>
            <a:ext cx="1543050" cy="1285884"/>
          </a:xfrm>
          <a:prstGeom prst="rect">
            <a:avLst/>
          </a:prstGeom>
          <a:noFill/>
          <a:ln w="9525">
            <a:solidFill>
              <a:srgbClr val="FF7C80"/>
            </a:solidFill>
            <a:miter lim="800000"/>
            <a:headEnd/>
            <a:tailEnd/>
          </a:ln>
          <a:effectLst/>
        </p:spPr>
      </p:pic>
      <p:sp>
        <p:nvSpPr>
          <p:cNvPr id="3092" name="Rectangle 20"/>
          <p:cNvSpPr>
            <a:spLocks noChangeArrowheads="1"/>
          </p:cNvSpPr>
          <p:nvPr/>
        </p:nvSpPr>
        <p:spPr bwMode="auto">
          <a:xfrm>
            <a:off x="4222750" y="6165850"/>
            <a:ext cx="9556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cs typeface="Arial" charset="0"/>
              </a:rPr>
              <a:t>йод</a:t>
            </a:r>
          </a:p>
        </p:txBody>
      </p:sp>
      <p:pic>
        <p:nvPicPr>
          <p:cNvPr id="3093" name="Picture 21"/>
          <p:cNvPicPr>
            <a:picLocks noChangeAspect="1" noChangeArrowheads="1"/>
          </p:cNvPicPr>
          <p:nvPr/>
        </p:nvPicPr>
        <p:blipFill>
          <a:blip r:embed="rId4" cstate="print"/>
          <a:srcRect l="1003" t="20866" r="70120" b="45981"/>
          <a:stretch>
            <a:fillRect/>
          </a:stretch>
        </p:blipFill>
        <p:spPr bwMode="auto">
          <a:xfrm>
            <a:off x="3821113" y="4941888"/>
            <a:ext cx="1536700" cy="1236662"/>
          </a:xfrm>
          <a:prstGeom prst="rect">
            <a:avLst/>
          </a:prstGeom>
          <a:noFill/>
          <a:ln w="9525">
            <a:solidFill>
              <a:srgbClr val="FF7C80"/>
            </a:solidFill>
            <a:miter lim="800000"/>
            <a:headEnd/>
            <a:tailEnd/>
          </a:ln>
          <a:effectLst/>
        </p:spPr>
      </p:pic>
      <p:sp>
        <p:nvSpPr>
          <p:cNvPr id="3094" name="Rectangle 22"/>
          <p:cNvSpPr>
            <a:spLocks noChangeArrowheads="1"/>
          </p:cNvSpPr>
          <p:nvPr/>
        </p:nvSpPr>
        <p:spPr bwMode="auto">
          <a:xfrm>
            <a:off x="6059488" y="6165850"/>
            <a:ext cx="58896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cs typeface="Arial" charset="0"/>
              </a:rPr>
              <a:t>бром</a:t>
            </a:r>
          </a:p>
        </p:txBody>
      </p:sp>
      <p:grpSp>
        <p:nvGrpSpPr>
          <p:cNvPr id="8" name="Группа 20"/>
          <p:cNvGrpSpPr>
            <a:grpSpLocks/>
          </p:cNvGrpSpPr>
          <p:nvPr/>
        </p:nvGrpSpPr>
        <p:grpSpPr bwMode="auto">
          <a:xfrm>
            <a:off x="3708400" y="4221163"/>
            <a:ext cx="3600450" cy="2232025"/>
            <a:chOff x="6715140" y="2357430"/>
            <a:chExt cx="1785950" cy="3500462"/>
          </a:xfrm>
        </p:grpSpPr>
        <p:sp>
          <p:nvSpPr>
            <p:cNvPr id="3096" name="TextBox 14"/>
            <p:cNvSpPr>
              <a:spLocks noChangeArrowheads="1"/>
            </p:cNvSpPr>
            <p:nvPr/>
          </p:nvSpPr>
          <p:spPr bwMode="auto">
            <a:xfrm>
              <a:off x="6754524" y="2399753"/>
              <a:ext cx="1706378" cy="1121467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 dirty="0">
                  <a:solidFill>
                    <a:srgbClr val="C00000"/>
                  </a:solidFill>
                  <a:latin typeface="Calibri" pitchFamily="34" charset="0"/>
                </a:rPr>
                <a:t>     </a:t>
              </a:r>
              <a:r>
                <a:rPr lang="ru-RU" b="1" dirty="0" smtClean="0">
                  <a:solidFill>
                    <a:srgbClr val="C00000"/>
                  </a:solidFill>
                  <a:latin typeface="Calibri" pitchFamily="34" charset="0"/>
                </a:rPr>
                <a:t>Кристаллическая  решётка    </a:t>
              </a:r>
              <a:r>
                <a:rPr lang="ru-RU" b="1" dirty="0">
                  <a:solidFill>
                    <a:srgbClr val="C00000"/>
                  </a:solidFill>
                  <a:latin typeface="Calibri" pitchFamily="34" charset="0"/>
                </a:rPr>
                <a:t>молекулярная</a:t>
              </a:r>
            </a:p>
          </p:txBody>
        </p:sp>
        <p:sp>
          <p:nvSpPr>
            <p:cNvPr id="6" name="Прямоугольник с одним вырезанным углом 15"/>
            <p:cNvSpPr/>
            <p:nvPr/>
          </p:nvSpPr>
          <p:spPr>
            <a:xfrm>
              <a:off x="6715140" y="2357430"/>
              <a:ext cx="1785950" cy="3500462"/>
            </a:xfrm>
            <a:prstGeom prst="round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solidFill>
                  <a:srgbClr val="C00000"/>
                </a:solidFill>
              </a:endParaRPr>
            </a:p>
          </p:txBody>
        </p:sp>
      </p:grpSp>
      <p:sp>
        <p:nvSpPr>
          <p:cNvPr id="7" name="Скругленная прямоугольная выноска 39"/>
          <p:cNvSpPr>
            <a:spLocks noChangeArrowheads="1"/>
          </p:cNvSpPr>
          <p:nvPr/>
        </p:nvSpPr>
        <p:spPr bwMode="auto">
          <a:xfrm>
            <a:off x="6300788" y="1628775"/>
            <a:ext cx="2592387" cy="1871663"/>
          </a:xfrm>
          <a:prstGeom prst="wedgeRoundRectCallout">
            <a:avLst>
              <a:gd name="adj1" fmla="val 34264"/>
              <a:gd name="adj2" fmla="val 70866"/>
              <a:gd name="adj3" fmla="val 16667"/>
            </a:avLst>
          </a:prstGeom>
          <a:solidFill>
            <a:srgbClr val="FCD5B5"/>
          </a:solidFill>
          <a:ln w="25400" algn="ctr">
            <a:solidFill>
              <a:srgbClr val="C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>
                <a:latin typeface="Calibri" pitchFamily="34" charset="0"/>
              </a:rPr>
              <a:t>Способность атомов одного химического элемента образовывать несколько простых веществ</a:t>
            </a:r>
          </a:p>
        </p:txBody>
      </p:sp>
      <p:grpSp>
        <p:nvGrpSpPr>
          <p:cNvPr id="9" name="Group 27"/>
          <p:cNvGrpSpPr>
            <a:grpSpLocks/>
          </p:cNvGrpSpPr>
          <p:nvPr/>
        </p:nvGrpSpPr>
        <p:grpSpPr bwMode="auto">
          <a:xfrm>
            <a:off x="539750" y="2047876"/>
            <a:ext cx="2071688" cy="3524250"/>
            <a:chOff x="340" y="1290"/>
            <a:chExt cx="1305" cy="2220"/>
          </a:xfrm>
        </p:grpSpPr>
        <p:grpSp>
          <p:nvGrpSpPr>
            <p:cNvPr id="10" name="Group 28"/>
            <p:cNvGrpSpPr>
              <a:grpSpLocks/>
            </p:cNvGrpSpPr>
            <p:nvPr/>
          </p:nvGrpSpPr>
          <p:grpSpPr bwMode="auto">
            <a:xfrm>
              <a:off x="703" y="3117"/>
              <a:ext cx="636" cy="353"/>
              <a:chOff x="838" y="2432"/>
              <a:chExt cx="636" cy="318"/>
            </a:xfrm>
          </p:grpSpPr>
          <p:sp>
            <p:nvSpPr>
              <p:cNvPr id="3101" name="Rectangle 29"/>
              <p:cNvSpPr>
                <a:spLocks noChangeArrowheads="1"/>
              </p:cNvSpPr>
              <p:nvPr/>
            </p:nvSpPr>
            <p:spPr bwMode="auto">
              <a:xfrm>
                <a:off x="838" y="2477"/>
                <a:ext cx="227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800" b="1" dirty="0">
                    <a:cs typeface="Arial" charset="0"/>
                  </a:rPr>
                  <a:t>N</a:t>
                </a:r>
                <a:endParaRPr lang="ru-RU" sz="2800" b="1" dirty="0">
                  <a:cs typeface="Arial" charset="0"/>
                </a:endParaRPr>
              </a:p>
            </p:txBody>
          </p:sp>
          <p:sp>
            <p:nvSpPr>
              <p:cNvPr id="3102" name="Rectangle 30"/>
              <p:cNvSpPr>
                <a:spLocks noChangeArrowheads="1"/>
              </p:cNvSpPr>
              <p:nvPr/>
            </p:nvSpPr>
            <p:spPr bwMode="auto">
              <a:xfrm>
                <a:off x="1247" y="2477"/>
                <a:ext cx="227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800" b="1" dirty="0">
                    <a:cs typeface="Arial" charset="0"/>
                  </a:rPr>
                  <a:t>N</a:t>
                </a:r>
                <a:endParaRPr lang="ru-RU" sz="2800" b="1" dirty="0">
                  <a:cs typeface="Arial" charset="0"/>
                </a:endParaRPr>
              </a:p>
            </p:txBody>
          </p:sp>
          <p:sp>
            <p:nvSpPr>
              <p:cNvPr id="3103" name="Rectangle 31"/>
              <p:cNvSpPr>
                <a:spLocks noChangeArrowheads="1"/>
              </p:cNvSpPr>
              <p:nvPr/>
            </p:nvSpPr>
            <p:spPr bwMode="auto">
              <a:xfrm>
                <a:off x="838" y="2432"/>
                <a:ext cx="227" cy="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400" dirty="0">
                    <a:cs typeface="Arial" charset="0"/>
                  </a:rPr>
                  <a:t>¨</a:t>
                </a:r>
              </a:p>
            </p:txBody>
          </p:sp>
          <p:sp>
            <p:nvSpPr>
              <p:cNvPr id="3104" name="Rectangle 32"/>
              <p:cNvSpPr>
                <a:spLocks noChangeArrowheads="1"/>
              </p:cNvSpPr>
              <p:nvPr/>
            </p:nvSpPr>
            <p:spPr bwMode="auto">
              <a:xfrm>
                <a:off x="1042" y="2568"/>
                <a:ext cx="227" cy="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400">
                    <a:cs typeface="Arial" charset="0"/>
                  </a:rPr>
                  <a:t>¨</a:t>
                </a:r>
              </a:p>
            </p:txBody>
          </p:sp>
          <p:sp>
            <p:nvSpPr>
              <p:cNvPr id="3105" name="Rectangle 33"/>
              <p:cNvSpPr>
                <a:spLocks noChangeArrowheads="1"/>
              </p:cNvSpPr>
              <p:nvPr/>
            </p:nvSpPr>
            <p:spPr bwMode="auto">
              <a:xfrm>
                <a:off x="1042" y="2624"/>
                <a:ext cx="227" cy="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400" b="1" dirty="0">
                    <a:cs typeface="Arial" charset="0"/>
                  </a:rPr>
                  <a:t>¨</a:t>
                </a:r>
              </a:p>
            </p:txBody>
          </p:sp>
          <p:sp>
            <p:nvSpPr>
              <p:cNvPr id="3106" name="Rectangle 34"/>
              <p:cNvSpPr>
                <a:spLocks noChangeArrowheads="1"/>
              </p:cNvSpPr>
              <p:nvPr/>
            </p:nvSpPr>
            <p:spPr bwMode="auto">
              <a:xfrm>
                <a:off x="1042" y="2659"/>
                <a:ext cx="227" cy="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400" b="1" dirty="0">
                    <a:cs typeface="Arial" charset="0"/>
                  </a:rPr>
                  <a:t>¨</a:t>
                </a:r>
              </a:p>
            </p:txBody>
          </p:sp>
          <p:sp>
            <p:nvSpPr>
              <p:cNvPr id="3107" name="Rectangle 35"/>
              <p:cNvSpPr>
                <a:spLocks noChangeArrowheads="1"/>
              </p:cNvSpPr>
              <p:nvPr/>
            </p:nvSpPr>
            <p:spPr bwMode="auto">
              <a:xfrm>
                <a:off x="1247" y="2432"/>
                <a:ext cx="227" cy="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400" dirty="0">
                    <a:cs typeface="Arial" charset="0"/>
                  </a:rPr>
                  <a:t>¨</a:t>
                </a:r>
              </a:p>
            </p:txBody>
          </p:sp>
        </p:grpSp>
        <p:grpSp>
          <p:nvGrpSpPr>
            <p:cNvPr id="11" name="Группа 20"/>
            <p:cNvGrpSpPr>
              <a:grpSpLocks/>
            </p:cNvGrpSpPr>
            <p:nvPr/>
          </p:nvGrpSpPr>
          <p:grpSpPr bwMode="auto">
            <a:xfrm>
              <a:off x="340" y="1290"/>
              <a:ext cx="1305" cy="2220"/>
              <a:chOff x="6715140" y="2410316"/>
              <a:chExt cx="1785950" cy="3173170"/>
            </a:xfrm>
          </p:grpSpPr>
          <p:sp>
            <p:nvSpPr>
              <p:cNvPr id="3109" name="TextBox 14"/>
              <p:cNvSpPr>
                <a:spLocks noChangeArrowheads="1"/>
              </p:cNvSpPr>
              <p:nvPr/>
            </p:nvSpPr>
            <p:spPr bwMode="auto">
              <a:xfrm>
                <a:off x="6761670" y="2410316"/>
                <a:ext cx="1694258" cy="904774"/>
              </a:xfrm>
              <a:prstGeom prst="roundRect">
                <a:avLst>
                  <a:gd name="adj" fmla="val 16667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b="1">
                    <a:solidFill>
                      <a:srgbClr val="C00000"/>
                    </a:solidFill>
                    <a:latin typeface="Calibri" pitchFamily="34" charset="0"/>
                  </a:rPr>
                  <a:t>Ковалентная</a:t>
                </a:r>
              </a:p>
              <a:p>
                <a:pPr algn="ctr"/>
                <a:r>
                  <a:rPr lang="ru-RU" b="1">
                    <a:solidFill>
                      <a:srgbClr val="C00000"/>
                    </a:solidFill>
                    <a:latin typeface="Calibri" pitchFamily="34" charset="0"/>
                  </a:rPr>
                  <a:t>неполярная</a:t>
                </a:r>
              </a:p>
              <a:p>
                <a:pPr algn="ctr"/>
                <a:r>
                  <a:rPr lang="ru-RU" b="1">
                    <a:solidFill>
                      <a:srgbClr val="C00000"/>
                    </a:solidFill>
                    <a:latin typeface="Calibri" pitchFamily="34" charset="0"/>
                  </a:rPr>
                  <a:t>связь </a:t>
                </a:r>
              </a:p>
            </p:txBody>
          </p:sp>
          <p:sp>
            <p:nvSpPr>
              <p:cNvPr id="16" name="Прямоугольник с одним вырезанным углом 15"/>
              <p:cNvSpPr/>
              <p:nvPr/>
            </p:nvSpPr>
            <p:spPr>
              <a:xfrm>
                <a:off x="6715140" y="2431747"/>
                <a:ext cx="1785950" cy="3151739"/>
              </a:xfrm>
              <a:prstGeom prst="roundRect">
                <a:avLst/>
              </a:prstGeom>
              <a:noFill/>
              <a:ln w="2857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12" name="Group 39"/>
            <p:cNvGrpSpPr>
              <a:grpSpLocks/>
            </p:cNvGrpSpPr>
            <p:nvPr/>
          </p:nvGrpSpPr>
          <p:grpSpPr bwMode="auto">
            <a:xfrm>
              <a:off x="657" y="1979"/>
              <a:ext cx="680" cy="302"/>
              <a:chOff x="657" y="1958"/>
              <a:chExt cx="680" cy="302"/>
            </a:xfrm>
          </p:grpSpPr>
          <p:sp>
            <p:nvSpPr>
              <p:cNvPr id="3112" name="Rectangle 40"/>
              <p:cNvSpPr>
                <a:spLocks noChangeArrowheads="1"/>
              </p:cNvSpPr>
              <p:nvPr/>
            </p:nvSpPr>
            <p:spPr bwMode="auto">
              <a:xfrm>
                <a:off x="657" y="1958"/>
                <a:ext cx="227" cy="3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800" b="1" dirty="0">
                    <a:cs typeface="Arial" charset="0"/>
                  </a:rPr>
                  <a:t>H</a:t>
                </a:r>
                <a:endParaRPr lang="ru-RU" sz="2800" b="1" dirty="0">
                  <a:cs typeface="Arial" charset="0"/>
                </a:endParaRPr>
              </a:p>
            </p:txBody>
          </p:sp>
          <p:sp>
            <p:nvSpPr>
              <p:cNvPr id="3113" name="Rectangle 41"/>
              <p:cNvSpPr>
                <a:spLocks noChangeArrowheads="1"/>
              </p:cNvSpPr>
              <p:nvPr/>
            </p:nvSpPr>
            <p:spPr bwMode="auto">
              <a:xfrm>
                <a:off x="1110" y="1958"/>
                <a:ext cx="227" cy="3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800" b="1" dirty="0">
                    <a:cs typeface="Arial" charset="0"/>
                  </a:rPr>
                  <a:t>H</a:t>
                </a:r>
                <a:endParaRPr lang="ru-RU" sz="2800" b="1" dirty="0">
                  <a:cs typeface="Arial" charset="0"/>
                </a:endParaRPr>
              </a:p>
            </p:txBody>
          </p:sp>
          <p:sp>
            <p:nvSpPr>
              <p:cNvPr id="3114" name="Rectangle 42"/>
              <p:cNvSpPr>
                <a:spLocks noChangeArrowheads="1"/>
              </p:cNvSpPr>
              <p:nvPr/>
            </p:nvSpPr>
            <p:spPr bwMode="auto">
              <a:xfrm>
                <a:off x="884" y="1979"/>
                <a:ext cx="227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400" dirty="0">
                    <a:cs typeface="Arial" charset="0"/>
                  </a:rPr>
                  <a:t>:</a:t>
                </a:r>
              </a:p>
            </p:txBody>
          </p:sp>
        </p:grpSp>
        <p:grpSp>
          <p:nvGrpSpPr>
            <p:cNvPr id="13" name="Group 43"/>
            <p:cNvGrpSpPr>
              <a:grpSpLocks/>
            </p:cNvGrpSpPr>
            <p:nvPr/>
          </p:nvGrpSpPr>
          <p:grpSpPr bwMode="auto">
            <a:xfrm>
              <a:off x="567" y="2523"/>
              <a:ext cx="816" cy="354"/>
              <a:chOff x="567" y="2523"/>
              <a:chExt cx="816" cy="354"/>
            </a:xfrm>
          </p:grpSpPr>
          <p:sp>
            <p:nvSpPr>
              <p:cNvPr id="3116" name="Rectangle 44"/>
              <p:cNvSpPr>
                <a:spLocks noChangeArrowheads="1"/>
              </p:cNvSpPr>
              <p:nvPr/>
            </p:nvSpPr>
            <p:spPr bwMode="auto">
              <a:xfrm>
                <a:off x="567" y="2614"/>
                <a:ext cx="136" cy="1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400" dirty="0">
                    <a:cs typeface="Arial" charset="0"/>
                  </a:rPr>
                  <a:t>:</a:t>
                </a:r>
              </a:p>
            </p:txBody>
          </p:sp>
          <p:sp>
            <p:nvSpPr>
              <p:cNvPr id="3117" name="Rectangle 45"/>
              <p:cNvSpPr>
                <a:spLocks noChangeArrowheads="1"/>
              </p:cNvSpPr>
              <p:nvPr/>
            </p:nvSpPr>
            <p:spPr bwMode="auto">
              <a:xfrm>
                <a:off x="884" y="2674"/>
                <a:ext cx="227" cy="1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400" dirty="0">
                    <a:cs typeface="Arial" charset="0"/>
                  </a:rPr>
                  <a:t>¨</a:t>
                </a:r>
              </a:p>
            </p:txBody>
          </p:sp>
          <p:sp>
            <p:nvSpPr>
              <p:cNvPr id="3118" name="Rectangle 46"/>
              <p:cNvSpPr>
                <a:spLocks noChangeArrowheads="1"/>
              </p:cNvSpPr>
              <p:nvPr/>
            </p:nvSpPr>
            <p:spPr bwMode="auto">
              <a:xfrm>
                <a:off x="884" y="2776"/>
                <a:ext cx="227" cy="1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400" dirty="0">
                    <a:cs typeface="Arial" charset="0"/>
                  </a:rPr>
                  <a:t>¨</a:t>
                </a:r>
              </a:p>
            </p:txBody>
          </p:sp>
          <p:sp>
            <p:nvSpPr>
              <p:cNvPr id="3119" name="Rectangle 47"/>
              <p:cNvSpPr>
                <a:spLocks noChangeArrowheads="1"/>
              </p:cNvSpPr>
              <p:nvPr/>
            </p:nvSpPr>
            <p:spPr bwMode="auto">
              <a:xfrm>
                <a:off x="1066" y="2573"/>
                <a:ext cx="227" cy="3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800" b="1" dirty="0">
                    <a:cs typeface="Arial" charset="0"/>
                  </a:rPr>
                  <a:t>O</a:t>
                </a:r>
                <a:endParaRPr lang="ru-RU" sz="2800" b="1" dirty="0">
                  <a:cs typeface="Arial" charset="0"/>
                </a:endParaRPr>
              </a:p>
            </p:txBody>
          </p:sp>
          <p:sp>
            <p:nvSpPr>
              <p:cNvPr id="3120" name="Rectangle 48"/>
              <p:cNvSpPr>
                <a:spLocks noChangeArrowheads="1"/>
              </p:cNvSpPr>
              <p:nvPr/>
            </p:nvSpPr>
            <p:spPr bwMode="auto">
              <a:xfrm>
                <a:off x="703" y="2573"/>
                <a:ext cx="182" cy="3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800" b="1" dirty="0">
                    <a:cs typeface="Arial" charset="0"/>
                  </a:rPr>
                  <a:t>O</a:t>
                </a:r>
                <a:endParaRPr lang="ru-RU" sz="2800" b="1" dirty="0">
                  <a:cs typeface="Arial" charset="0"/>
                </a:endParaRPr>
              </a:p>
            </p:txBody>
          </p:sp>
          <p:sp>
            <p:nvSpPr>
              <p:cNvPr id="3121" name="Rectangle 49"/>
              <p:cNvSpPr>
                <a:spLocks noChangeArrowheads="1"/>
              </p:cNvSpPr>
              <p:nvPr/>
            </p:nvSpPr>
            <p:spPr bwMode="auto">
              <a:xfrm>
                <a:off x="703" y="2523"/>
                <a:ext cx="227" cy="1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400" dirty="0">
                    <a:cs typeface="Arial" charset="0"/>
                  </a:rPr>
                  <a:t>¨</a:t>
                </a:r>
              </a:p>
            </p:txBody>
          </p:sp>
          <p:sp>
            <p:nvSpPr>
              <p:cNvPr id="3122" name="Rectangle 50"/>
              <p:cNvSpPr>
                <a:spLocks noChangeArrowheads="1"/>
              </p:cNvSpPr>
              <p:nvPr/>
            </p:nvSpPr>
            <p:spPr bwMode="auto">
              <a:xfrm>
                <a:off x="1066" y="2523"/>
                <a:ext cx="227" cy="1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400" dirty="0">
                    <a:cs typeface="Arial" charset="0"/>
                  </a:rPr>
                  <a:t>¨</a:t>
                </a:r>
              </a:p>
            </p:txBody>
          </p:sp>
          <p:sp>
            <p:nvSpPr>
              <p:cNvPr id="3123" name="Rectangle 51"/>
              <p:cNvSpPr>
                <a:spLocks noChangeArrowheads="1"/>
              </p:cNvSpPr>
              <p:nvPr/>
            </p:nvSpPr>
            <p:spPr bwMode="auto">
              <a:xfrm>
                <a:off x="1247" y="2614"/>
                <a:ext cx="136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400" dirty="0">
                    <a:cs typeface="Arial" charset="0"/>
                  </a:rPr>
                  <a:t>:</a:t>
                </a: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0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Скругленный прямоугольник 271"/>
          <p:cNvSpPr/>
          <p:nvPr/>
        </p:nvSpPr>
        <p:spPr>
          <a:xfrm>
            <a:off x="323850" y="188913"/>
            <a:ext cx="3748084" cy="357187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ru-RU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Аллотропия</a:t>
            </a:r>
          </a:p>
        </p:txBody>
      </p:sp>
      <p:grpSp>
        <p:nvGrpSpPr>
          <p:cNvPr id="4" name="Group 53"/>
          <p:cNvGrpSpPr>
            <a:grpSpLocks/>
          </p:cNvGrpSpPr>
          <p:nvPr/>
        </p:nvGrpSpPr>
        <p:grpSpPr bwMode="auto">
          <a:xfrm>
            <a:off x="684213" y="1052513"/>
            <a:ext cx="3311525" cy="2160587"/>
            <a:chOff x="431" y="663"/>
            <a:chExt cx="2086" cy="1361"/>
          </a:xfrm>
        </p:grpSpPr>
        <p:sp>
          <p:nvSpPr>
            <p:cNvPr id="2" name="Скругленный прямоугольник 22"/>
            <p:cNvSpPr/>
            <p:nvPr/>
          </p:nvSpPr>
          <p:spPr>
            <a:xfrm>
              <a:off x="431" y="663"/>
              <a:ext cx="2086" cy="1361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16413" name="Picture 27" descr="озон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12" y="799"/>
              <a:ext cx="681" cy="620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miter lim="800000"/>
              <a:headEnd/>
              <a:tailEnd/>
            </a:ln>
          </p:spPr>
        </p:pic>
        <p:pic>
          <p:nvPicPr>
            <p:cNvPr id="16414" name="Picture 28" descr="кислород тв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19" y="799"/>
              <a:ext cx="907" cy="630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miter lim="800000"/>
              <a:headEnd/>
              <a:tailEnd/>
            </a:ln>
          </p:spPr>
        </p:pic>
        <p:sp>
          <p:nvSpPr>
            <p:cNvPr id="16415" name="Rectangle 29"/>
            <p:cNvSpPr>
              <a:spLocks noChangeArrowheads="1"/>
            </p:cNvSpPr>
            <p:nvPr/>
          </p:nvSpPr>
          <p:spPr bwMode="auto">
            <a:xfrm>
              <a:off x="521" y="1525"/>
              <a:ext cx="726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2000">
                  <a:cs typeface="Arial" pitchFamily="34" charset="0"/>
                </a:rPr>
                <a:t>озон</a:t>
              </a:r>
            </a:p>
          </p:txBody>
        </p:sp>
        <p:sp>
          <p:nvSpPr>
            <p:cNvPr id="16416" name="Rectangle 30"/>
            <p:cNvSpPr>
              <a:spLocks noChangeArrowheads="1"/>
            </p:cNvSpPr>
            <p:nvPr/>
          </p:nvSpPr>
          <p:spPr bwMode="auto">
            <a:xfrm>
              <a:off x="1610" y="1525"/>
              <a:ext cx="726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2000">
                  <a:cs typeface="Arial" pitchFamily="34" charset="0"/>
                </a:rPr>
                <a:t>кислород</a:t>
              </a:r>
            </a:p>
          </p:txBody>
        </p:sp>
        <p:sp>
          <p:nvSpPr>
            <p:cNvPr id="16417" name="AutoShape 31"/>
            <p:cNvSpPr>
              <a:spLocks/>
            </p:cNvSpPr>
            <p:nvPr/>
          </p:nvSpPr>
          <p:spPr bwMode="auto">
            <a:xfrm rot="5400000">
              <a:off x="1383" y="709"/>
              <a:ext cx="181" cy="1996"/>
            </a:xfrm>
            <a:prstGeom prst="rightBrace">
              <a:avLst>
                <a:gd name="adj1" fmla="val 91897"/>
                <a:gd name="adj2" fmla="val 51028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18" name="Rectangle 32"/>
            <p:cNvSpPr>
              <a:spLocks noChangeArrowheads="1"/>
            </p:cNvSpPr>
            <p:nvPr/>
          </p:nvSpPr>
          <p:spPr bwMode="auto">
            <a:xfrm>
              <a:off x="1292" y="1797"/>
              <a:ext cx="998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>
                  <a:cs typeface="Arial" pitchFamily="34" charset="0"/>
                </a:rPr>
                <a:t>[</a:t>
              </a:r>
              <a:r>
                <a:rPr lang="ru-RU" sz="2400">
                  <a:cs typeface="Arial" pitchFamily="34" charset="0"/>
                </a:rPr>
                <a:t>О</a:t>
              </a:r>
              <a:r>
                <a:rPr lang="en-US" sz="2400">
                  <a:cs typeface="Arial" pitchFamily="34" charset="0"/>
                </a:rPr>
                <a:t>]</a:t>
              </a:r>
              <a:r>
                <a:rPr lang="en-US" sz="2400" baseline="-25000">
                  <a:cs typeface="Arial" pitchFamily="34" charset="0"/>
                </a:rPr>
                <a:t>n</a:t>
              </a:r>
              <a:r>
                <a:rPr lang="ru-RU" sz="2400">
                  <a:cs typeface="Arial" pitchFamily="34" charset="0"/>
                </a:rPr>
                <a:t> м.кр.р.</a:t>
              </a:r>
              <a:endParaRPr lang="ru-RU" sz="2400" baseline="-25000">
                <a:cs typeface="Arial" pitchFamily="34" charset="0"/>
              </a:endParaRPr>
            </a:p>
          </p:txBody>
        </p:sp>
      </p:grpSp>
      <p:grpSp>
        <p:nvGrpSpPr>
          <p:cNvPr id="5" name="Group 54"/>
          <p:cNvGrpSpPr>
            <a:grpSpLocks/>
          </p:cNvGrpSpPr>
          <p:nvPr/>
        </p:nvGrpSpPr>
        <p:grpSpPr bwMode="auto">
          <a:xfrm>
            <a:off x="4572000" y="1052513"/>
            <a:ext cx="4248150" cy="2160587"/>
            <a:chOff x="2880" y="663"/>
            <a:chExt cx="2676" cy="1361"/>
          </a:xfrm>
        </p:grpSpPr>
        <p:sp>
          <p:nvSpPr>
            <p:cNvPr id="3" name="Скругленный прямоугольник 22"/>
            <p:cNvSpPr/>
            <p:nvPr/>
          </p:nvSpPr>
          <p:spPr>
            <a:xfrm>
              <a:off x="2880" y="663"/>
              <a:ext cx="2676" cy="1361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16404" name="Picture 33" descr="красный фосфор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CAC5CB"/>
                </a:clrFrom>
                <a:clrTo>
                  <a:srgbClr val="CAC5CB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971" y="799"/>
              <a:ext cx="862" cy="620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miter lim="800000"/>
              <a:headEnd/>
              <a:tailEnd/>
            </a:ln>
          </p:spPr>
        </p:pic>
        <p:pic>
          <p:nvPicPr>
            <p:cNvPr id="16405" name="Picture 34" descr="белый ф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969" y="799"/>
              <a:ext cx="680" cy="628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miter lim="800000"/>
              <a:headEnd/>
              <a:tailEnd/>
            </a:ln>
          </p:spPr>
        </p:pic>
        <p:pic>
          <p:nvPicPr>
            <p:cNvPr id="16406" name="Picture 35" descr="желтый фосфор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830" y="799"/>
              <a:ext cx="635" cy="622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miter lim="800000"/>
              <a:headEnd/>
              <a:tailEnd/>
            </a:ln>
          </p:spPr>
        </p:pic>
        <p:sp>
          <p:nvSpPr>
            <p:cNvPr id="16407" name="AutoShape 36"/>
            <p:cNvSpPr>
              <a:spLocks/>
            </p:cNvSpPr>
            <p:nvPr/>
          </p:nvSpPr>
          <p:spPr bwMode="auto">
            <a:xfrm rot="-5400000">
              <a:off x="4150" y="482"/>
              <a:ext cx="182" cy="2449"/>
            </a:xfrm>
            <a:prstGeom prst="leftBrace">
              <a:avLst>
                <a:gd name="adj1" fmla="val 112134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08" name="Rectangle 37"/>
            <p:cNvSpPr>
              <a:spLocks noChangeArrowheads="1"/>
            </p:cNvSpPr>
            <p:nvPr/>
          </p:nvSpPr>
          <p:spPr bwMode="auto">
            <a:xfrm>
              <a:off x="4719" y="1755"/>
              <a:ext cx="81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dirty="0">
                  <a:cs typeface="Arial" pitchFamily="34" charset="0"/>
                </a:rPr>
                <a:t>[</a:t>
              </a:r>
              <a:r>
                <a:rPr lang="ru-RU" sz="2400" dirty="0">
                  <a:cs typeface="Arial" pitchFamily="34" charset="0"/>
                </a:rPr>
                <a:t>Р</a:t>
              </a:r>
              <a:r>
                <a:rPr lang="en-US" sz="2400" dirty="0">
                  <a:cs typeface="Arial" pitchFamily="34" charset="0"/>
                </a:rPr>
                <a:t>]</a:t>
              </a:r>
              <a:r>
                <a:rPr lang="en-US" sz="2400" baseline="-25000" dirty="0">
                  <a:cs typeface="Arial" pitchFamily="34" charset="0"/>
                </a:rPr>
                <a:t>n</a:t>
              </a:r>
              <a:r>
                <a:rPr lang="ru-RU" sz="2400" dirty="0">
                  <a:cs typeface="Arial" pitchFamily="34" charset="0"/>
                </a:rPr>
                <a:t> </a:t>
              </a:r>
              <a:r>
                <a:rPr lang="ru-RU" sz="2000" dirty="0" err="1">
                  <a:cs typeface="Arial" pitchFamily="34" charset="0"/>
                </a:rPr>
                <a:t>а.кр.р</a:t>
              </a:r>
              <a:r>
                <a:rPr lang="ru-RU" sz="2000" dirty="0">
                  <a:cs typeface="Arial" pitchFamily="34" charset="0"/>
                </a:rPr>
                <a:t>.</a:t>
              </a:r>
              <a:endParaRPr lang="ru-RU" sz="2000" baseline="-25000" dirty="0">
                <a:cs typeface="Arial" pitchFamily="34" charset="0"/>
              </a:endParaRPr>
            </a:p>
          </p:txBody>
        </p:sp>
        <p:sp>
          <p:nvSpPr>
            <p:cNvPr id="16409" name="Rectangle 38"/>
            <p:cNvSpPr>
              <a:spLocks noChangeArrowheads="1"/>
            </p:cNvSpPr>
            <p:nvPr/>
          </p:nvSpPr>
          <p:spPr bwMode="auto">
            <a:xfrm>
              <a:off x="3061" y="1480"/>
              <a:ext cx="681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2000">
                  <a:cs typeface="Arial" pitchFamily="34" charset="0"/>
                </a:rPr>
                <a:t>красный</a:t>
              </a:r>
            </a:p>
          </p:txBody>
        </p:sp>
        <p:sp>
          <p:nvSpPr>
            <p:cNvPr id="16410" name="Rectangle 39"/>
            <p:cNvSpPr>
              <a:spLocks noChangeArrowheads="1"/>
            </p:cNvSpPr>
            <p:nvPr/>
          </p:nvSpPr>
          <p:spPr bwMode="auto">
            <a:xfrm>
              <a:off x="3969" y="1480"/>
              <a:ext cx="72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2000">
                  <a:cs typeface="Arial" pitchFamily="34" charset="0"/>
                </a:rPr>
                <a:t>белый</a:t>
              </a:r>
            </a:p>
          </p:txBody>
        </p:sp>
        <p:sp>
          <p:nvSpPr>
            <p:cNvPr id="16411" name="Rectangle 40"/>
            <p:cNvSpPr>
              <a:spLocks noChangeArrowheads="1"/>
            </p:cNvSpPr>
            <p:nvPr/>
          </p:nvSpPr>
          <p:spPr bwMode="auto">
            <a:xfrm>
              <a:off x="4785" y="1480"/>
              <a:ext cx="72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2000">
                  <a:cs typeface="Arial" pitchFamily="34" charset="0"/>
                </a:rPr>
                <a:t>желтый</a:t>
              </a:r>
            </a:p>
          </p:txBody>
        </p:sp>
      </p:grpSp>
      <p:grpSp>
        <p:nvGrpSpPr>
          <p:cNvPr id="6" name="Group 55"/>
          <p:cNvGrpSpPr>
            <a:grpSpLocks/>
          </p:cNvGrpSpPr>
          <p:nvPr/>
        </p:nvGrpSpPr>
        <p:grpSpPr bwMode="auto">
          <a:xfrm>
            <a:off x="2339975" y="3429000"/>
            <a:ext cx="4464050" cy="3095625"/>
            <a:chOff x="1474" y="2160"/>
            <a:chExt cx="2812" cy="1950"/>
          </a:xfrm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1474" y="2160"/>
              <a:ext cx="2812" cy="1950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16392" name="Picture 41" descr="PH04503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606" y="3294"/>
              <a:ext cx="453" cy="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3" name="Picture 42" descr="алмаз1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2396" b="18871"/>
            <a:stretch>
              <a:fillRect/>
            </a:stretch>
          </p:blipFill>
          <p:spPr bwMode="auto">
            <a:xfrm>
              <a:off x="2539" y="2341"/>
              <a:ext cx="681" cy="6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4" name="Picture 43" descr="PH02022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610" y="2341"/>
              <a:ext cx="726" cy="627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miter lim="800000"/>
              <a:headEnd/>
              <a:tailEnd/>
            </a:ln>
          </p:spPr>
        </p:pic>
        <p:sp>
          <p:nvSpPr>
            <p:cNvPr id="16395" name="Rectangle 44"/>
            <p:cNvSpPr>
              <a:spLocks noChangeArrowheads="1"/>
            </p:cNvSpPr>
            <p:nvPr/>
          </p:nvSpPr>
          <p:spPr bwMode="auto">
            <a:xfrm>
              <a:off x="2721" y="3929"/>
              <a:ext cx="930" cy="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>
                  <a:cs typeface="Arial" pitchFamily="34" charset="0"/>
                </a:rPr>
                <a:t>[</a:t>
              </a:r>
              <a:r>
                <a:rPr lang="ru-RU" sz="2400">
                  <a:cs typeface="Arial" pitchFamily="34" charset="0"/>
                </a:rPr>
                <a:t>С</a:t>
              </a:r>
              <a:r>
                <a:rPr lang="en-US" sz="2400">
                  <a:cs typeface="Arial" pitchFamily="34" charset="0"/>
                </a:rPr>
                <a:t>]</a:t>
              </a:r>
              <a:r>
                <a:rPr lang="en-US" sz="2400" baseline="-25000">
                  <a:cs typeface="Arial" pitchFamily="34" charset="0"/>
                </a:rPr>
                <a:t>n</a:t>
              </a:r>
              <a:r>
                <a:rPr lang="ru-RU" sz="2400">
                  <a:cs typeface="Arial" pitchFamily="34" charset="0"/>
                </a:rPr>
                <a:t> а.кр.р.</a:t>
              </a:r>
              <a:endParaRPr lang="ru-RU" sz="2400" baseline="-25000">
                <a:cs typeface="Arial" pitchFamily="34" charset="0"/>
              </a:endParaRPr>
            </a:p>
          </p:txBody>
        </p:sp>
        <p:sp>
          <p:nvSpPr>
            <p:cNvPr id="16396" name="AutoShape 45"/>
            <p:cNvSpPr>
              <a:spLocks/>
            </p:cNvSpPr>
            <p:nvPr/>
          </p:nvSpPr>
          <p:spPr bwMode="auto">
            <a:xfrm rot="5400000">
              <a:off x="2789" y="2478"/>
              <a:ext cx="181" cy="2630"/>
            </a:xfrm>
            <a:prstGeom prst="rightBrace">
              <a:avLst>
                <a:gd name="adj1" fmla="val 121087"/>
                <a:gd name="adj2" fmla="val 51028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97" name="Rectangle 46"/>
            <p:cNvSpPr>
              <a:spLocks noChangeArrowheads="1"/>
            </p:cNvSpPr>
            <p:nvPr/>
          </p:nvSpPr>
          <p:spPr bwMode="auto">
            <a:xfrm>
              <a:off x="1610" y="3067"/>
              <a:ext cx="72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2000">
                  <a:cs typeface="Arial" pitchFamily="34" charset="0"/>
                </a:rPr>
                <a:t>графит</a:t>
              </a:r>
            </a:p>
          </p:txBody>
        </p:sp>
        <p:sp>
          <p:nvSpPr>
            <p:cNvPr id="16398" name="Rectangle 47"/>
            <p:cNvSpPr>
              <a:spLocks noChangeArrowheads="1"/>
            </p:cNvSpPr>
            <p:nvPr/>
          </p:nvSpPr>
          <p:spPr bwMode="auto">
            <a:xfrm>
              <a:off x="2539" y="3067"/>
              <a:ext cx="681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2000">
                  <a:cs typeface="Arial" pitchFamily="34" charset="0"/>
                </a:rPr>
                <a:t>алмаз</a:t>
              </a:r>
            </a:p>
          </p:txBody>
        </p:sp>
        <p:sp>
          <p:nvSpPr>
            <p:cNvPr id="16399" name="Rectangle 48"/>
            <p:cNvSpPr>
              <a:spLocks noChangeArrowheads="1"/>
            </p:cNvSpPr>
            <p:nvPr/>
          </p:nvSpPr>
          <p:spPr bwMode="auto">
            <a:xfrm>
              <a:off x="3470" y="3067"/>
              <a:ext cx="771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2000">
                  <a:cs typeface="Arial" pitchFamily="34" charset="0"/>
                </a:rPr>
                <a:t>фуллерен</a:t>
              </a:r>
            </a:p>
          </p:txBody>
        </p:sp>
        <p:pic>
          <p:nvPicPr>
            <p:cNvPr id="16400" name="Picture 49" descr="фуллерен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3515" y="2341"/>
              <a:ext cx="632" cy="619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miter lim="800000"/>
              <a:headEnd/>
              <a:tailEnd/>
            </a:ln>
          </p:spPr>
        </p:pic>
        <p:pic>
          <p:nvPicPr>
            <p:cNvPr id="16401" name="Picture 50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003" t="16371" r="59645" b="43369"/>
            <a:stretch>
              <a:fillRect/>
            </a:stretch>
          </p:blipFill>
          <p:spPr bwMode="auto">
            <a:xfrm>
              <a:off x="2540" y="3294"/>
              <a:ext cx="680" cy="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402" name="Picture 51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7750" t="16371" r="25502" b="45786"/>
            <a:stretch>
              <a:fillRect/>
            </a:stretch>
          </p:blipFill>
          <p:spPr bwMode="auto">
            <a:xfrm>
              <a:off x="1655" y="3294"/>
              <a:ext cx="590" cy="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5" name="Группа 68"/>
          <p:cNvGrpSpPr>
            <a:grpSpLocks/>
          </p:cNvGrpSpPr>
          <p:nvPr/>
        </p:nvGrpSpPr>
        <p:grpSpPr bwMode="auto">
          <a:xfrm>
            <a:off x="7380288" y="188913"/>
            <a:ext cx="1143000" cy="357187"/>
            <a:chOff x="6786578" y="142852"/>
            <a:chExt cx="1143008" cy="357190"/>
          </a:xfrm>
        </p:grpSpPr>
        <p:sp>
          <p:nvSpPr>
            <p:cNvPr id="36" name="Пятиугольник 35">
              <a:hlinkClick r:id="rId13" action="ppaction://hlinksldjump"/>
            </p:cNvPr>
            <p:cNvSpPr/>
            <p:nvPr/>
          </p:nvSpPr>
          <p:spPr>
            <a:xfrm>
              <a:off x="6786578" y="142852"/>
              <a:ext cx="928694" cy="357190"/>
            </a:xfrm>
            <a:prstGeom prst="homePlat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dirty="0">
                  <a:solidFill>
                    <a:srgbClr val="002060"/>
                  </a:solidFill>
                </a:rPr>
                <a:t>главная</a:t>
              </a:r>
            </a:p>
          </p:txBody>
        </p:sp>
        <p:sp>
          <p:nvSpPr>
            <p:cNvPr id="37" name="Нашивка 36"/>
            <p:cNvSpPr/>
            <p:nvPr/>
          </p:nvSpPr>
          <p:spPr>
            <a:xfrm>
              <a:off x="7572396" y="142852"/>
              <a:ext cx="357190" cy="357190"/>
            </a:xfrm>
            <a:prstGeom prst="chevro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42" name="Rectangle 37"/>
          <p:cNvSpPr>
            <a:spLocks noChangeArrowheads="1"/>
          </p:cNvSpPr>
          <p:nvPr/>
        </p:nvSpPr>
        <p:spPr bwMode="auto">
          <a:xfrm>
            <a:off x="4643438" y="2786058"/>
            <a:ext cx="129540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cs typeface="Arial" pitchFamily="34" charset="0"/>
              </a:rPr>
              <a:t>[</a:t>
            </a:r>
            <a:r>
              <a:rPr lang="ru-RU" sz="2400" dirty="0">
                <a:cs typeface="Arial" pitchFamily="34" charset="0"/>
              </a:rPr>
              <a:t>Р</a:t>
            </a:r>
            <a:r>
              <a:rPr lang="en-US" sz="2400" dirty="0">
                <a:cs typeface="Arial" pitchFamily="34" charset="0"/>
              </a:rPr>
              <a:t>]</a:t>
            </a:r>
            <a:r>
              <a:rPr lang="en-US" sz="2400" baseline="-25000" dirty="0">
                <a:cs typeface="Arial" pitchFamily="34" charset="0"/>
              </a:rPr>
              <a:t>n</a:t>
            </a:r>
            <a:r>
              <a:rPr lang="ru-RU" sz="2400" dirty="0">
                <a:cs typeface="Arial" pitchFamily="34" charset="0"/>
              </a:rPr>
              <a:t> </a:t>
            </a:r>
            <a:r>
              <a:rPr lang="ru-RU" sz="2000" dirty="0" err="1">
                <a:cs typeface="Arial" pitchFamily="34" charset="0"/>
              </a:rPr>
              <a:t>а.кр.р</a:t>
            </a:r>
            <a:r>
              <a:rPr lang="ru-RU" sz="2000" dirty="0">
                <a:cs typeface="Arial" pitchFamily="34" charset="0"/>
              </a:rPr>
              <a:t>.</a:t>
            </a:r>
            <a:endParaRPr lang="ru-RU" sz="2000" baseline="-25000" dirty="0">
              <a:cs typeface="Arial" pitchFamily="34" charset="0"/>
            </a:endParaRPr>
          </a:p>
        </p:txBody>
      </p:sp>
      <p:sp>
        <p:nvSpPr>
          <p:cNvPr id="43" name="Rectangle 37"/>
          <p:cNvSpPr>
            <a:spLocks noChangeArrowheads="1"/>
          </p:cNvSpPr>
          <p:nvPr/>
        </p:nvSpPr>
        <p:spPr bwMode="auto">
          <a:xfrm>
            <a:off x="6143636" y="2786058"/>
            <a:ext cx="129540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cs typeface="Arial" pitchFamily="34" charset="0"/>
              </a:rPr>
              <a:t>[</a:t>
            </a:r>
            <a:r>
              <a:rPr lang="ru-RU" sz="2400" dirty="0">
                <a:cs typeface="Arial" pitchFamily="34" charset="0"/>
              </a:rPr>
              <a:t>Р</a:t>
            </a:r>
            <a:r>
              <a:rPr lang="en-US" sz="2400" dirty="0" smtClean="0">
                <a:cs typeface="Arial" pitchFamily="34" charset="0"/>
              </a:rPr>
              <a:t>]</a:t>
            </a:r>
            <a:r>
              <a:rPr lang="ru-RU" sz="2400" baseline="-25000" dirty="0" smtClean="0">
                <a:cs typeface="Arial" pitchFamily="34" charset="0"/>
              </a:rPr>
              <a:t>4</a:t>
            </a:r>
            <a:r>
              <a:rPr lang="ru-RU" sz="2400" dirty="0" smtClean="0">
                <a:cs typeface="Arial" pitchFamily="34" charset="0"/>
              </a:rPr>
              <a:t> </a:t>
            </a:r>
            <a:r>
              <a:rPr lang="ru-RU" sz="2000" dirty="0" err="1" smtClean="0">
                <a:cs typeface="Arial" pitchFamily="34" charset="0"/>
              </a:rPr>
              <a:t>м.кр.р</a:t>
            </a:r>
            <a:r>
              <a:rPr lang="ru-RU" sz="2000" dirty="0">
                <a:cs typeface="Arial" pitchFamily="34" charset="0"/>
              </a:rPr>
              <a:t>.</a:t>
            </a:r>
            <a:endParaRPr lang="ru-RU" sz="2000" baseline="-25000" dirty="0"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Скругленный прямоугольник 271"/>
          <p:cNvSpPr/>
          <p:nvPr/>
        </p:nvSpPr>
        <p:spPr>
          <a:xfrm>
            <a:off x="323850" y="188913"/>
            <a:ext cx="4000500" cy="357187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ru-RU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Физические </a:t>
            </a:r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свойства неметаллов</a:t>
            </a:r>
            <a:endParaRPr lang="ru-RU" sz="1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411" name="Line 7"/>
          <p:cNvSpPr>
            <a:spLocks noChangeShapeType="1"/>
          </p:cNvSpPr>
          <p:nvPr/>
        </p:nvSpPr>
        <p:spPr bwMode="auto">
          <a:xfrm>
            <a:off x="3059113" y="2205038"/>
            <a:ext cx="576262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7412" name="Line 8"/>
          <p:cNvSpPr>
            <a:spLocks noChangeShapeType="1"/>
          </p:cNvSpPr>
          <p:nvPr/>
        </p:nvSpPr>
        <p:spPr bwMode="auto">
          <a:xfrm>
            <a:off x="2700338" y="4797425"/>
            <a:ext cx="576262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7413" name="AutoShape 11"/>
          <p:cNvSpPr>
            <a:spLocks noChangeArrowheads="1"/>
          </p:cNvSpPr>
          <p:nvPr/>
        </p:nvSpPr>
        <p:spPr bwMode="auto">
          <a:xfrm>
            <a:off x="6659563" y="1700213"/>
            <a:ext cx="1728787" cy="942975"/>
          </a:xfrm>
          <a:prstGeom prst="horizontalScroll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r>
              <a:rPr lang="en-US" altLang="ko-KR" sz="2000" b="1">
                <a:ea typeface="Batang" pitchFamily="18" charset="-127"/>
                <a:cs typeface="Arial" pitchFamily="34" charset="0"/>
              </a:rPr>
              <a:t>&gt;  </a:t>
            </a:r>
            <a:r>
              <a:rPr lang="en-US" altLang="ko-KR" b="1">
                <a:ea typeface="Batang" pitchFamily="18" charset="-127"/>
                <a:cs typeface="Arial" pitchFamily="34" charset="0"/>
              </a:rPr>
              <a:t> T</a:t>
            </a:r>
            <a:r>
              <a:rPr lang="ru-RU" altLang="ko-KR" b="1">
                <a:ea typeface="Batang" pitchFamily="18" charset="-127"/>
                <a:cs typeface="Arial" pitchFamily="34" charset="0"/>
              </a:rPr>
              <a:t>º</a:t>
            </a:r>
            <a:r>
              <a:rPr lang="ru-RU" altLang="ko-KR" b="1" baseline="-25000">
                <a:ea typeface="Batang" pitchFamily="18" charset="-127"/>
                <a:cs typeface="Arial" pitchFamily="34" charset="0"/>
              </a:rPr>
              <a:t>пл</a:t>
            </a:r>
            <a:r>
              <a:rPr lang="ru-RU" altLang="ko-KR" b="1">
                <a:latin typeface="Times New Roman" pitchFamily="18" charset="0"/>
                <a:ea typeface="Batang" pitchFamily="18" charset="-127"/>
                <a:cs typeface="Arial" pitchFamily="34" charset="0"/>
              </a:rPr>
              <a:t> </a:t>
            </a:r>
            <a:r>
              <a:rPr lang="en-US" altLang="ko-KR" b="1">
                <a:ea typeface="Batang" pitchFamily="18" charset="-127"/>
                <a:cs typeface="Arial" pitchFamily="34" charset="0"/>
              </a:rPr>
              <a:t>T</a:t>
            </a:r>
            <a:r>
              <a:rPr lang="ru-RU" altLang="ko-KR" b="1">
                <a:ea typeface="Batang" pitchFamily="18" charset="-127"/>
                <a:cs typeface="Arial" pitchFamily="34" charset="0"/>
              </a:rPr>
              <a:t>º</a:t>
            </a:r>
            <a:r>
              <a:rPr lang="ru-RU" altLang="ko-KR" b="1" baseline="-25000">
                <a:ea typeface="Batang" pitchFamily="18" charset="-127"/>
                <a:cs typeface="Arial" pitchFamily="34" charset="0"/>
              </a:rPr>
              <a:t>кип</a:t>
            </a:r>
            <a:endParaRPr lang="ru-RU" b="1">
              <a:ea typeface="Batang" pitchFamily="18" charset="-127"/>
              <a:cs typeface="Arial" pitchFamily="34" charset="0"/>
            </a:endParaRPr>
          </a:p>
        </p:txBody>
      </p:sp>
      <p:sp>
        <p:nvSpPr>
          <p:cNvPr id="17414" name="AutoShape 14"/>
          <p:cNvSpPr>
            <a:spLocks noChangeArrowheads="1"/>
          </p:cNvSpPr>
          <p:nvPr/>
        </p:nvSpPr>
        <p:spPr bwMode="auto">
          <a:xfrm>
            <a:off x="6659563" y="4652963"/>
            <a:ext cx="1728787" cy="944562"/>
          </a:xfrm>
          <a:prstGeom prst="horizontalScroll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r>
              <a:rPr lang="en-US" altLang="ko-KR" sz="2000" b="1" dirty="0">
                <a:ea typeface="Gulim" pitchFamily="34" charset="-127"/>
                <a:cs typeface="Arial" pitchFamily="34" charset="0"/>
              </a:rPr>
              <a:t>&lt;</a:t>
            </a:r>
            <a:r>
              <a:rPr lang="en-US" altLang="ko-KR" sz="2000" b="1" dirty="0">
                <a:ea typeface="Batang" pitchFamily="18" charset="-127"/>
                <a:cs typeface="Arial" pitchFamily="34" charset="0"/>
              </a:rPr>
              <a:t> </a:t>
            </a:r>
            <a:r>
              <a:rPr lang="en-US" altLang="ko-KR" b="1" dirty="0">
                <a:ea typeface="Batang" pitchFamily="18" charset="-127"/>
                <a:cs typeface="Arial" pitchFamily="34" charset="0"/>
              </a:rPr>
              <a:t> T</a:t>
            </a:r>
            <a:r>
              <a:rPr lang="ru-RU" altLang="ko-KR" b="1" dirty="0" err="1">
                <a:ea typeface="Batang" pitchFamily="18" charset="-127"/>
                <a:cs typeface="Arial" pitchFamily="34" charset="0"/>
              </a:rPr>
              <a:t>º</a:t>
            </a:r>
            <a:r>
              <a:rPr lang="ru-RU" altLang="ko-KR" b="1" baseline="-25000" dirty="0" err="1">
                <a:ea typeface="Batang" pitchFamily="18" charset="-127"/>
                <a:cs typeface="Arial" pitchFamily="34" charset="0"/>
              </a:rPr>
              <a:t>пл</a:t>
            </a:r>
            <a:r>
              <a:rPr lang="ru-RU" altLang="ko-KR" b="1" dirty="0">
                <a:latin typeface="Times New Roman" pitchFamily="18" charset="0"/>
                <a:cs typeface="Arial" pitchFamily="34" charset="0"/>
              </a:rPr>
              <a:t> </a:t>
            </a:r>
            <a:r>
              <a:rPr lang="en-US" altLang="ko-KR" b="1" dirty="0">
                <a:ea typeface="Batang" pitchFamily="18" charset="-127"/>
              </a:rPr>
              <a:t>T</a:t>
            </a:r>
            <a:r>
              <a:rPr lang="ru-RU" altLang="ko-KR" b="1" dirty="0" err="1">
                <a:ea typeface="Batang" pitchFamily="18" charset="-127"/>
              </a:rPr>
              <a:t>º</a:t>
            </a:r>
            <a:r>
              <a:rPr lang="ru-RU" altLang="ko-KR" b="1" baseline="-25000" dirty="0" err="1">
                <a:ea typeface="Batang" pitchFamily="18" charset="-127"/>
              </a:rPr>
              <a:t>кип</a:t>
            </a:r>
            <a:endParaRPr lang="ru-RU" b="1" dirty="0">
              <a:cs typeface="Arial" pitchFamily="34" charset="0"/>
            </a:endParaRPr>
          </a:p>
        </p:txBody>
      </p:sp>
      <p:grpSp>
        <p:nvGrpSpPr>
          <p:cNvPr id="2" name="Группа 1"/>
          <p:cNvGrpSpPr>
            <a:grpSpLocks/>
          </p:cNvGrpSpPr>
          <p:nvPr/>
        </p:nvGrpSpPr>
        <p:grpSpPr bwMode="auto">
          <a:xfrm>
            <a:off x="827088" y="1628775"/>
            <a:ext cx="2232025" cy="1071563"/>
            <a:chOff x="1714480" y="4643446"/>
            <a:chExt cx="5143536" cy="1071570"/>
          </a:xfrm>
        </p:grpSpPr>
        <p:sp>
          <p:nvSpPr>
            <p:cNvPr id="4" name="Скругленный прямоугольник 2"/>
            <p:cNvSpPr/>
            <p:nvPr/>
          </p:nvSpPr>
          <p:spPr>
            <a:xfrm>
              <a:off x="1714480" y="4643446"/>
              <a:ext cx="5143536" cy="1071570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7452" name="TextBox 3"/>
            <p:cNvSpPr txBox="1">
              <a:spLocks noChangeArrowheads="1"/>
            </p:cNvSpPr>
            <p:nvPr/>
          </p:nvSpPr>
          <p:spPr bwMode="auto">
            <a:xfrm>
              <a:off x="1714480" y="4643446"/>
              <a:ext cx="5143536" cy="100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000">
                  <a:latin typeface="Calibri" pitchFamily="34" charset="0"/>
                </a:rPr>
                <a:t>Атомная </a:t>
              </a:r>
            </a:p>
            <a:p>
              <a:pPr algn="ctr"/>
              <a:r>
                <a:rPr lang="ru-RU" sz="2000">
                  <a:latin typeface="Calibri" pitchFamily="34" charset="0"/>
                </a:rPr>
                <a:t>кристаллическая</a:t>
              </a:r>
            </a:p>
            <a:p>
              <a:pPr algn="ctr"/>
              <a:r>
                <a:rPr lang="ru-RU" sz="2000">
                  <a:latin typeface="Calibri" pitchFamily="34" charset="0"/>
                </a:rPr>
                <a:t>решётка</a:t>
              </a:r>
              <a:endParaRPr lang="ru-RU" sz="2400" b="1">
                <a:solidFill>
                  <a:srgbClr val="C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5" name="Группа 1"/>
          <p:cNvGrpSpPr>
            <a:grpSpLocks/>
          </p:cNvGrpSpPr>
          <p:nvPr/>
        </p:nvGrpSpPr>
        <p:grpSpPr bwMode="auto">
          <a:xfrm>
            <a:off x="827088" y="4292600"/>
            <a:ext cx="2232025" cy="1071563"/>
            <a:chOff x="1714480" y="4643446"/>
            <a:chExt cx="5143536" cy="1071570"/>
          </a:xfrm>
        </p:grpSpPr>
        <p:sp>
          <p:nvSpPr>
            <p:cNvPr id="6" name="Скругленный прямоугольник 2"/>
            <p:cNvSpPr/>
            <p:nvPr/>
          </p:nvSpPr>
          <p:spPr>
            <a:xfrm>
              <a:off x="1714480" y="4643446"/>
              <a:ext cx="5143536" cy="1071570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7450" name="TextBox 3"/>
            <p:cNvSpPr txBox="1">
              <a:spLocks noChangeArrowheads="1"/>
            </p:cNvSpPr>
            <p:nvPr/>
          </p:nvSpPr>
          <p:spPr bwMode="auto">
            <a:xfrm>
              <a:off x="1714480" y="4643446"/>
              <a:ext cx="5143536" cy="100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000">
                  <a:latin typeface="Calibri" pitchFamily="34" charset="0"/>
                </a:rPr>
                <a:t>Молекулярная</a:t>
              </a:r>
            </a:p>
            <a:p>
              <a:pPr algn="ctr"/>
              <a:r>
                <a:rPr lang="ru-RU" sz="2000">
                  <a:latin typeface="Calibri" pitchFamily="34" charset="0"/>
                </a:rPr>
                <a:t>кристаллическая</a:t>
              </a:r>
            </a:p>
            <a:p>
              <a:pPr algn="ctr"/>
              <a:r>
                <a:rPr lang="ru-RU" sz="2000">
                  <a:latin typeface="Calibri" pitchFamily="34" charset="0"/>
                </a:rPr>
                <a:t>решётка</a:t>
              </a:r>
              <a:endParaRPr lang="ru-RU" sz="2400" b="1">
                <a:solidFill>
                  <a:srgbClr val="C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8" name="Group 32"/>
          <p:cNvGrpSpPr>
            <a:grpSpLocks/>
          </p:cNvGrpSpPr>
          <p:nvPr/>
        </p:nvGrpSpPr>
        <p:grpSpPr bwMode="auto">
          <a:xfrm>
            <a:off x="4284663" y="765175"/>
            <a:ext cx="1476375" cy="2232025"/>
            <a:chOff x="2415" y="482"/>
            <a:chExt cx="930" cy="1406"/>
          </a:xfrm>
        </p:grpSpPr>
        <p:sp>
          <p:nvSpPr>
            <p:cNvPr id="17443" name="AutoShape 10"/>
            <p:cNvSpPr>
              <a:spLocks noChangeArrowheads="1"/>
            </p:cNvSpPr>
            <p:nvPr/>
          </p:nvSpPr>
          <p:spPr bwMode="auto">
            <a:xfrm>
              <a:off x="2540" y="1298"/>
              <a:ext cx="680" cy="437"/>
            </a:xfrm>
            <a:custGeom>
              <a:avLst/>
              <a:gdLst>
                <a:gd name="T0" fmla="*/ 595 w 21600"/>
                <a:gd name="T1" fmla="*/ 219 h 21600"/>
                <a:gd name="T2" fmla="*/ 340 w 21600"/>
                <a:gd name="T3" fmla="*/ 437 h 21600"/>
                <a:gd name="T4" fmla="*/ 85 w 21600"/>
                <a:gd name="T5" fmla="*/ 219 h 21600"/>
                <a:gd name="T6" fmla="*/ 34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11 w 21600"/>
                <a:gd name="T13" fmla="*/ 4498 h 21600"/>
                <a:gd name="T14" fmla="*/ 17089 w 21600"/>
                <a:gd name="T15" fmla="*/ 1710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ko-KR" dirty="0">
                  <a:latin typeface="Times New Roman" pitchFamily="18" charset="0"/>
                  <a:cs typeface="Arial" pitchFamily="34" charset="0"/>
                </a:rPr>
                <a:t> </a:t>
              </a:r>
              <a:endParaRPr lang="ru-RU" b="1" dirty="0">
                <a:cs typeface="Arial" pitchFamily="34" charset="0"/>
              </a:endParaRPr>
            </a:p>
          </p:txBody>
        </p:sp>
        <p:sp>
          <p:nvSpPr>
            <p:cNvPr id="17444" name="Line 12"/>
            <p:cNvSpPr>
              <a:spLocks noChangeShapeType="1"/>
            </p:cNvSpPr>
            <p:nvPr/>
          </p:nvSpPr>
          <p:spPr bwMode="auto">
            <a:xfrm>
              <a:off x="2867" y="1026"/>
              <a:ext cx="0" cy="2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45" name="Line 16"/>
            <p:cNvSpPr>
              <a:spLocks noChangeShapeType="1"/>
            </p:cNvSpPr>
            <p:nvPr/>
          </p:nvSpPr>
          <p:spPr bwMode="auto">
            <a:xfrm>
              <a:off x="2789" y="1071"/>
              <a:ext cx="181" cy="13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46" name="Line 17"/>
            <p:cNvSpPr>
              <a:spLocks noChangeShapeType="1"/>
            </p:cNvSpPr>
            <p:nvPr/>
          </p:nvSpPr>
          <p:spPr bwMode="auto">
            <a:xfrm flipH="1">
              <a:off x="2789" y="1071"/>
              <a:ext cx="181" cy="13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47" name="AutoShape 18"/>
            <p:cNvSpPr>
              <a:spLocks noChangeArrowheads="1"/>
            </p:cNvSpPr>
            <p:nvPr/>
          </p:nvSpPr>
          <p:spPr bwMode="auto">
            <a:xfrm>
              <a:off x="2607" y="663"/>
              <a:ext cx="545" cy="363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400">
                  <a:cs typeface="Arial" pitchFamily="34" charset="0"/>
                </a:rPr>
                <a:t>тв.</a:t>
              </a:r>
            </a:p>
            <a:p>
              <a:pPr algn="ctr"/>
              <a:r>
                <a:rPr lang="ru-RU" sz="1400" b="1">
                  <a:cs typeface="Arial" pitchFamily="34" charset="0"/>
                </a:rPr>
                <a:t>Ц</a:t>
              </a:r>
            </a:p>
          </p:txBody>
        </p:sp>
        <p:sp>
          <p:nvSpPr>
            <p:cNvPr id="7" name="Прямоугольник с одним вырезанным углом 15"/>
            <p:cNvSpPr/>
            <p:nvPr/>
          </p:nvSpPr>
          <p:spPr>
            <a:xfrm>
              <a:off x="2415" y="482"/>
              <a:ext cx="930" cy="1406"/>
            </a:xfrm>
            <a:prstGeom prst="round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9" name="Group 33"/>
          <p:cNvGrpSpPr>
            <a:grpSpLocks/>
          </p:cNvGrpSpPr>
          <p:nvPr/>
        </p:nvGrpSpPr>
        <p:grpSpPr bwMode="auto">
          <a:xfrm>
            <a:off x="3276600" y="3213100"/>
            <a:ext cx="3168650" cy="2447925"/>
            <a:chOff x="2018" y="2024"/>
            <a:chExt cx="1996" cy="1542"/>
          </a:xfrm>
        </p:grpSpPr>
        <p:sp>
          <p:nvSpPr>
            <p:cNvPr id="17436" name="AutoShape 9"/>
            <p:cNvSpPr>
              <a:spLocks noChangeArrowheads="1"/>
            </p:cNvSpPr>
            <p:nvPr/>
          </p:nvSpPr>
          <p:spPr bwMode="auto">
            <a:xfrm>
              <a:off x="2154" y="2160"/>
              <a:ext cx="590" cy="499"/>
            </a:xfrm>
            <a:prstGeom prst="cloudCallout">
              <a:avLst>
                <a:gd name="adj1" fmla="val -28306"/>
                <a:gd name="adj2" fmla="val 33769"/>
              </a:avLst>
            </a:prstGeom>
            <a:solidFill>
              <a:srgbClr val="FFFFCC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ru-RU" altLang="ko-KR" sz="1000">
                  <a:latin typeface="Times New Roman" pitchFamily="18" charset="0"/>
                  <a:cs typeface="Arial" pitchFamily="34" charset="0"/>
                </a:rPr>
                <a:t>летучие</a:t>
              </a:r>
              <a:r>
                <a:rPr lang="ru-RU" altLang="ko-KR" sz="1400" b="1">
                  <a:latin typeface="Times New Roman" pitchFamily="18" charset="0"/>
                  <a:cs typeface="Arial" pitchFamily="34" charset="0"/>
                </a:rPr>
                <a:t>Ц</a:t>
              </a:r>
              <a:endParaRPr lang="ru-RU" sz="1400" b="1">
                <a:ea typeface="맑은 고딕"/>
                <a:cs typeface="Arial" pitchFamily="34" charset="0"/>
              </a:endParaRPr>
            </a:p>
          </p:txBody>
        </p:sp>
        <p:sp>
          <p:nvSpPr>
            <p:cNvPr id="17437" name="AutoShape 13"/>
            <p:cNvSpPr>
              <a:spLocks noChangeArrowheads="1"/>
            </p:cNvSpPr>
            <p:nvPr/>
          </p:nvSpPr>
          <p:spPr bwMode="auto">
            <a:xfrm>
              <a:off x="2540" y="2886"/>
              <a:ext cx="680" cy="437"/>
            </a:xfrm>
            <a:custGeom>
              <a:avLst/>
              <a:gdLst>
                <a:gd name="T0" fmla="*/ 595 w 21600"/>
                <a:gd name="T1" fmla="*/ 219 h 21600"/>
                <a:gd name="T2" fmla="*/ 340 w 21600"/>
                <a:gd name="T3" fmla="*/ 437 h 21600"/>
                <a:gd name="T4" fmla="*/ 85 w 21600"/>
                <a:gd name="T5" fmla="*/ 219 h 21600"/>
                <a:gd name="T6" fmla="*/ 34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11 w 21600"/>
                <a:gd name="T13" fmla="*/ 4498 h 21600"/>
                <a:gd name="T14" fmla="*/ 17089 w 21600"/>
                <a:gd name="T15" fmla="*/ 1710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ko-KR" sz="1000" dirty="0">
                  <a:latin typeface="Times New Roman" pitchFamily="18" charset="0"/>
                  <a:cs typeface="Arial" pitchFamily="34" charset="0"/>
                </a:rPr>
                <a:t>   </a:t>
              </a:r>
              <a:r>
                <a:rPr lang="ru-RU" altLang="ko-KR" sz="1000" b="1" dirty="0">
                  <a:latin typeface="Times New Roman" pitchFamily="18" charset="0"/>
                  <a:cs typeface="Arial" pitchFamily="34" charset="0"/>
                </a:rPr>
                <a:t>плохо</a:t>
              </a:r>
            </a:p>
            <a:p>
              <a:r>
                <a:rPr lang="ru-RU" altLang="ko-KR" dirty="0">
                  <a:latin typeface="Times New Roman" pitchFamily="18" charset="0"/>
                  <a:cs typeface="Arial" pitchFamily="34" charset="0"/>
                </a:rPr>
                <a:t> </a:t>
              </a:r>
              <a:endParaRPr lang="ru-RU" b="1" dirty="0">
                <a:cs typeface="Arial" pitchFamily="34" charset="0"/>
              </a:endParaRPr>
            </a:p>
          </p:txBody>
        </p:sp>
        <p:sp>
          <p:nvSpPr>
            <p:cNvPr id="17438" name="Line 15"/>
            <p:cNvSpPr>
              <a:spLocks noChangeShapeType="1"/>
            </p:cNvSpPr>
            <p:nvPr/>
          </p:nvSpPr>
          <p:spPr bwMode="auto">
            <a:xfrm>
              <a:off x="2472" y="2614"/>
              <a:ext cx="273" cy="3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17439" name="Picture 19" descr="бром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1F7F5"/>
                </a:clrFrom>
                <a:clrTo>
                  <a:srgbClr val="F1F7F5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379" y="2160"/>
              <a:ext cx="252" cy="5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40" name="Line 20"/>
            <p:cNvSpPr>
              <a:spLocks noChangeShapeType="1"/>
            </p:cNvSpPr>
            <p:nvPr/>
          </p:nvSpPr>
          <p:spPr bwMode="auto">
            <a:xfrm flipH="1">
              <a:off x="3016" y="2568"/>
              <a:ext cx="408" cy="4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41" name="Rectangle 21"/>
            <p:cNvSpPr>
              <a:spLocks noChangeArrowheads="1"/>
            </p:cNvSpPr>
            <p:nvPr/>
          </p:nvSpPr>
          <p:spPr bwMode="auto">
            <a:xfrm>
              <a:off x="3696" y="2387"/>
              <a:ext cx="226" cy="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>
                  <a:cs typeface="Arial" pitchFamily="34" charset="0"/>
                </a:rPr>
                <a:t>Br</a:t>
              </a:r>
              <a:r>
                <a:rPr lang="en-US" baseline="-25000">
                  <a:cs typeface="Arial" pitchFamily="34" charset="0"/>
                </a:rPr>
                <a:t>2</a:t>
              </a:r>
              <a:endParaRPr lang="ru-RU" baseline="-25000">
                <a:cs typeface="Arial" pitchFamily="34" charset="0"/>
              </a:endParaRPr>
            </a:p>
          </p:txBody>
        </p:sp>
        <p:sp>
          <p:nvSpPr>
            <p:cNvPr id="16" name="Прямоугольник с одним вырезанным углом 15"/>
            <p:cNvSpPr/>
            <p:nvPr/>
          </p:nvSpPr>
          <p:spPr>
            <a:xfrm>
              <a:off x="2018" y="2024"/>
              <a:ext cx="1996" cy="1542"/>
            </a:xfrm>
            <a:prstGeom prst="round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0" name="Группа 1"/>
          <p:cNvGrpSpPr>
            <a:grpSpLocks/>
          </p:cNvGrpSpPr>
          <p:nvPr/>
        </p:nvGrpSpPr>
        <p:grpSpPr bwMode="auto">
          <a:xfrm>
            <a:off x="827088" y="6021388"/>
            <a:ext cx="7561262" cy="503237"/>
            <a:chOff x="1714480" y="4643446"/>
            <a:chExt cx="5143536" cy="1071570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1714480" y="4643446"/>
              <a:ext cx="5143536" cy="1071570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7435" name="TextBox 3"/>
            <p:cNvSpPr txBox="1">
              <a:spLocks noChangeArrowheads="1"/>
            </p:cNvSpPr>
            <p:nvPr/>
          </p:nvSpPr>
          <p:spPr bwMode="auto">
            <a:xfrm>
              <a:off x="1714480" y="4643446"/>
              <a:ext cx="5143536" cy="8450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000">
                  <a:latin typeface="Calibri" pitchFamily="34" charset="0"/>
                </a:rPr>
                <a:t>Очень низкая электро- и теплопроводимость</a:t>
              </a:r>
            </a:p>
          </p:txBody>
        </p:sp>
      </p:grpSp>
      <p:grpSp>
        <p:nvGrpSpPr>
          <p:cNvPr id="11" name="Группа 68"/>
          <p:cNvGrpSpPr>
            <a:grpSpLocks/>
          </p:cNvGrpSpPr>
          <p:nvPr/>
        </p:nvGrpSpPr>
        <p:grpSpPr bwMode="auto">
          <a:xfrm>
            <a:off x="7380288" y="188913"/>
            <a:ext cx="1143000" cy="357187"/>
            <a:chOff x="6786578" y="142852"/>
            <a:chExt cx="1143008" cy="357190"/>
          </a:xfrm>
        </p:grpSpPr>
        <p:sp>
          <p:nvSpPr>
            <p:cNvPr id="70" name="Пятиугольник 69">
              <a:hlinkClick r:id="rId3" action="ppaction://hlinksldjump"/>
            </p:cNvPr>
            <p:cNvSpPr/>
            <p:nvPr/>
          </p:nvSpPr>
          <p:spPr>
            <a:xfrm>
              <a:off x="6786578" y="142852"/>
              <a:ext cx="928694" cy="357190"/>
            </a:xfrm>
            <a:prstGeom prst="homePlat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dirty="0">
                  <a:solidFill>
                    <a:srgbClr val="002060"/>
                  </a:solidFill>
                </a:rPr>
                <a:t>главная</a:t>
              </a:r>
            </a:p>
          </p:txBody>
        </p:sp>
        <p:sp>
          <p:nvSpPr>
            <p:cNvPr id="71" name="Нашивка 70"/>
            <p:cNvSpPr/>
            <p:nvPr/>
          </p:nvSpPr>
          <p:spPr>
            <a:xfrm>
              <a:off x="7572396" y="142852"/>
              <a:ext cx="357190" cy="357190"/>
            </a:xfrm>
            <a:prstGeom prst="chevro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17421" name="AutoShape 51"/>
          <p:cNvSpPr>
            <a:spLocks noChangeArrowheads="1"/>
          </p:cNvSpPr>
          <p:nvPr/>
        </p:nvSpPr>
        <p:spPr bwMode="auto">
          <a:xfrm>
            <a:off x="6659563" y="3644900"/>
            <a:ext cx="1728787" cy="944563"/>
          </a:xfrm>
          <a:prstGeom prst="horizontalScroll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>
                <a:cs typeface="Arial" pitchFamily="34" charset="0"/>
              </a:rPr>
              <a:t>Йод</a:t>
            </a:r>
          </a:p>
          <a:p>
            <a:pPr algn="ctr"/>
            <a:r>
              <a:rPr lang="ru-RU">
                <a:cs typeface="Arial" pitchFamily="34" charset="0"/>
              </a:rPr>
              <a:t>возгонка</a:t>
            </a:r>
          </a:p>
        </p:txBody>
      </p:sp>
      <p:grpSp>
        <p:nvGrpSpPr>
          <p:cNvPr id="12" name="Group 52"/>
          <p:cNvGrpSpPr>
            <a:grpSpLocks/>
          </p:cNvGrpSpPr>
          <p:nvPr/>
        </p:nvGrpSpPr>
        <p:grpSpPr bwMode="auto">
          <a:xfrm>
            <a:off x="8027988" y="3860800"/>
            <a:ext cx="647700" cy="576263"/>
            <a:chOff x="5239" y="618"/>
            <a:chExt cx="408" cy="340"/>
          </a:xfrm>
        </p:grpSpPr>
        <p:pic>
          <p:nvPicPr>
            <p:cNvPr id="17426" name="Овал 40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239" y="618"/>
              <a:ext cx="408" cy="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27" name="Text Box 54"/>
            <p:cNvSpPr txBox="1">
              <a:spLocks noChangeArrowheads="1"/>
            </p:cNvSpPr>
            <p:nvPr/>
          </p:nvSpPr>
          <p:spPr bwMode="auto">
            <a:xfrm>
              <a:off x="5329" y="663"/>
              <a:ext cx="228" cy="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b="1">
                  <a:solidFill>
                    <a:srgbClr val="CC0000"/>
                  </a:solidFill>
                  <a:latin typeface="Calibri" pitchFamily="34" charset="0"/>
                </a:rPr>
                <a:t>?</a:t>
              </a: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4714876" y="2345288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Н</a:t>
            </a:r>
            <a:r>
              <a:rPr lang="ru-RU" b="1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О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357686" y="491705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Н</a:t>
            </a:r>
            <a:r>
              <a:rPr lang="ru-RU" b="1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О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Group 58"/>
          <p:cNvGrpSpPr>
            <a:grpSpLocks/>
          </p:cNvGrpSpPr>
          <p:nvPr/>
        </p:nvGrpSpPr>
        <p:grpSpPr bwMode="auto">
          <a:xfrm>
            <a:off x="4932363" y="1196975"/>
            <a:ext cx="3600450" cy="2232025"/>
            <a:chOff x="3107" y="754"/>
            <a:chExt cx="2268" cy="1406"/>
          </a:xfrm>
        </p:grpSpPr>
        <p:sp>
          <p:nvSpPr>
            <p:cNvPr id="17424" name="Скругленная прямоугольная выноска 39"/>
            <p:cNvSpPr>
              <a:spLocks noChangeArrowheads="1"/>
            </p:cNvSpPr>
            <p:nvPr/>
          </p:nvSpPr>
          <p:spPr bwMode="auto">
            <a:xfrm>
              <a:off x="3107" y="754"/>
              <a:ext cx="2268" cy="1406"/>
            </a:xfrm>
            <a:prstGeom prst="wedgeRoundRectCallout">
              <a:avLst>
                <a:gd name="adj1" fmla="val 41667"/>
                <a:gd name="adj2" fmla="val 76741"/>
                <a:gd name="adj3" fmla="val 16667"/>
              </a:avLst>
            </a:prstGeom>
            <a:solidFill>
              <a:srgbClr val="FCD5B5"/>
            </a:solidFill>
            <a:ln w="25400" algn="ctr">
              <a:solidFill>
                <a:srgbClr val="C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r"/>
              <a:r>
                <a:rPr lang="ru-RU" sz="2000">
                  <a:solidFill>
                    <a:srgbClr val="CC0000"/>
                  </a:solidFill>
                </a:rPr>
                <a:t>Возгонка </a:t>
              </a:r>
              <a:r>
                <a:rPr lang="ru-RU" sz="2000"/>
                <a:t>(сублимация)-переход вещества из твёрдого состояния </a:t>
              </a:r>
            </a:p>
            <a:p>
              <a:pPr algn="r"/>
              <a:r>
                <a:rPr lang="ru-RU" sz="2000"/>
                <a:t>сразу в газообразное, </a:t>
              </a:r>
            </a:p>
            <a:p>
              <a:pPr algn="r"/>
              <a:r>
                <a:rPr lang="ru-RU" sz="2000"/>
                <a:t>минуя жидкое</a:t>
              </a:r>
              <a:endParaRPr lang="ru-RU" sz="2000">
                <a:latin typeface="Calibri" pitchFamily="34" charset="0"/>
              </a:endParaRPr>
            </a:p>
          </p:txBody>
        </p:sp>
        <p:pic>
          <p:nvPicPr>
            <p:cNvPr id="17425" name="Picture 60" descr="image002"/>
            <p:cNvPicPr>
              <a:picLocks noChangeAspect="1" noChangeArrowheads="1"/>
            </p:cNvPicPr>
            <p:nvPr/>
          </p:nvPicPr>
          <p:blipFill>
            <a:blip r:embed="rId5" cstate="print"/>
            <a:srcRect l="39786" r="34737" b="-1076"/>
            <a:stretch>
              <a:fillRect/>
            </a:stretch>
          </p:blipFill>
          <p:spPr bwMode="auto">
            <a:xfrm>
              <a:off x="3243" y="1207"/>
              <a:ext cx="266" cy="7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Скругленный прямоугольник 271"/>
          <p:cNvSpPr/>
          <p:nvPr/>
        </p:nvSpPr>
        <p:spPr>
          <a:xfrm>
            <a:off x="323850" y="188913"/>
            <a:ext cx="4000500" cy="357187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ru-RU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Химические </a:t>
            </a:r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свойства неметаллов</a:t>
            </a:r>
            <a:endParaRPr lang="ru-RU" sz="1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468313" y="1773238"/>
            <a:ext cx="1584325" cy="1071562"/>
            <a:chOff x="340" y="572"/>
            <a:chExt cx="998" cy="675"/>
          </a:xfrm>
        </p:grpSpPr>
        <p:grpSp>
          <p:nvGrpSpPr>
            <p:cNvPr id="4" name="Группа 1"/>
            <p:cNvGrpSpPr>
              <a:grpSpLocks/>
            </p:cNvGrpSpPr>
            <p:nvPr/>
          </p:nvGrpSpPr>
          <p:grpSpPr bwMode="auto">
            <a:xfrm>
              <a:off x="340" y="572"/>
              <a:ext cx="998" cy="675"/>
              <a:chOff x="1714480" y="4643446"/>
              <a:chExt cx="5143536" cy="1071570"/>
            </a:xfrm>
          </p:grpSpPr>
          <p:sp>
            <p:nvSpPr>
              <p:cNvPr id="5" name="Скругленный прямоугольник 2"/>
              <p:cNvSpPr/>
              <p:nvPr/>
            </p:nvSpPr>
            <p:spPr>
              <a:xfrm>
                <a:off x="1714480" y="4643446"/>
                <a:ext cx="5143536" cy="1071570"/>
              </a:xfrm>
              <a:prstGeom prst="round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381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8526" name="TextBox 3"/>
              <p:cNvSpPr txBox="1">
                <a:spLocks noChangeArrowheads="1"/>
              </p:cNvSpPr>
              <p:nvPr/>
            </p:nvSpPr>
            <p:spPr bwMode="auto">
              <a:xfrm>
                <a:off x="1714480" y="4643446"/>
                <a:ext cx="5143536" cy="4572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endParaRPr lang="ru-RU" sz="2400" b="1">
                  <a:solidFill>
                    <a:srgbClr val="C00000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18524" name="Rectangle 11"/>
            <p:cNvSpPr>
              <a:spLocks noChangeArrowheads="1"/>
            </p:cNvSpPr>
            <p:nvPr/>
          </p:nvSpPr>
          <p:spPr bwMode="auto">
            <a:xfrm>
              <a:off x="476" y="754"/>
              <a:ext cx="725" cy="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2400">
                  <a:cs typeface="Arial" pitchFamily="34" charset="0"/>
                </a:rPr>
                <a:t>НеМе</a:t>
              </a:r>
              <a:r>
                <a:rPr lang="ru-RU" sz="2400" baseline="30000">
                  <a:cs typeface="Arial" pitchFamily="34" charset="0"/>
                </a:rPr>
                <a:t>0</a:t>
              </a:r>
              <a:endParaRPr lang="ru-RU" sz="2800" b="1">
                <a:cs typeface="Arial" pitchFamily="34" charset="0"/>
              </a:endParaRPr>
            </a:p>
            <a:p>
              <a:pPr algn="ctr"/>
              <a:r>
                <a:rPr lang="ru-RU">
                  <a:cs typeface="Arial" pitchFamily="34" charset="0"/>
                </a:rPr>
                <a:t>ок-ль</a:t>
              </a:r>
            </a:p>
          </p:txBody>
        </p:sp>
      </p:grpSp>
      <p:grpSp>
        <p:nvGrpSpPr>
          <p:cNvPr id="12" name="Group 29"/>
          <p:cNvGrpSpPr>
            <a:grpSpLocks/>
          </p:cNvGrpSpPr>
          <p:nvPr/>
        </p:nvGrpSpPr>
        <p:grpSpPr bwMode="auto">
          <a:xfrm>
            <a:off x="468313" y="4581525"/>
            <a:ext cx="1584325" cy="1071563"/>
            <a:chOff x="340" y="572"/>
            <a:chExt cx="998" cy="675"/>
          </a:xfrm>
        </p:grpSpPr>
        <p:grpSp>
          <p:nvGrpSpPr>
            <p:cNvPr id="13" name="Группа 1"/>
            <p:cNvGrpSpPr>
              <a:grpSpLocks/>
            </p:cNvGrpSpPr>
            <p:nvPr/>
          </p:nvGrpSpPr>
          <p:grpSpPr bwMode="auto">
            <a:xfrm>
              <a:off x="340" y="572"/>
              <a:ext cx="998" cy="675"/>
              <a:chOff x="1714480" y="4643446"/>
              <a:chExt cx="5143536" cy="1071570"/>
            </a:xfrm>
          </p:grpSpPr>
          <p:sp>
            <p:nvSpPr>
              <p:cNvPr id="3" name="Скругленный прямоугольник 2"/>
              <p:cNvSpPr/>
              <p:nvPr/>
            </p:nvSpPr>
            <p:spPr>
              <a:xfrm>
                <a:off x="1714480" y="4643446"/>
                <a:ext cx="5143536" cy="1071570"/>
              </a:xfrm>
              <a:prstGeom prst="round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381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8522" name="TextBox 3"/>
              <p:cNvSpPr txBox="1">
                <a:spLocks noChangeArrowheads="1"/>
              </p:cNvSpPr>
              <p:nvPr/>
            </p:nvSpPr>
            <p:spPr bwMode="auto">
              <a:xfrm>
                <a:off x="1714480" y="4643446"/>
                <a:ext cx="5143536" cy="4572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endParaRPr lang="ru-RU" sz="2400" b="1">
                  <a:solidFill>
                    <a:srgbClr val="C00000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18520" name="Rectangle 33"/>
            <p:cNvSpPr>
              <a:spLocks noChangeArrowheads="1"/>
            </p:cNvSpPr>
            <p:nvPr/>
          </p:nvSpPr>
          <p:spPr bwMode="auto">
            <a:xfrm>
              <a:off x="476" y="754"/>
              <a:ext cx="725" cy="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2400">
                  <a:cs typeface="Arial" pitchFamily="34" charset="0"/>
                </a:rPr>
                <a:t>НеМе</a:t>
              </a:r>
              <a:r>
                <a:rPr lang="ru-RU" sz="2400" baseline="30000">
                  <a:cs typeface="Arial" pitchFamily="34" charset="0"/>
                </a:rPr>
                <a:t>0</a:t>
              </a:r>
              <a:endParaRPr lang="ru-RU" sz="2400">
                <a:cs typeface="Arial" pitchFamily="34" charset="0"/>
              </a:endParaRPr>
            </a:p>
            <a:p>
              <a:pPr algn="ctr"/>
              <a:r>
                <a:rPr lang="ru-RU">
                  <a:cs typeface="Arial" pitchFamily="34" charset="0"/>
                </a:rPr>
                <a:t>вос-ль</a:t>
              </a:r>
            </a:p>
          </p:txBody>
        </p:sp>
      </p:grpSp>
      <p:grpSp>
        <p:nvGrpSpPr>
          <p:cNvPr id="14" name="Group 130"/>
          <p:cNvGrpSpPr>
            <a:grpSpLocks/>
          </p:cNvGrpSpPr>
          <p:nvPr/>
        </p:nvGrpSpPr>
        <p:grpSpPr bwMode="auto">
          <a:xfrm>
            <a:off x="2546351" y="909638"/>
            <a:ext cx="4108450" cy="2519362"/>
            <a:chOff x="1604" y="573"/>
            <a:chExt cx="2588" cy="1587"/>
          </a:xfrm>
        </p:grpSpPr>
        <p:sp>
          <p:nvSpPr>
            <p:cNvPr id="18510" name="Line 6"/>
            <p:cNvSpPr>
              <a:spLocks noChangeShapeType="1"/>
            </p:cNvSpPr>
            <p:nvPr/>
          </p:nvSpPr>
          <p:spPr bwMode="auto">
            <a:xfrm>
              <a:off x="1620" y="800"/>
              <a:ext cx="0" cy="1360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11" name="Line 7"/>
            <p:cNvSpPr>
              <a:spLocks noChangeShapeType="1"/>
            </p:cNvSpPr>
            <p:nvPr/>
          </p:nvSpPr>
          <p:spPr bwMode="auto">
            <a:xfrm>
              <a:off x="1604" y="810"/>
              <a:ext cx="2581" cy="0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12" name="Line 8"/>
            <p:cNvSpPr>
              <a:spLocks noChangeShapeType="1"/>
            </p:cNvSpPr>
            <p:nvPr/>
          </p:nvSpPr>
          <p:spPr bwMode="auto">
            <a:xfrm>
              <a:off x="1611" y="1253"/>
              <a:ext cx="2581" cy="0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13" name="Line 9"/>
            <p:cNvSpPr>
              <a:spLocks noChangeShapeType="1"/>
            </p:cNvSpPr>
            <p:nvPr/>
          </p:nvSpPr>
          <p:spPr bwMode="auto">
            <a:xfrm>
              <a:off x="1604" y="1706"/>
              <a:ext cx="2581" cy="0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14" name="Line 10"/>
            <p:cNvSpPr>
              <a:spLocks noChangeShapeType="1"/>
            </p:cNvSpPr>
            <p:nvPr/>
          </p:nvSpPr>
          <p:spPr bwMode="auto">
            <a:xfrm>
              <a:off x="1611" y="2160"/>
              <a:ext cx="2581" cy="0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15" name="Rectangle 13"/>
            <p:cNvSpPr>
              <a:spLocks noChangeArrowheads="1"/>
            </p:cNvSpPr>
            <p:nvPr/>
          </p:nvSpPr>
          <p:spPr bwMode="auto">
            <a:xfrm>
              <a:off x="2164" y="573"/>
              <a:ext cx="416" cy="227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2000">
                  <a:cs typeface="Arial" pitchFamily="34" charset="0"/>
                </a:rPr>
                <a:t>Ме</a:t>
              </a:r>
            </a:p>
          </p:txBody>
        </p:sp>
        <p:sp>
          <p:nvSpPr>
            <p:cNvPr id="18516" name="Rectangle 14"/>
            <p:cNvSpPr>
              <a:spLocks noChangeArrowheads="1"/>
            </p:cNvSpPr>
            <p:nvPr/>
          </p:nvSpPr>
          <p:spPr bwMode="auto">
            <a:xfrm>
              <a:off x="1935" y="1072"/>
              <a:ext cx="1566" cy="181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2000">
                  <a:cs typeface="Arial" pitchFamily="34" charset="0"/>
                </a:rPr>
                <a:t>НеМе </a:t>
              </a:r>
              <a:r>
                <a:rPr lang="en-US" sz="2000">
                  <a:cs typeface="Arial" pitchFamily="34" charset="0"/>
                </a:rPr>
                <a:t>&lt;</a:t>
              </a:r>
              <a:r>
                <a:rPr lang="ru-RU" sz="2000">
                  <a:cs typeface="Arial" pitchFamily="34" charset="0"/>
                </a:rPr>
                <a:t> электроотр.</a:t>
              </a:r>
            </a:p>
          </p:txBody>
        </p:sp>
        <p:sp>
          <p:nvSpPr>
            <p:cNvPr id="18517" name="Rectangle 15"/>
            <p:cNvSpPr>
              <a:spLocks noChangeArrowheads="1"/>
            </p:cNvSpPr>
            <p:nvPr/>
          </p:nvSpPr>
          <p:spPr bwMode="auto">
            <a:xfrm>
              <a:off x="1935" y="1525"/>
              <a:ext cx="1336" cy="181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2000">
                  <a:cs typeface="Arial" pitchFamily="34" charset="0"/>
                </a:rPr>
                <a:t>соль</a:t>
              </a:r>
              <a:r>
                <a:rPr lang="en-US" sz="2000">
                  <a:cs typeface="Arial" pitchFamily="34" charset="0"/>
                </a:rPr>
                <a:t>&lt;</a:t>
              </a:r>
              <a:r>
                <a:rPr lang="ru-RU" sz="2000">
                  <a:cs typeface="Arial" pitchFamily="34" charset="0"/>
                </a:rPr>
                <a:t> акт. НеМе</a:t>
              </a:r>
            </a:p>
          </p:txBody>
        </p:sp>
        <p:sp>
          <p:nvSpPr>
            <p:cNvPr id="18518" name="Rectangle 16"/>
            <p:cNvSpPr>
              <a:spLocks noChangeArrowheads="1"/>
            </p:cNvSpPr>
            <p:nvPr/>
          </p:nvSpPr>
          <p:spPr bwMode="auto">
            <a:xfrm>
              <a:off x="1980" y="1979"/>
              <a:ext cx="1567" cy="136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2000">
                  <a:cs typeface="Arial" pitchFamily="34" charset="0"/>
                </a:rPr>
                <a:t>оксид НеМе (вос-ль)</a:t>
              </a:r>
            </a:p>
          </p:txBody>
        </p:sp>
      </p:grpSp>
      <p:sp>
        <p:nvSpPr>
          <p:cNvPr id="37" name="Скругленный прямоугольник 36"/>
          <p:cNvSpPr>
            <a:spLocks noChangeArrowheads="1"/>
          </p:cNvSpPr>
          <p:nvPr/>
        </p:nvSpPr>
        <p:spPr bwMode="auto">
          <a:xfrm>
            <a:off x="2411413" y="765175"/>
            <a:ext cx="6553200" cy="3024188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FF9933"/>
            </a:solidFill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grpSp>
        <p:nvGrpSpPr>
          <p:cNvPr id="15" name="Group 105"/>
          <p:cNvGrpSpPr>
            <a:grpSpLocks/>
          </p:cNvGrpSpPr>
          <p:nvPr/>
        </p:nvGrpSpPr>
        <p:grpSpPr bwMode="auto">
          <a:xfrm>
            <a:off x="6732588" y="836613"/>
            <a:ext cx="1754187" cy="2808287"/>
            <a:chOff x="4241" y="527"/>
            <a:chExt cx="1105" cy="1769"/>
          </a:xfrm>
        </p:grpSpPr>
        <p:sp>
          <p:nvSpPr>
            <p:cNvPr id="18490" name="Rectangle 43"/>
            <p:cNvSpPr>
              <a:spLocks noChangeArrowheads="1"/>
            </p:cNvSpPr>
            <p:nvPr/>
          </p:nvSpPr>
          <p:spPr bwMode="auto">
            <a:xfrm>
              <a:off x="4241" y="618"/>
              <a:ext cx="1060" cy="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>
                  <a:cs typeface="Arial" pitchFamily="34" charset="0"/>
                </a:rPr>
                <a:t>Cl</a:t>
              </a:r>
              <a:r>
                <a:rPr lang="en-US" sz="2400" baseline="-25000">
                  <a:cs typeface="Arial" pitchFamily="34" charset="0"/>
                </a:rPr>
                <a:t>2</a:t>
              </a:r>
              <a:r>
                <a:rPr lang="en-US" sz="2400" baseline="30000">
                  <a:cs typeface="Arial" pitchFamily="34" charset="0"/>
                </a:rPr>
                <a:t>0</a:t>
              </a:r>
              <a:r>
                <a:rPr lang="en-US" sz="2400">
                  <a:cs typeface="Arial" pitchFamily="34" charset="0"/>
                </a:rPr>
                <a:t> +Na</a:t>
              </a:r>
              <a:r>
                <a:rPr lang="en-US" sz="2400" baseline="30000">
                  <a:cs typeface="Arial" pitchFamily="34" charset="0"/>
                </a:rPr>
                <a:t>0</a:t>
              </a:r>
              <a:r>
                <a:rPr lang="en-US" sz="2400">
                  <a:latin typeface="Times New Roman" pitchFamily="18" charset="0"/>
                  <a:cs typeface="Arial" pitchFamily="34" charset="0"/>
                </a:rPr>
                <a:t>→</a:t>
              </a:r>
              <a:endParaRPr 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491" name="Rectangle 44"/>
            <p:cNvSpPr>
              <a:spLocks noChangeArrowheads="1"/>
            </p:cNvSpPr>
            <p:nvPr/>
          </p:nvSpPr>
          <p:spPr bwMode="auto">
            <a:xfrm>
              <a:off x="4286" y="1071"/>
              <a:ext cx="969" cy="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>
                  <a:cs typeface="Arial" pitchFamily="34" charset="0"/>
                </a:rPr>
                <a:t>Cl</a:t>
              </a:r>
              <a:r>
                <a:rPr lang="en-US" sz="2400" baseline="-25000">
                  <a:cs typeface="Arial" pitchFamily="34" charset="0"/>
                </a:rPr>
                <a:t>2</a:t>
              </a:r>
              <a:r>
                <a:rPr lang="en-US" sz="2400" baseline="30000">
                  <a:cs typeface="Arial" pitchFamily="34" charset="0"/>
                </a:rPr>
                <a:t>0</a:t>
              </a:r>
              <a:r>
                <a:rPr lang="en-US" sz="2400">
                  <a:cs typeface="Arial" pitchFamily="34" charset="0"/>
                </a:rPr>
                <a:t> +P</a:t>
              </a:r>
              <a:r>
                <a:rPr lang="en-US" sz="2400" baseline="30000">
                  <a:cs typeface="Arial" pitchFamily="34" charset="0"/>
                </a:rPr>
                <a:t>0</a:t>
              </a:r>
              <a:r>
                <a:rPr lang="ru-RU" sz="2400" baseline="30000">
                  <a:cs typeface="Arial" pitchFamily="34" charset="0"/>
                </a:rPr>
                <a:t> </a:t>
              </a:r>
              <a:r>
                <a:rPr lang="en-US" sz="2400">
                  <a:latin typeface="Times New Roman" pitchFamily="18" charset="0"/>
                  <a:cs typeface="Arial" pitchFamily="34" charset="0"/>
                </a:rPr>
                <a:t>→</a:t>
              </a:r>
              <a:endParaRPr 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492" name="Rectangle 45"/>
            <p:cNvSpPr>
              <a:spLocks noChangeArrowheads="1"/>
            </p:cNvSpPr>
            <p:nvPr/>
          </p:nvSpPr>
          <p:spPr bwMode="auto">
            <a:xfrm>
              <a:off x="4286" y="1570"/>
              <a:ext cx="1060" cy="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>
                  <a:cs typeface="Arial" pitchFamily="34" charset="0"/>
                </a:rPr>
                <a:t>Cl</a:t>
              </a:r>
              <a:r>
                <a:rPr lang="en-US" sz="2400" baseline="-25000">
                  <a:cs typeface="Arial" pitchFamily="34" charset="0"/>
                </a:rPr>
                <a:t>2</a:t>
              </a:r>
              <a:r>
                <a:rPr lang="en-US" sz="2400" baseline="30000">
                  <a:cs typeface="Arial" pitchFamily="34" charset="0"/>
                </a:rPr>
                <a:t>0</a:t>
              </a:r>
              <a:r>
                <a:rPr lang="en-US" sz="2400">
                  <a:cs typeface="Arial" pitchFamily="34" charset="0"/>
                </a:rPr>
                <a:t> +NaI</a:t>
              </a:r>
              <a:r>
                <a:rPr lang="en-US" sz="2400">
                  <a:latin typeface="Times New Roman" pitchFamily="18" charset="0"/>
                  <a:cs typeface="Arial" pitchFamily="34" charset="0"/>
                </a:rPr>
                <a:t>→</a:t>
              </a:r>
              <a:endParaRPr 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493" name="Rectangle 46"/>
            <p:cNvSpPr>
              <a:spLocks noChangeArrowheads="1"/>
            </p:cNvSpPr>
            <p:nvPr/>
          </p:nvSpPr>
          <p:spPr bwMode="auto">
            <a:xfrm>
              <a:off x="4286" y="2024"/>
              <a:ext cx="1060" cy="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>
                  <a:cs typeface="Arial" pitchFamily="34" charset="0"/>
                </a:rPr>
                <a:t>Cl</a:t>
              </a:r>
              <a:r>
                <a:rPr lang="en-US" sz="2400" baseline="-25000">
                  <a:cs typeface="Arial" pitchFamily="34" charset="0"/>
                </a:rPr>
                <a:t>2</a:t>
              </a:r>
              <a:r>
                <a:rPr lang="en-US" sz="2400" baseline="30000">
                  <a:cs typeface="Arial" pitchFamily="34" charset="0"/>
                </a:rPr>
                <a:t>0</a:t>
              </a:r>
              <a:r>
                <a:rPr lang="en-US" sz="2400">
                  <a:cs typeface="Arial" pitchFamily="34" charset="0"/>
                </a:rPr>
                <a:t> +CO</a:t>
              </a:r>
              <a:r>
                <a:rPr lang="en-US" sz="2400">
                  <a:latin typeface="Times New Roman" pitchFamily="18" charset="0"/>
                  <a:cs typeface="Arial" pitchFamily="34" charset="0"/>
                </a:rPr>
                <a:t>→</a:t>
              </a:r>
              <a:endParaRPr 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6" name="Group 47"/>
            <p:cNvGrpSpPr>
              <a:grpSpLocks/>
            </p:cNvGrpSpPr>
            <p:nvPr/>
          </p:nvGrpSpPr>
          <p:grpSpPr bwMode="auto">
            <a:xfrm>
              <a:off x="4469" y="527"/>
              <a:ext cx="508" cy="136"/>
              <a:chOff x="4014" y="709"/>
              <a:chExt cx="499" cy="136"/>
            </a:xfrm>
          </p:grpSpPr>
          <p:sp>
            <p:nvSpPr>
              <p:cNvPr id="18507" name="Line 48"/>
              <p:cNvSpPr>
                <a:spLocks noChangeShapeType="1"/>
              </p:cNvSpPr>
              <p:nvPr/>
            </p:nvSpPr>
            <p:spPr bwMode="auto">
              <a:xfrm flipV="1">
                <a:off x="4513" y="709"/>
                <a:ext cx="0" cy="1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508" name="Line 49"/>
              <p:cNvSpPr>
                <a:spLocks noChangeShapeType="1"/>
              </p:cNvSpPr>
              <p:nvPr/>
            </p:nvSpPr>
            <p:spPr bwMode="auto">
              <a:xfrm flipH="1">
                <a:off x="4014" y="709"/>
                <a:ext cx="49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509" name="Line 50"/>
              <p:cNvSpPr>
                <a:spLocks noChangeShapeType="1"/>
              </p:cNvSpPr>
              <p:nvPr/>
            </p:nvSpPr>
            <p:spPr bwMode="auto">
              <a:xfrm>
                <a:off x="4014" y="709"/>
                <a:ext cx="0" cy="1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" name="Group 51"/>
            <p:cNvGrpSpPr>
              <a:grpSpLocks/>
            </p:cNvGrpSpPr>
            <p:nvPr/>
          </p:nvGrpSpPr>
          <p:grpSpPr bwMode="auto">
            <a:xfrm>
              <a:off x="4469" y="980"/>
              <a:ext cx="508" cy="136"/>
              <a:chOff x="4014" y="709"/>
              <a:chExt cx="499" cy="136"/>
            </a:xfrm>
          </p:grpSpPr>
          <p:sp>
            <p:nvSpPr>
              <p:cNvPr id="18504" name="Line 52"/>
              <p:cNvSpPr>
                <a:spLocks noChangeShapeType="1"/>
              </p:cNvSpPr>
              <p:nvPr/>
            </p:nvSpPr>
            <p:spPr bwMode="auto">
              <a:xfrm flipV="1">
                <a:off x="4513" y="709"/>
                <a:ext cx="0" cy="1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505" name="Line 53"/>
              <p:cNvSpPr>
                <a:spLocks noChangeShapeType="1"/>
              </p:cNvSpPr>
              <p:nvPr/>
            </p:nvSpPr>
            <p:spPr bwMode="auto">
              <a:xfrm flipH="1">
                <a:off x="4014" y="709"/>
                <a:ext cx="49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506" name="Line 54"/>
              <p:cNvSpPr>
                <a:spLocks noChangeShapeType="1"/>
              </p:cNvSpPr>
              <p:nvPr/>
            </p:nvSpPr>
            <p:spPr bwMode="auto">
              <a:xfrm>
                <a:off x="4014" y="709"/>
                <a:ext cx="0" cy="1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8" name="Group 55"/>
            <p:cNvGrpSpPr>
              <a:grpSpLocks/>
            </p:cNvGrpSpPr>
            <p:nvPr/>
          </p:nvGrpSpPr>
          <p:grpSpPr bwMode="auto">
            <a:xfrm>
              <a:off x="4469" y="1479"/>
              <a:ext cx="508" cy="136"/>
              <a:chOff x="4014" y="709"/>
              <a:chExt cx="499" cy="136"/>
            </a:xfrm>
          </p:grpSpPr>
          <p:sp>
            <p:nvSpPr>
              <p:cNvPr id="18501" name="Line 56"/>
              <p:cNvSpPr>
                <a:spLocks noChangeShapeType="1"/>
              </p:cNvSpPr>
              <p:nvPr/>
            </p:nvSpPr>
            <p:spPr bwMode="auto">
              <a:xfrm flipV="1">
                <a:off x="4513" y="709"/>
                <a:ext cx="0" cy="1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502" name="Line 57"/>
              <p:cNvSpPr>
                <a:spLocks noChangeShapeType="1"/>
              </p:cNvSpPr>
              <p:nvPr/>
            </p:nvSpPr>
            <p:spPr bwMode="auto">
              <a:xfrm flipH="1">
                <a:off x="4014" y="709"/>
                <a:ext cx="49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503" name="Line 58"/>
              <p:cNvSpPr>
                <a:spLocks noChangeShapeType="1"/>
              </p:cNvSpPr>
              <p:nvPr/>
            </p:nvSpPr>
            <p:spPr bwMode="auto">
              <a:xfrm>
                <a:off x="4014" y="709"/>
                <a:ext cx="0" cy="1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9" name="Group 59"/>
            <p:cNvGrpSpPr>
              <a:grpSpLocks/>
            </p:cNvGrpSpPr>
            <p:nvPr/>
          </p:nvGrpSpPr>
          <p:grpSpPr bwMode="auto">
            <a:xfrm>
              <a:off x="4469" y="1978"/>
              <a:ext cx="508" cy="136"/>
              <a:chOff x="4014" y="709"/>
              <a:chExt cx="499" cy="136"/>
            </a:xfrm>
          </p:grpSpPr>
          <p:sp>
            <p:nvSpPr>
              <p:cNvPr id="18498" name="Line 60"/>
              <p:cNvSpPr>
                <a:spLocks noChangeShapeType="1"/>
              </p:cNvSpPr>
              <p:nvPr/>
            </p:nvSpPr>
            <p:spPr bwMode="auto">
              <a:xfrm flipV="1">
                <a:off x="4513" y="709"/>
                <a:ext cx="0" cy="1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99" name="Line 61"/>
              <p:cNvSpPr>
                <a:spLocks noChangeShapeType="1"/>
              </p:cNvSpPr>
              <p:nvPr/>
            </p:nvSpPr>
            <p:spPr bwMode="auto">
              <a:xfrm flipH="1">
                <a:off x="4014" y="709"/>
                <a:ext cx="49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500" name="Line 62"/>
              <p:cNvSpPr>
                <a:spLocks noChangeShapeType="1"/>
              </p:cNvSpPr>
              <p:nvPr/>
            </p:nvSpPr>
            <p:spPr bwMode="auto">
              <a:xfrm>
                <a:off x="4014" y="709"/>
                <a:ext cx="0" cy="1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20" name="Group 127"/>
          <p:cNvGrpSpPr>
            <a:grpSpLocks/>
          </p:cNvGrpSpPr>
          <p:nvPr/>
        </p:nvGrpSpPr>
        <p:grpSpPr bwMode="auto">
          <a:xfrm>
            <a:off x="2551113" y="4221163"/>
            <a:ext cx="6592887" cy="1727200"/>
            <a:chOff x="1519" y="2659"/>
            <a:chExt cx="4153" cy="1088"/>
          </a:xfrm>
        </p:grpSpPr>
        <p:sp>
          <p:nvSpPr>
            <p:cNvPr id="18474" name="Rectangle 12"/>
            <p:cNvSpPr>
              <a:spLocks noChangeArrowheads="1"/>
            </p:cNvSpPr>
            <p:nvPr/>
          </p:nvSpPr>
          <p:spPr bwMode="auto">
            <a:xfrm>
              <a:off x="2015" y="2795"/>
              <a:ext cx="104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000"/>
                <a:t>оксид Ме</a:t>
              </a:r>
            </a:p>
          </p:txBody>
        </p:sp>
        <p:sp>
          <p:nvSpPr>
            <p:cNvPr id="18475" name="Rectangle 19"/>
            <p:cNvSpPr>
              <a:spLocks noChangeArrowheads="1"/>
            </p:cNvSpPr>
            <p:nvPr/>
          </p:nvSpPr>
          <p:spPr bwMode="auto">
            <a:xfrm>
              <a:off x="2015" y="3203"/>
              <a:ext cx="1452" cy="25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000"/>
                <a:t>кислота (ок-ль)</a:t>
              </a:r>
            </a:p>
          </p:txBody>
        </p:sp>
        <p:sp>
          <p:nvSpPr>
            <p:cNvPr id="18476" name="Line 21"/>
            <p:cNvSpPr>
              <a:spLocks noChangeShapeType="1"/>
            </p:cNvSpPr>
            <p:nvPr/>
          </p:nvSpPr>
          <p:spPr bwMode="auto">
            <a:xfrm>
              <a:off x="1718" y="3022"/>
              <a:ext cx="2596" cy="1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77" name="Line 22"/>
            <p:cNvSpPr>
              <a:spLocks noChangeShapeType="1"/>
            </p:cNvSpPr>
            <p:nvPr/>
          </p:nvSpPr>
          <p:spPr bwMode="auto">
            <a:xfrm>
              <a:off x="1718" y="3022"/>
              <a:ext cx="0" cy="408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78" name="Line 23"/>
            <p:cNvSpPr>
              <a:spLocks noChangeShapeType="1"/>
            </p:cNvSpPr>
            <p:nvPr/>
          </p:nvSpPr>
          <p:spPr bwMode="auto">
            <a:xfrm>
              <a:off x="1718" y="3430"/>
              <a:ext cx="2596" cy="1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Скругленный прямоугольник 36"/>
            <p:cNvSpPr>
              <a:spLocks noChangeArrowheads="1"/>
            </p:cNvSpPr>
            <p:nvPr/>
          </p:nvSpPr>
          <p:spPr bwMode="auto">
            <a:xfrm>
              <a:off x="1519" y="2659"/>
              <a:ext cx="4153" cy="1088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rgbClr val="FF9933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lt1"/>
                </a:solidFill>
                <a:latin typeface="+mn-lt"/>
              </a:endParaRPr>
            </a:p>
          </p:txBody>
        </p:sp>
        <p:sp>
          <p:nvSpPr>
            <p:cNvPr id="18480" name="Rectangle 75"/>
            <p:cNvSpPr>
              <a:spLocks noChangeArrowheads="1"/>
            </p:cNvSpPr>
            <p:nvPr/>
          </p:nvSpPr>
          <p:spPr bwMode="auto">
            <a:xfrm>
              <a:off x="4332" y="2886"/>
              <a:ext cx="997" cy="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>
                  <a:cs typeface="Arial" pitchFamily="34" charset="0"/>
                </a:rPr>
                <a:t>C +CuO</a:t>
              </a:r>
              <a:r>
                <a:rPr lang="en-US" sz="2400">
                  <a:latin typeface="Times New Roman" pitchFamily="18" charset="0"/>
                  <a:cs typeface="Arial" pitchFamily="34" charset="0"/>
                </a:rPr>
                <a:t>→</a:t>
              </a:r>
              <a:endParaRPr 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481" name="Rectangle 77"/>
            <p:cNvSpPr>
              <a:spLocks noChangeArrowheads="1"/>
            </p:cNvSpPr>
            <p:nvPr/>
          </p:nvSpPr>
          <p:spPr bwMode="auto">
            <a:xfrm>
              <a:off x="4332" y="3339"/>
              <a:ext cx="983" cy="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dirty="0">
                  <a:cs typeface="Arial" pitchFamily="34" charset="0"/>
                </a:rPr>
                <a:t>C+HNO</a:t>
              </a:r>
              <a:r>
                <a:rPr lang="en-US" sz="2400" baseline="-25000" dirty="0">
                  <a:cs typeface="Arial" pitchFamily="34" charset="0"/>
                </a:rPr>
                <a:t>3</a:t>
              </a:r>
              <a:r>
                <a:rPr lang="en-US" sz="2400" dirty="0">
                  <a:latin typeface="Times New Roman" pitchFamily="18" charset="0"/>
                  <a:cs typeface="Arial" pitchFamily="34" charset="0"/>
                </a:rPr>
                <a:t>→</a:t>
              </a:r>
              <a:endParaRPr lang="en-US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21" name="Group 78"/>
            <p:cNvGrpSpPr>
              <a:grpSpLocks/>
            </p:cNvGrpSpPr>
            <p:nvPr/>
          </p:nvGrpSpPr>
          <p:grpSpPr bwMode="auto">
            <a:xfrm>
              <a:off x="4507" y="2795"/>
              <a:ext cx="342" cy="136"/>
              <a:chOff x="4059" y="2795"/>
              <a:chExt cx="363" cy="136"/>
            </a:xfrm>
          </p:grpSpPr>
          <p:sp>
            <p:nvSpPr>
              <p:cNvPr id="18487" name="Line 79"/>
              <p:cNvSpPr>
                <a:spLocks noChangeShapeType="1"/>
              </p:cNvSpPr>
              <p:nvPr/>
            </p:nvSpPr>
            <p:spPr bwMode="auto">
              <a:xfrm flipV="1">
                <a:off x="4059" y="2795"/>
                <a:ext cx="0" cy="1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88" name="Line 80"/>
              <p:cNvSpPr>
                <a:spLocks noChangeShapeType="1"/>
              </p:cNvSpPr>
              <p:nvPr/>
            </p:nvSpPr>
            <p:spPr bwMode="auto">
              <a:xfrm flipH="1">
                <a:off x="4059" y="2795"/>
                <a:ext cx="36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89" name="Line 81"/>
              <p:cNvSpPr>
                <a:spLocks noChangeShapeType="1"/>
              </p:cNvSpPr>
              <p:nvPr/>
            </p:nvSpPr>
            <p:spPr bwMode="auto">
              <a:xfrm>
                <a:off x="4422" y="2795"/>
                <a:ext cx="0" cy="1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2" name="Group 82"/>
            <p:cNvGrpSpPr>
              <a:grpSpLocks/>
            </p:cNvGrpSpPr>
            <p:nvPr/>
          </p:nvGrpSpPr>
          <p:grpSpPr bwMode="auto">
            <a:xfrm>
              <a:off x="4422" y="3203"/>
              <a:ext cx="471" cy="182"/>
              <a:chOff x="4014" y="3203"/>
              <a:chExt cx="499" cy="182"/>
            </a:xfrm>
          </p:grpSpPr>
          <p:sp>
            <p:nvSpPr>
              <p:cNvPr id="18484" name="Line 83"/>
              <p:cNvSpPr>
                <a:spLocks noChangeShapeType="1"/>
              </p:cNvSpPr>
              <p:nvPr/>
            </p:nvSpPr>
            <p:spPr bwMode="auto">
              <a:xfrm flipV="1">
                <a:off x="4014" y="3203"/>
                <a:ext cx="0" cy="1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85" name="Line 84"/>
              <p:cNvSpPr>
                <a:spLocks noChangeShapeType="1"/>
              </p:cNvSpPr>
              <p:nvPr/>
            </p:nvSpPr>
            <p:spPr bwMode="auto">
              <a:xfrm flipH="1">
                <a:off x="4014" y="3203"/>
                <a:ext cx="49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86" name="Line 85"/>
              <p:cNvSpPr>
                <a:spLocks noChangeShapeType="1"/>
              </p:cNvSpPr>
              <p:nvPr/>
            </p:nvSpPr>
            <p:spPr bwMode="auto">
              <a:xfrm>
                <a:off x="4513" y="3203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8441" name="Rectangle 89"/>
          <p:cNvSpPr>
            <a:spLocks noChangeArrowheads="1"/>
          </p:cNvSpPr>
          <p:nvPr/>
        </p:nvSpPr>
        <p:spPr bwMode="auto">
          <a:xfrm>
            <a:off x="2124075" y="2133600"/>
            <a:ext cx="21590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+</a:t>
            </a:r>
          </a:p>
        </p:txBody>
      </p:sp>
      <p:sp>
        <p:nvSpPr>
          <p:cNvPr id="18442" name="Rectangle 90"/>
          <p:cNvSpPr>
            <a:spLocks noChangeArrowheads="1"/>
          </p:cNvSpPr>
          <p:nvPr/>
        </p:nvSpPr>
        <p:spPr bwMode="auto">
          <a:xfrm>
            <a:off x="2124075" y="4941888"/>
            <a:ext cx="21590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+</a:t>
            </a:r>
          </a:p>
        </p:txBody>
      </p:sp>
      <p:grpSp>
        <p:nvGrpSpPr>
          <p:cNvPr id="23" name="Группа 23"/>
          <p:cNvGrpSpPr>
            <a:grpSpLocks/>
          </p:cNvGrpSpPr>
          <p:nvPr/>
        </p:nvGrpSpPr>
        <p:grpSpPr bwMode="auto">
          <a:xfrm>
            <a:off x="7092950" y="6237288"/>
            <a:ext cx="1501775" cy="357187"/>
            <a:chOff x="6786578" y="142852"/>
            <a:chExt cx="1143008" cy="357190"/>
          </a:xfrm>
        </p:grpSpPr>
        <p:grpSp>
          <p:nvGrpSpPr>
            <p:cNvPr id="24" name="Пятиугольник 24"/>
            <p:cNvGrpSpPr>
              <a:grpSpLocks/>
            </p:cNvGrpSpPr>
            <p:nvPr/>
          </p:nvGrpSpPr>
          <p:grpSpPr bwMode="auto">
            <a:xfrm>
              <a:off x="6723694" y="108774"/>
              <a:ext cx="1048512" cy="475488"/>
              <a:chOff x="7223760" y="323088"/>
              <a:chExt cx="1048512" cy="475488"/>
            </a:xfrm>
          </p:grpSpPr>
          <p:pic>
            <p:nvPicPr>
              <p:cNvPr id="18472" name="Пятиугольник 24">
                <a:hlinkClick r:id="rId2" action="ppaction://hlinksldjump"/>
              </p:cNvPr>
              <p:cNvPicPr>
                <a:picLocks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223760" y="323088"/>
                <a:ext cx="1048512" cy="4754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8473" name="Text Box 95">
                <a:hlinkClick r:id="rId4" action="ppaction://hlinksldjump"/>
              </p:cNvPr>
              <p:cNvSpPr txBox="1">
                <a:spLocks noChangeArrowheads="1"/>
              </p:cNvSpPr>
              <p:nvPr/>
            </p:nvSpPr>
            <p:spPr bwMode="auto">
              <a:xfrm>
                <a:off x="7286644" y="357166"/>
                <a:ext cx="839396" cy="3571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r>
                  <a:rPr lang="ru-RU" sz="1400" b="1">
                    <a:solidFill>
                      <a:srgbClr val="002060"/>
                    </a:solidFill>
                    <a:latin typeface="Calibri" pitchFamily="34" charset="0"/>
                  </a:rPr>
                  <a:t>подробнее</a:t>
                </a:r>
              </a:p>
            </p:txBody>
          </p:sp>
        </p:grpSp>
        <p:sp>
          <p:nvSpPr>
            <p:cNvPr id="26" name="Нашивка 25"/>
            <p:cNvSpPr/>
            <p:nvPr/>
          </p:nvSpPr>
          <p:spPr>
            <a:xfrm>
              <a:off x="7572396" y="142852"/>
              <a:ext cx="357190" cy="357190"/>
            </a:xfrm>
            <a:prstGeom prst="chevro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Group 107"/>
          <p:cNvGrpSpPr>
            <a:grpSpLocks/>
          </p:cNvGrpSpPr>
          <p:nvPr/>
        </p:nvGrpSpPr>
        <p:grpSpPr bwMode="auto">
          <a:xfrm>
            <a:off x="8316913" y="981075"/>
            <a:ext cx="647700" cy="539750"/>
            <a:chOff x="5239" y="618"/>
            <a:chExt cx="408" cy="340"/>
          </a:xfrm>
        </p:grpSpPr>
        <p:pic>
          <p:nvPicPr>
            <p:cNvPr id="18466" name="Овал 40"/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239" y="618"/>
              <a:ext cx="408" cy="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67" name="Text Box 104"/>
            <p:cNvSpPr txBox="1">
              <a:spLocks noChangeArrowheads="1"/>
            </p:cNvSpPr>
            <p:nvPr/>
          </p:nvSpPr>
          <p:spPr bwMode="auto">
            <a:xfrm>
              <a:off x="5329" y="663"/>
              <a:ext cx="228" cy="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b="1">
                  <a:solidFill>
                    <a:srgbClr val="CC0000"/>
                  </a:solidFill>
                  <a:latin typeface="Calibri" pitchFamily="34" charset="0"/>
                </a:rPr>
                <a:t>?</a:t>
              </a:r>
            </a:p>
          </p:txBody>
        </p:sp>
      </p:grpSp>
      <p:sp>
        <p:nvSpPr>
          <p:cNvPr id="40" name="Скругленная прямоугольная выноска 39"/>
          <p:cNvSpPr>
            <a:spLocks noChangeArrowheads="1"/>
          </p:cNvSpPr>
          <p:nvPr/>
        </p:nvSpPr>
        <p:spPr bwMode="auto">
          <a:xfrm>
            <a:off x="5003800" y="188913"/>
            <a:ext cx="3384550" cy="719137"/>
          </a:xfrm>
          <a:prstGeom prst="wedgeRoundRectCallout">
            <a:avLst>
              <a:gd name="adj1" fmla="val 51782"/>
              <a:gd name="adj2" fmla="val 95032"/>
              <a:gd name="adj3" fmla="val 16667"/>
            </a:avLst>
          </a:prstGeom>
          <a:solidFill>
            <a:srgbClr val="FCD5B5"/>
          </a:solidFill>
          <a:ln w="25400" algn="ctr">
            <a:solidFill>
              <a:srgbClr val="C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/>
              <a:t>Cl</a:t>
            </a:r>
            <a:r>
              <a:rPr lang="en-US" sz="2400" baseline="-25000"/>
              <a:t>2</a:t>
            </a:r>
            <a:r>
              <a:rPr lang="en-US" sz="2400" baseline="30000"/>
              <a:t>0</a:t>
            </a:r>
            <a:r>
              <a:rPr lang="en-US" sz="2400"/>
              <a:t> +2Na</a:t>
            </a:r>
            <a:r>
              <a:rPr lang="en-US" sz="2400" baseline="30000"/>
              <a:t>0</a:t>
            </a:r>
            <a:r>
              <a:rPr lang="en-US" sz="2400"/>
              <a:t>→</a:t>
            </a:r>
            <a:r>
              <a:rPr lang="en-US"/>
              <a:t> </a:t>
            </a:r>
            <a:r>
              <a:rPr lang="en-US" sz="2400"/>
              <a:t>2</a:t>
            </a:r>
            <a:r>
              <a:rPr lang="en-US" sz="2400">
                <a:latin typeface="Calibri" pitchFamily="34" charset="0"/>
              </a:rPr>
              <a:t>NaCl</a:t>
            </a:r>
            <a:endParaRPr lang="ru-RU" sz="2400">
              <a:latin typeface="Calibri" pitchFamily="34" charset="0"/>
            </a:endParaRPr>
          </a:p>
        </p:txBody>
      </p:sp>
      <p:grpSp>
        <p:nvGrpSpPr>
          <p:cNvPr id="27" name="Group 108"/>
          <p:cNvGrpSpPr>
            <a:grpSpLocks/>
          </p:cNvGrpSpPr>
          <p:nvPr/>
        </p:nvGrpSpPr>
        <p:grpSpPr bwMode="auto">
          <a:xfrm>
            <a:off x="8316913" y="3159125"/>
            <a:ext cx="647700" cy="539750"/>
            <a:chOff x="5239" y="618"/>
            <a:chExt cx="408" cy="340"/>
          </a:xfrm>
        </p:grpSpPr>
        <p:pic>
          <p:nvPicPr>
            <p:cNvPr id="18464" name="Овал 40"/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239" y="618"/>
              <a:ext cx="408" cy="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65" name="Text Box 110"/>
            <p:cNvSpPr txBox="1">
              <a:spLocks noChangeArrowheads="1"/>
            </p:cNvSpPr>
            <p:nvPr/>
          </p:nvSpPr>
          <p:spPr bwMode="auto">
            <a:xfrm>
              <a:off x="5329" y="663"/>
              <a:ext cx="228" cy="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b="1">
                  <a:solidFill>
                    <a:srgbClr val="CC0000"/>
                  </a:solidFill>
                  <a:latin typeface="Calibri" pitchFamily="34" charset="0"/>
                </a:rPr>
                <a:t>?</a:t>
              </a:r>
            </a:p>
          </p:txBody>
        </p:sp>
      </p:grpSp>
      <p:grpSp>
        <p:nvGrpSpPr>
          <p:cNvPr id="28" name="Group 112"/>
          <p:cNvGrpSpPr>
            <a:grpSpLocks/>
          </p:cNvGrpSpPr>
          <p:nvPr/>
        </p:nvGrpSpPr>
        <p:grpSpPr bwMode="auto">
          <a:xfrm>
            <a:off x="8316913" y="1700213"/>
            <a:ext cx="647700" cy="539750"/>
            <a:chOff x="5239" y="618"/>
            <a:chExt cx="408" cy="340"/>
          </a:xfrm>
        </p:grpSpPr>
        <p:pic>
          <p:nvPicPr>
            <p:cNvPr id="18462" name="Овал 40"/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239" y="618"/>
              <a:ext cx="408" cy="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63" name="Text Box 114"/>
            <p:cNvSpPr txBox="1">
              <a:spLocks noChangeArrowheads="1"/>
            </p:cNvSpPr>
            <p:nvPr/>
          </p:nvSpPr>
          <p:spPr bwMode="auto">
            <a:xfrm>
              <a:off x="5329" y="663"/>
              <a:ext cx="228" cy="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b="1">
                  <a:solidFill>
                    <a:srgbClr val="CC0000"/>
                  </a:solidFill>
                  <a:latin typeface="Calibri" pitchFamily="34" charset="0"/>
                </a:rPr>
                <a:t>?</a:t>
              </a:r>
            </a:p>
          </p:txBody>
        </p:sp>
      </p:grpSp>
      <p:sp>
        <p:nvSpPr>
          <p:cNvPr id="7" name="Скругленная прямоугольная выноска 39"/>
          <p:cNvSpPr>
            <a:spLocks noChangeArrowheads="1"/>
          </p:cNvSpPr>
          <p:nvPr/>
        </p:nvSpPr>
        <p:spPr bwMode="auto">
          <a:xfrm>
            <a:off x="5003800" y="908050"/>
            <a:ext cx="3384550" cy="719138"/>
          </a:xfrm>
          <a:prstGeom prst="wedgeRoundRectCallout">
            <a:avLst>
              <a:gd name="adj1" fmla="val 51782"/>
              <a:gd name="adj2" fmla="val 95032"/>
              <a:gd name="adj3" fmla="val 16667"/>
            </a:avLst>
          </a:prstGeom>
          <a:solidFill>
            <a:srgbClr val="FCD5B5"/>
          </a:solidFill>
          <a:ln w="25400" algn="ctr">
            <a:solidFill>
              <a:srgbClr val="C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/>
              <a:t>5Cl</a:t>
            </a:r>
            <a:r>
              <a:rPr lang="en-US" sz="2400" baseline="-25000"/>
              <a:t>2</a:t>
            </a:r>
            <a:r>
              <a:rPr lang="en-US" sz="2400" baseline="30000"/>
              <a:t>0</a:t>
            </a:r>
            <a:r>
              <a:rPr lang="en-US" sz="2400"/>
              <a:t> +2P</a:t>
            </a:r>
            <a:r>
              <a:rPr lang="en-US" sz="2400" baseline="30000"/>
              <a:t>0</a:t>
            </a:r>
            <a:r>
              <a:rPr lang="ru-RU" sz="2400"/>
              <a:t> </a:t>
            </a:r>
            <a:r>
              <a:rPr lang="en-US" sz="2400"/>
              <a:t>→ 2PCl</a:t>
            </a:r>
            <a:r>
              <a:rPr lang="en-US" sz="2400" baseline="-25000"/>
              <a:t>5</a:t>
            </a:r>
            <a:endParaRPr lang="ru-RU" sz="2400" baseline="-25000"/>
          </a:p>
        </p:txBody>
      </p:sp>
      <p:grpSp>
        <p:nvGrpSpPr>
          <p:cNvPr id="29" name="Group 116"/>
          <p:cNvGrpSpPr>
            <a:grpSpLocks/>
          </p:cNvGrpSpPr>
          <p:nvPr/>
        </p:nvGrpSpPr>
        <p:grpSpPr bwMode="auto">
          <a:xfrm>
            <a:off x="8316913" y="2492375"/>
            <a:ext cx="647700" cy="539750"/>
            <a:chOff x="5239" y="618"/>
            <a:chExt cx="408" cy="340"/>
          </a:xfrm>
        </p:grpSpPr>
        <p:pic>
          <p:nvPicPr>
            <p:cNvPr id="18460" name="Овал 40"/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239" y="618"/>
              <a:ext cx="408" cy="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61" name="Text Box 118"/>
            <p:cNvSpPr txBox="1">
              <a:spLocks noChangeArrowheads="1"/>
            </p:cNvSpPr>
            <p:nvPr/>
          </p:nvSpPr>
          <p:spPr bwMode="auto">
            <a:xfrm>
              <a:off x="5329" y="663"/>
              <a:ext cx="228" cy="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b="1">
                  <a:solidFill>
                    <a:srgbClr val="CC0000"/>
                  </a:solidFill>
                  <a:latin typeface="Calibri" pitchFamily="34" charset="0"/>
                </a:rPr>
                <a:t>?</a:t>
              </a:r>
            </a:p>
          </p:txBody>
        </p:sp>
      </p:grpSp>
      <p:sp>
        <p:nvSpPr>
          <p:cNvPr id="8" name="Скругленная прямоугольная выноска 39"/>
          <p:cNvSpPr>
            <a:spLocks noChangeArrowheads="1"/>
          </p:cNvSpPr>
          <p:nvPr/>
        </p:nvSpPr>
        <p:spPr bwMode="auto">
          <a:xfrm>
            <a:off x="5003800" y="1628775"/>
            <a:ext cx="3384550" cy="719138"/>
          </a:xfrm>
          <a:prstGeom prst="wedgeRoundRectCallout">
            <a:avLst>
              <a:gd name="adj1" fmla="val 51782"/>
              <a:gd name="adj2" fmla="val 95032"/>
              <a:gd name="adj3" fmla="val 16667"/>
            </a:avLst>
          </a:prstGeom>
          <a:solidFill>
            <a:srgbClr val="FCD5B5"/>
          </a:solidFill>
          <a:ln w="25400" algn="ctr">
            <a:solidFill>
              <a:srgbClr val="C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/>
              <a:t>Cl</a:t>
            </a:r>
            <a:r>
              <a:rPr lang="en-US" sz="2400" baseline="-25000"/>
              <a:t>2</a:t>
            </a:r>
            <a:r>
              <a:rPr lang="en-US" sz="2400" baseline="30000"/>
              <a:t>0</a:t>
            </a:r>
            <a:r>
              <a:rPr lang="en-US" sz="2400"/>
              <a:t>+</a:t>
            </a:r>
            <a:r>
              <a:rPr lang="ru-RU" sz="2400"/>
              <a:t>2</a:t>
            </a:r>
            <a:r>
              <a:rPr lang="en-US" sz="2400"/>
              <a:t>NaI→</a:t>
            </a:r>
            <a:r>
              <a:rPr lang="ru-RU" sz="2400"/>
              <a:t>2</a:t>
            </a:r>
            <a:r>
              <a:rPr lang="en-US" sz="2400"/>
              <a:t>NaCl+I</a:t>
            </a:r>
            <a:r>
              <a:rPr lang="en-US" sz="2400" baseline="-25000"/>
              <a:t>2</a:t>
            </a:r>
            <a:endParaRPr lang="ru-RU" sz="2400" baseline="-25000"/>
          </a:p>
        </p:txBody>
      </p:sp>
      <p:sp>
        <p:nvSpPr>
          <p:cNvPr id="9" name="Скругленная прямоугольная выноска 39"/>
          <p:cNvSpPr>
            <a:spLocks noChangeArrowheads="1"/>
          </p:cNvSpPr>
          <p:nvPr/>
        </p:nvSpPr>
        <p:spPr bwMode="auto">
          <a:xfrm>
            <a:off x="5003800" y="2349500"/>
            <a:ext cx="3455988" cy="719138"/>
          </a:xfrm>
          <a:prstGeom prst="wedgeRoundRectCallout">
            <a:avLst>
              <a:gd name="adj1" fmla="val 50736"/>
              <a:gd name="adj2" fmla="val 85981"/>
              <a:gd name="adj3" fmla="val 16667"/>
            </a:avLst>
          </a:prstGeom>
          <a:solidFill>
            <a:srgbClr val="FCD5B5"/>
          </a:solidFill>
          <a:ln w="25400" algn="ctr">
            <a:solidFill>
              <a:srgbClr val="C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/>
              <a:t>Cl</a:t>
            </a:r>
            <a:r>
              <a:rPr lang="en-US" sz="2400" baseline="-25000"/>
              <a:t>2</a:t>
            </a:r>
            <a:r>
              <a:rPr lang="en-US" sz="2400" baseline="30000"/>
              <a:t>0</a:t>
            </a:r>
            <a:r>
              <a:rPr lang="en-US" sz="2400"/>
              <a:t> + CO→</a:t>
            </a:r>
            <a:r>
              <a:rPr lang="en-US"/>
              <a:t> </a:t>
            </a:r>
            <a:r>
              <a:rPr lang="en-US" sz="2400">
                <a:latin typeface="Calibri" pitchFamily="34" charset="0"/>
              </a:rPr>
              <a:t>COCl</a:t>
            </a:r>
            <a:r>
              <a:rPr lang="en-US" sz="2400" baseline="-25000">
                <a:latin typeface="Calibri" pitchFamily="34" charset="0"/>
              </a:rPr>
              <a:t>2</a:t>
            </a:r>
          </a:p>
          <a:p>
            <a:pPr algn="ctr"/>
            <a:r>
              <a:rPr lang="ru-RU">
                <a:latin typeface="Calibri" pitchFamily="34" charset="0"/>
              </a:rPr>
              <a:t>                                 фосген</a:t>
            </a:r>
          </a:p>
        </p:txBody>
      </p:sp>
      <p:grpSp>
        <p:nvGrpSpPr>
          <p:cNvPr id="30" name="Group 121"/>
          <p:cNvGrpSpPr>
            <a:grpSpLocks/>
          </p:cNvGrpSpPr>
          <p:nvPr/>
        </p:nvGrpSpPr>
        <p:grpSpPr bwMode="auto">
          <a:xfrm>
            <a:off x="8316913" y="4581525"/>
            <a:ext cx="647700" cy="576263"/>
            <a:chOff x="5239" y="618"/>
            <a:chExt cx="408" cy="340"/>
          </a:xfrm>
        </p:grpSpPr>
        <p:pic>
          <p:nvPicPr>
            <p:cNvPr id="18458" name="Овал 40"/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239" y="618"/>
              <a:ext cx="408" cy="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59" name="Text Box 123"/>
            <p:cNvSpPr txBox="1">
              <a:spLocks noChangeArrowheads="1"/>
            </p:cNvSpPr>
            <p:nvPr/>
          </p:nvSpPr>
          <p:spPr bwMode="auto">
            <a:xfrm>
              <a:off x="5329" y="663"/>
              <a:ext cx="228" cy="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b="1">
                  <a:solidFill>
                    <a:srgbClr val="CC0000"/>
                  </a:solidFill>
                  <a:latin typeface="Calibri" pitchFamily="34" charset="0"/>
                </a:rPr>
                <a:t>?</a:t>
              </a:r>
            </a:p>
          </p:txBody>
        </p:sp>
      </p:grpSp>
      <p:grpSp>
        <p:nvGrpSpPr>
          <p:cNvPr id="31" name="Group 124"/>
          <p:cNvGrpSpPr>
            <a:grpSpLocks/>
          </p:cNvGrpSpPr>
          <p:nvPr/>
        </p:nvGrpSpPr>
        <p:grpSpPr bwMode="auto">
          <a:xfrm>
            <a:off x="8316913" y="5300663"/>
            <a:ext cx="647700" cy="576262"/>
            <a:chOff x="5239" y="618"/>
            <a:chExt cx="408" cy="340"/>
          </a:xfrm>
        </p:grpSpPr>
        <p:pic>
          <p:nvPicPr>
            <p:cNvPr id="18456" name="Овал 40"/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239" y="618"/>
              <a:ext cx="408" cy="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57" name="Text Box 126"/>
            <p:cNvSpPr txBox="1">
              <a:spLocks noChangeArrowheads="1"/>
            </p:cNvSpPr>
            <p:nvPr/>
          </p:nvSpPr>
          <p:spPr bwMode="auto">
            <a:xfrm>
              <a:off x="5329" y="663"/>
              <a:ext cx="228" cy="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b="1">
                  <a:solidFill>
                    <a:srgbClr val="CC0000"/>
                  </a:solidFill>
                  <a:latin typeface="Calibri" pitchFamily="34" charset="0"/>
                </a:rPr>
                <a:t>?</a:t>
              </a:r>
            </a:p>
          </p:txBody>
        </p:sp>
      </p:grpSp>
      <p:sp>
        <p:nvSpPr>
          <p:cNvPr id="10" name="Скругленная прямоугольная выноска 39"/>
          <p:cNvSpPr>
            <a:spLocks noChangeArrowheads="1"/>
          </p:cNvSpPr>
          <p:nvPr/>
        </p:nvSpPr>
        <p:spPr bwMode="auto">
          <a:xfrm>
            <a:off x="5076825" y="3789363"/>
            <a:ext cx="3455988" cy="719137"/>
          </a:xfrm>
          <a:prstGeom prst="wedgeRoundRectCallout">
            <a:avLst>
              <a:gd name="adj1" fmla="val 50319"/>
              <a:gd name="adj2" fmla="val 81787"/>
              <a:gd name="adj3" fmla="val 16667"/>
            </a:avLst>
          </a:prstGeom>
          <a:solidFill>
            <a:srgbClr val="FCD5B5"/>
          </a:solidFill>
          <a:ln w="25400" algn="ctr">
            <a:solidFill>
              <a:srgbClr val="C00000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sz="2400"/>
              <a:t>C +</a:t>
            </a:r>
            <a:r>
              <a:rPr lang="ru-RU" sz="2400"/>
              <a:t> </a:t>
            </a:r>
            <a:r>
              <a:rPr lang="en-US" sz="2400"/>
              <a:t>CuO</a:t>
            </a:r>
            <a:r>
              <a:rPr lang="ru-RU" sz="2400"/>
              <a:t> </a:t>
            </a:r>
            <a:r>
              <a:rPr lang="en-US" sz="2400"/>
              <a:t>→</a:t>
            </a:r>
            <a:r>
              <a:rPr lang="ru-RU" sz="2400"/>
              <a:t> </a:t>
            </a:r>
            <a:r>
              <a:rPr lang="en-US" sz="2400"/>
              <a:t>Cu + CO</a:t>
            </a:r>
            <a:endParaRPr lang="ru-RU" sz="2400"/>
          </a:p>
        </p:txBody>
      </p:sp>
      <p:sp>
        <p:nvSpPr>
          <p:cNvPr id="11" name="Скругленная прямоугольная выноска 39"/>
          <p:cNvSpPr>
            <a:spLocks noChangeArrowheads="1"/>
          </p:cNvSpPr>
          <p:nvPr/>
        </p:nvSpPr>
        <p:spPr bwMode="auto">
          <a:xfrm>
            <a:off x="1835150" y="4508500"/>
            <a:ext cx="7129463" cy="719138"/>
          </a:xfrm>
          <a:prstGeom prst="wedgeRoundRectCallout">
            <a:avLst>
              <a:gd name="adj1" fmla="val 43921"/>
              <a:gd name="adj2" fmla="val 88852"/>
              <a:gd name="adj3" fmla="val 16667"/>
            </a:avLst>
          </a:prstGeom>
          <a:solidFill>
            <a:srgbClr val="FCD5B5"/>
          </a:solidFill>
          <a:ln w="25400" algn="ctr">
            <a:solidFill>
              <a:srgbClr val="C00000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sz="2400"/>
              <a:t>S +</a:t>
            </a:r>
            <a:r>
              <a:rPr lang="ru-RU" sz="2400"/>
              <a:t> </a:t>
            </a:r>
            <a:r>
              <a:rPr lang="en-US" sz="2400"/>
              <a:t>HNO</a:t>
            </a:r>
            <a:r>
              <a:rPr lang="en-US" sz="2400" baseline="-25000"/>
              <a:t>3</a:t>
            </a:r>
            <a:r>
              <a:rPr lang="ru-RU" sz="2400"/>
              <a:t> </a:t>
            </a:r>
            <a:r>
              <a:rPr lang="en-US" sz="2400"/>
              <a:t>→</a:t>
            </a:r>
            <a:r>
              <a:rPr lang="ru-RU" sz="2400"/>
              <a:t> </a:t>
            </a:r>
            <a:r>
              <a:rPr lang="en-US" sz="2400"/>
              <a:t>Cu(NO</a:t>
            </a:r>
            <a:r>
              <a:rPr lang="en-US" sz="2400" baseline="-25000"/>
              <a:t>3</a:t>
            </a:r>
            <a:r>
              <a:rPr lang="en-US" sz="2400"/>
              <a:t>)</a:t>
            </a:r>
            <a:r>
              <a:rPr lang="en-US" sz="2400" baseline="-25000"/>
              <a:t>2</a:t>
            </a:r>
            <a:r>
              <a:rPr lang="en-US" sz="2400"/>
              <a:t> + H</a:t>
            </a:r>
            <a:r>
              <a:rPr lang="en-US" sz="2400" baseline="-25000"/>
              <a:t>2</a:t>
            </a:r>
            <a:r>
              <a:rPr lang="en-US" sz="2400"/>
              <a:t>SO</a:t>
            </a:r>
            <a:r>
              <a:rPr lang="en-US" sz="2400" baseline="-25000"/>
              <a:t>4</a:t>
            </a:r>
            <a:r>
              <a:rPr lang="en-US" sz="2400"/>
              <a:t> + NO</a:t>
            </a:r>
            <a:r>
              <a:rPr lang="en-US" sz="2400" baseline="-25000"/>
              <a:t>2</a:t>
            </a:r>
            <a:r>
              <a:rPr lang="en-US" sz="2400"/>
              <a:t> + H</a:t>
            </a:r>
            <a:r>
              <a:rPr lang="en-US" sz="2400" baseline="-25000"/>
              <a:t>2</a:t>
            </a:r>
            <a:r>
              <a:rPr lang="en-US" sz="2400"/>
              <a:t>O</a:t>
            </a:r>
          </a:p>
          <a:p>
            <a:r>
              <a:rPr lang="ru-RU"/>
              <a:t>Расставьте коэффициенты методом электронного баланса</a:t>
            </a:r>
          </a:p>
        </p:txBody>
      </p:sp>
      <p:sp>
        <p:nvSpPr>
          <p:cNvPr id="93" name="Пятиугольник 92">
            <a:hlinkClick r:id="rId2" action="ppaction://hlinksldjump"/>
          </p:cNvPr>
          <p:cNvSpPr/>
          <p:nvPr/>
        </p:nvSpPr>
        <p:spPr>
          <a:xfrm>
            <a:off x="7929554" y="0"/>
            <a:ext cx="1000132" cy="357190"/>
          </a:xfrm>
          <a:prstGeom prst="homePlat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главная</a:t>
            </a:r>
            <a:endParaRPr lang="ru-RU" sz="1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4" name="Нашивка 93"/>
          <p:cNvSpPr/>
          <p:nvPr/>
        </p:nvSpPr>
        <p:spPr>
          <a:xfrm>
            <a:off x="8786810" y="0"/>
            <a:ext cx="357190" cy="357190"/>
          </a:xfrm>
          <a:prstGeom prst="chevron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Скругленный прямоугольник 271"/>
          <p:cNvSpPr/>
          <p:nvPr/>
        </p:nvSpPr>
        <p:spPr>
          <a:xfrm>
            <a:off x="323850" y="188913"/>
            <a:ext cx="4000500" cy="357187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ru-RU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Химические </a:t>
            </a:r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свойства неметаллов</a:t>
            </a:r>
            <a:endParaRPr lang="ru-RU" sz="1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Group 38"/>
          <p:cNvGrpSpPr>
            <a:grpSpLocks/>
          </p:cNvGrpSpPr>
          <p:nvPr/>
        </p:nvGrpSpPr>
        <p:grpSpPr bwMode="auto">
          <a:xfrm>
            <a:off x="468313" y="1268413"/>
            <a:ext cx="8207375" cy="1368425"/>
            <a:chOff x="385" y="663"/>
            <a:chExt cx="4063" cy="1179"/>
          </a:xfrm>
        </p:grpSpPr>
        <p:sp>
          <p:nvSpPr>
            <p:cNvPr id="2" name="Скругленный прямоугольник 36"/>
            <p:cNvSpPr>
              <a:spLocks noChangeArrowheads="1"/>
            </p:cNvSpPr>
            <p:nvPr/>
          </p:nvSpPr>
          <p:spPr bwMode="auto">
            <a:xfrm>
              <a:off x="385" y="663"/>
              <a:ext cx="4063" cy="1179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rgbClr val="FF9933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lt1"/>
                </a:solidFill>
                <a:latin typeface="+mn-lt"/>
              </a:endParaRPr>
            </a:p>
          </p:txBody>
        </p:sp>
        <p:sp>
          <p:nvSpPr>
            <p:cNvPr id="19472" name="Rectangle 37"/>
            <p:cNvSpPr>
              <a:spLocks noChangeArrowheads="1"/>
            </p:cNvSpPr>
            <p:nvPr/>
          </p:nvSpPr>
          <p:spPr bwMode="auto">
            <a:xfrm>
              <a:off x="521" y="663"/>
              <a:ext cx="3810" cy="1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/>
                <a:t>окислять </a:t>
              </a:r>
              <a:r>
                <a:rPr lang="ru-RU" b="1"/>
                <a:t>металлы</a:t>
              </a:r>
              <a:r>
                <a:rPr lang="ru-RU"/>
                <a:t> </a:t>
              </a:r>
              <a:r>
                <a:rPr lang="ru-RU" i="1"/>
                <a:t>(вещества более или менее склонные отдавать электроны):</a:t>
              </a:r>
              <a:r>
                <a:rPr lang="ru-RU"/>
                <a:t> </a:t>
              </a:r>
            </a:p>
            <a:p>
              <a:pPr>
                <a:lnSpc>
                  <a:spcPct val="110000"/>
                </a:lnSpc>
              </a:pPr>
              <a:r>
                <a:rPr lang="ru-RU"/>
                <a:t>        3F</a:t>
              </a:r>
              <a:r>
                <a:rPr lang="ru-RU" baseline="-25000"/>
                <a:t>2</a:t>
              </a:r>
              <a:r>
                <a:rPr lang="ru-RU"/>
                <a:t> + 2Al = 2AlF</a:t>
              </a:r>
              <a:r>
                <a:rPr lang="ru-RU" baseline="-25000"/>
                <a:t>3</a:t>
              </a:r>
              <a:r>
                <a:rPr lang="ru-RU"/>
                <a:t>                                           S + Fe = FeS (</a:t>
              </a:r>
              <a:r>
                <a:rPr lang="en-US"/>
                <a:t>tº</a:t>
              </a:r>
              <a:r>
                <a:rPr lang="ru-RU"/>
                <a:t>)</a:t>
              </a:r>
            </a:p>
            <a:p>
              <a:pPr>
                <a:lnSpc>
                  <a:spcPct val="110000"/>
                </a:lnSpc>
              </a:pPr>
              <a:r>
                <a:rPr lang="ru-RU"/>
                <a:t>        O</a:t>
              </a:r>
              <a:r>
                <a:rPr lang="ru-RU" baseline="-25000"/>
                <a:t>2</a:t>
              </a:r>
              <a:r>
                <a:rPr lang="ru-RU"/>
                <a:t> + 2Mg = 2MgO (с предв. </a:t>
              </a:r>
              <a:r>
                <a:rPr lang="en-US"/>
                <a:t>tº</a:t>
              </a:r>
              <a:r>
                <a:rPr lang="ru-RU"/>
                <a:t>)                     2C + Ca = CaC</a:t>
              </a:r>
              <a:r>
                <a:rPr lang="ru-RU" baseline="-25000"/>
                <a:t>2</a:t>
              </a:r>
              <a:r>
                <a:rPr lang="ru-RU"/>
                <a:t> (</a:t>
              </a:r>
              <a:r>
                <a:rPr lang="en-US"/>
                <a:t>tº</a:t>
              </a:r>
              <a:r>
                <a:rPr lang="ru-RU"/>
                <a:t>)</a:t>
              </a:r>
            </a:p>
          </p:txBody>
        </p:sp>
      </p:grpSp>
      <p:sp>
        <p:nvSpPr>
          <p:cNvPr id="3" name="Скругленный прямоугольник 271"/>
          <p:cNvSpPr/>
          <p:nvPr/>
        </p:nvSpPr>
        <p:spPr>
          <a:xfrm>
            <a:off x="2571750" y="765175"/>
            <a:ext cx="4000500" cy="357188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ru-RU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Неметаллы могут:</a:t>
            </a:r>
          </a:p>
        </p:txBody>
      </p:sp>
      <p:grpSp>
        <p:nvGrpSpPr>
          <p:cNvPr id="7" name="Group 40"/>
          <p:cNvGrpSpPr>
            <a:grpSpLocks/>
          </p:cNvGrpSpPr>
          <p:nvPr/>
        </p:nvGrpSpPr>
        <p:grpSpPr bwMode="auto">
          <a:xfrm>
            <a:off x="468313" y="2565400"/>
            <a:ext cx="8207375" cy="1368425"/>
            <a:chOff x="385" y="663"/>
            <a:chExt cx="4063" cy="1179"/>
          </a:xfrm>
        </p:grpSpPr>
        <p:sp>
          <p:nvSpPr>
            <p:cNvPr id="4" name="Скругленный прямоугольник 36"/>
            <p:cNvSpPr>
              <a:spLocks noChangeArrowheads="1"/>
            </p:cNvSpPr>
            <p:nvPr/>
          </p:nvSpPr>
          <p:spPr bwMode="auto">
            <a:xfrm>
              <a:off x="385" y="663"/>
              <a:ext cx="4063" cy="1179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rgbClr val="FF9933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lt1"/>
                </a:solidFill>
                <a:latin typeface="+mn-lt"/>
              </a:endParaRPr>
            </a:p>
          </p:txBody>
        </p:sp>
        <p:sp>
          <p:nvSpPr>
            <p:cNvPr id="19470" name="Rectangle 42"/>
            <p:cNvSpPr>
              <a:spLocks noChangeArrowheads="1"/>
            </p:cNvSpPr>
            <p:nvPr/>
          </p:nvSpPr>
          <p:spPr bwMode="auto">
            <a:xfrm>
              <a:off x="521" y="663"/>
              <a:ext cx="3810" cy="1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dirty="0"/>
                <a:t>окислять </a:t>
              </a:r>
              <a:r>
                <a:rPr lang="ru-RU" b="1" dirty="0"/>
                <a:t>другие неметаллы</a:t>
              </a:r>
              <a:r>
                <a:rPr lang="ru-RU" dirty="0"/>
                <a:t> </a:t>
              </a:r>
              <a:r>
                <a:rPr lang="ru-RU" i="1" dirty="0"/>
                <a:t>(менее склонные принимать электроны):</a:t>
              </a:r>
            </a:p>
            <a:p>
              <a:pPr>
                <a:lnSpc>
                  <a:spcPct val="120000"/>
                </a:lnSpc>
              </a:pPr>
              <a:r>
                <a:rPr lang="ru-RU" dirty="0"/>
                <a:t>        2F</a:t>
              </a:r>
              <a:r>
                <a:rPr lang="ru-RU" baseline="-25000" dirty="0"/>
                <a:t>2</a:t>
              </a:r>
              <a:r>
                <a:rPr lang="ru-RU" dirty="0"/>
                <a:t> + C = CF</a:t>
              </a:r>
              <a:r>
                <a:rPr lang="ru-RU" baseline="-25000" dirty="0"/>
                <a:t>4</a:t>
              </a:r>
              <a:r>
                <a:rPr lang="ru-RU" dirty="0"/>
                <a:t> (</a:t>
              </a:r>
              <a:r>
                <a:rPr lang="en-US" dirty="0"/>
                <a:t>tº</a:t>
              </a:r>
              <a:r>
                <a:rPr lang="ru-RU" dirty="0"/>
                <a:t>)                                  S + H</a:t>
              </a:r>
              <a:r>
                <a:rPr lang="ru-RU" baseline="-25000" dirty="0"/>
                <a:t>2</a:t>
              </a:r>
              <a:r>
                <a:rPr lang="ru-RU" dirty="0"/>
                <a:t> = H</a:t>
              </a:r>
              <a:r>
                <a:rPr lang="ru-RU" baseline="-25000" dirty="0"/>
                <a:t>2</a:t>
              </a:r>
              <a:r>
                <a:rPr lang="ru-RU" dirty="0"/>
                <a:t>S (</a:t>
              </a:r>
              <a:r>
                <a:rPr lang="en-US" dirty="0"/>
                <a:t>tº</a:t>
              </a:r>
              <a:r>
                <a:rPr lang="ru-RU" dirty="0"/>
                <a:t>)</a:t>
              </a:r>
            </a:p>
            <a:p>
              <a:pPr>
                <a:lnSpc>
                  <a:spcPct val="120000"/>
                </a:lnSpc>
              </a:pPr>
              <a:r>
                <a:rPr lang="ru-RU" dirty="0"/>
                <a:t>        O</a:t>
              </a:r>
              <a:r>
                <a:rPr lang="ru-RU" baseline="-25000" dirty="0"/>
                <a:t>2</a:t>
              </a:r>
              <a:r>
                <a:rPr lang="ru-RU" dirty="0"/>
                <a:t> + S = SO</a:t>
              </a:r>
              <a:r>
                <a:rPr lang="ru-RU" baseline="-25000" dirty="0"/>
                <a:t>2</a:t>
              </a:r>
              <a:r>
                <a:rPr lang="ru-RU" dirty="0"/>
                <a:t> (с </a:t>
              </a:r>
              <a:r>
                <a:rPr lang="ru-RU" dirty="0" err="1"/>
                <a:t>предв</a:t>
              </a:r>
              <a:r>
                <a:rPr lang="ru-RU" dirty="0"/>
                <a:t>. </a:t>
              </a:r>
              <a:r>
                <a:rPr lang="en-US" dirty="0"/>
                <a:t>tº</a:t>
              </a:r>
              <a:r>
                <a:rPr lang="ru-RU" dirty="0"/>
                <a:t>)</a:t>
              </a:r>
            </a:p>
          </p:txBody>
        </p:sp>
      </p:grpSp>
      <p:grpSp>
        <p:nvGrpSpPr>
          <p:cNvPr id="8" name="Group 43"/>
          <p:cNvGrpSpPr>
            <a:grpSpLocks/>
          </p:cNvGrpSpPr>
          <p:nvPr/>
        </p:nvGrpSpPr>
        <p:grpSpPr bwMode="auto">
          <a:xfrm>
            <a:off x="468313" y="3860800"/>
            <a:ext cx="8207375" cy="1368425"/>
            <a:chOff x="385" y="663"/>
            <a:chExt cx="4063" cy="1179"/>
          </a:xfrm>
        </p:grpSpPr>
        <p:sp>
          <p:nvSpPr>
            <p:cNvPr id="5" name="Скругленный прямоугольник 36"/>
            <p:cNvSpPr>
              <a:spLocks noChangeArrowheads="1"/>
            </p:cNvSpPr>
            <p:nvPr/>
          </p:nvSpPr>
          <p:spPr bwMode="auto">
            <a:xfrm>
              <a:off x="385" y="663"/>
              <a:ext cx="4063" cy="1179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rgbClr val="FF9933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lt1"/>
                </a:solidFill>
                <a:latin typeface="+mn-lt"/>
              </a:endParaRPr>
            </a:p>
          </p:txBody>
        </p:sp>
        <p:sp>
          <p:nvSpPr>
            <p:cNvPr id="19468" name="Rectangle 45"/>
            <p:cNvSpPr>
              <a:spLocks noChangeArrowheads="1"/>
            </p:cNvSpPr>
            <p:nvPr/>
          </p:nvSpPr>
          <p:spPr bwMode="auto">
            <a:xfrm>
              <a:off x="521" y="663"/>
              <a:ext cx="3810" cy="10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/>
                <a:t>окислять многие </a:t>
              </a:r>
              <a:r>
                <a:rPr lang="ru-RU" b="1"/>
                <a:t>сложные вещества</a:t>
              </a:r>
              <a:r>
                <a:rPr lang="ru-RU"/>
                <a:t>:</a:t>
              </a:r>
            </a:p>
            <a:p>
              <a:pPr>
                <a:lnSpc>
                  <a:spcPct val="110000"/>
                </a:lnSpc>
              </a:pPr>
              <a:r>
                <a:rPr lang="ru-RU"/>
                <a:t>        4F</a:t>
              </a:r>
              <a:r>
                <a:rPr lang="ru-RU" baseline="-25000"/>
                <a:t>2</a:t>
              </a:r>
              <a:r>
                <a:rPr lang="ru-RU"/>
                <a:t> + CH</a:t>
              </a:r>
              <a:r>
                <a:rPr lang="ru-RU" baseline="-25000"/>
                <a:t>4</a:t>
              </a:r>
              <a:r>
                <a:rPr lang="ru-RU"/>
                <a:t> = CF</a:t>
              </a:r>
              <a:r>
                <a:rPr lang="ru-RU" baseline="-25000"/>
                <a:t>4</a:t>
              </a:r>
              <a:r>
                <a:rPr lang="ru-RU"/>
                <a:t> + 4HF           </a:t>
              </a:r>
            </a:p>
            <a:p>
              <a:pPr>
                <a:lnSpc>
                  <a:spcPct val="110000"/>
                </a:lnSpc>
              </a:pPr>
              <a:r>
                <a:rPr lang="ru-RU"/>
                <a:t>        Cl</a:t>
              </a:r>
              <a:r>
                <a:rPr lang="ru-RU" baseline="-25000"/>
                <a:t>2</a:t>
              </a:r>
              <a:r>
                <a:rPr lang="ru-RU"/>
                <a:t> + 2HBr = Br</a:t>
              </a:r>
              <a:r>
                <a:rPr lang="ru-RU" baseline="-25000"/>
                <a:t>2</a:t>
              </a:r>
              <a:r>
                <a:rPr lang="ru-RU"/>
                <a:t> + 2HCl</a:t>
              </a:r>
            </a:p>
            <a:p>
              <a:pPr>
                <a:lnSpc>
                  <a:spcPct val="110000"/>
                </a:lnSpc>
              </a:pPr>
              <a:r>
                <a:rPr lang="ru-RU"/>
                <a:t>        3O</a:t>
              </a:r>
              <a:r>
                <a:rPr lang="ru-RU" baseline="-25000"/>
                <a:t>2</a:t>
              </a:r>
              <a:r>
                <a:rPr lang="ru-RU"/>
                <a:t> + 4NH</a:t>
              </a:r>
              <a:r>
                <a:rPr lang="ru-RU" baseline="-25000"/>
                <a:t>3</a:t>
              </a:r>
              <a:r>
                <a:rPr lang="ru-RU"/>
                <a:t> = 2N</a:t>
              </a:r>
              <a:r>
                <a:rPr lang="ru-RU" baseline="-25000"/>
                <a:t>2</a:t>
              </a:r>
              <a:r>
                <a:rPr lang="ru-RU"/>
                <a:t> + 6H</a:t>
              </a:r>
              <a:r>
                <a:rPr lang="ru-RU" baseline="-25000"/>
                <a:t>2</a:t>
              </a:r>
              <a:r>
                <a:rPr lang="ru-RU"/>
                <a:t>O (</a:t>
              </a:r>
              <a:r>
                <a:rPr lang="en-US"/>
                <a:t>tº</a:t>
              </a:r>
              <a:r>
                <a:rPr lang="ru-RU"/>
                <a:t>)</a:t>
              </a:r>
            </a:p>
          </p:txBody>
        </p:sp>
      </p:grpSp>
      <p:grpSp>
        <p:nvGrpSpPr>
          <p:cNvPr id="9" name="Group 46"/>
          <p:cNvGrpSpPr>
            <a:grpSpLocks/>
          </p:cNvGrpSpPr>
          <p:nvPr/>
        </p:nvGrpSpPr>
        <p:grpSpPr bwMode="auto">
          <a:xfrm>
            <a:off x="468313" y="5157788"/>
            <a:ext cx="8207375" cy="1368425"/>
            <a:chOff x="385" y="663"/>
            <a:chExt cx="4063" cy="1179"/>
          </a:xfrm>
        </p:grpSpPr>
        <p:sp>
          <p:nvSpPr>
            <p:cNvPr id="37" name="Скругленный прямоугольник 36"/>
            <p:cNvSpPr>
              <a:spLocks noChangeArrowheads="1"/>
            </p:cNvSpPr>
            <p:nvPr/>
          </p:nvSpPr>
          <p:spPr bwMode="auto">
            <a:xfrm>
              <a:off x="385" y="663"/>
              <a:ext cx="4063" cy="1179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rgbClr val="FF9933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lt1"/>
                </a:solidFill>
                <a:latin typeface="+mn-lt"/>
              </a:endParaRPr>
            </a:p>
          </p:txBody>
        </p:sp>
        <p:sp>
          <p:nvSpPr>
            <p:cNvPr id="19466" name="Rectangle 48"/>
            <p:cNvSpPr>
              <a:spLocks noChangeArrowheads="1"/>
            </p:cNvSpPr>
            <p:nvPr/>
          </p:nvSpPr>
          <p:spPr bwMode="auto">
            <a:xfrm>
              <a:off x="521" y="663"/>
              <a:ext cx="3810" cy="10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/>
                <a:t>вытеснять менее активные НеМе </a:t>
              </a:r>
              <a:r>
                <a:rPr lang="ru-RU" b="1"/>
                <a:t>из</a:t>
              </a:r>
              <a:r>
                <a:rPr lang="ru-RU"/>
                <a:t> </a:t>
              </a:r>
              <a:r>
                <a:rPr lang="ru-RU" b="1"/>
                <a:t>солей</a:t>
              </a:r>
              <a:r>
                <a:rPr lang="ru-RU"/>
                <a:t>:</a:t>
              </a:r>
            </a:p>
            <a:p>
              <a:pPr>
                <a:lnSpc>
                  <a:spcPct val="160000"/>
                </a:lnSpc>
              </a:pPr>
              <a:r>
                <a:rPr lang="ru-RU"/>
                <a:t>        Hal</a:t>
              </a:r>
              <a:r>
                <a:rPr lang="ru-RU" baseline="-25000"/>
                <a:t>2</a:t>
              </a:r>
              <a:r>
                <a:rPr lang="ru-RU"/>
                <a:t> + F</a:t>
              </a:r>
              <a:r>
                <a:rPr lang="ru-RU" baseline="-25000"/>
                <a:t>2</a:t>
              </a:r>
              <a:r>
                <a:rPr lang="ru-RU"/>
                <a:t> = 2НаlF    ,где Наl = Сl, Вr, I</a:t>
              </a:r>
            </a:p>
            <a:p>
              <a:pPr>
                <a:lnSpc>
                  <a:spcPct val="160000"/>
                </a:lnSpc>
              </a:pPr>
              <a:r>
                <a:rPr lang="ru-RU"/>
                <a:t>        Cl</a:t>
              </a:r>
              <a:r>
                <a:rPr lang="ru-RU" baseline="-25000"/>
                <a:t>2</a:t>
              </a:r>
              <a:r>
                <a:rPr lang="ru-RU"/>
                <a:t> + 2</a:t>
              </a:r>
              <a:r>
                <a:rPr lang="en-US"/>
                <a:t>Na</a:t>
              </a:r>
              <a:r>
                <a:rPr lang="ru-RU"/>
                <a:t>Br = Br</a:t>
              </a:r>
              <a:r>
                <a:rPr lang="ru-RU" baseline="-25000"/>
                <a:t>2</a:t>
              </a:r>
              <a:r>
                <a:rPr lang="ru-RU"/>
                <a:t> + 2</a:t>
              </a:r>
              <a:r>
                <a:rPr lang="en-US"/>
                <a:t>Na</a:t>
              </a:r>
              <a:r>
                <a:rPr lang="ru-RU"/>
                <a:t>Cl</a:t>
              </a:r>
            </a:p>
          </p:txBody>
        </p:sp>
      </p:grpSp>
      <p:sp>
        <p:nvSpPr>
          <p:cNvPr id="17" name="Пятиугольник 16">
            <a:hlinkClick r:id="rId2" action="ppaction://hlinksldjump"/>
          </p:cNvPr>
          <p:cNvSpPr/>
          <p:nvPr/>
        </p:nvSpPr>
        <p:spPr>
          <a:xfrm>
            <a:off x="7286644" y="71414"/>
            <a:ext cx="1000132" cy="357190"/>
          </a:xfrm>
          <a:prstGeom prst="homePlat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главная</a:t>
            </a:r>
            <a:endParaRPr lang="ru-RU" sz="1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Нашивка 17"/>
          <p:cNvSpPr/>
          <p:nvPr/>
        </p:nvSpPr>
        <p:spPr>
          <a:xfrm>
            <a:off x="8143900" y="71414"/>
            <a:ext cx="357190" cy="357190"/>
          </a:xfrm>
          <a:prstGeom prst="chevron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AutoShape 5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88350" y="6165850"/>
            <a:ext cx="576263" cy="503238"/>
          </a:xfrm>
          <a:prstGeom prst="actionButtonForwardNext">
            <a:avLst/>
          </a:prstGeom>
          <a:solidFill>
            <a:srgbClr val="99CCFF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47"/>
          <p:cNvGrpSpPr>
            <a:grpSpLocks/>
          </p:cNvGrpSpPr>
          <p:nvPr/>
        </p:nvGrpSpPr>
        <p:grpSpPr bwMode="auto">
          <a:xfrm>
            <a:off x="468313" y="2565400"/>
            <a:ext cx="8207375" cy="1368425"/>
            <a:chOff x="385" y="663"/>
            <a:chExt cx="4063" cy="1179"/>
          </a:xfrm>
        </p:grpSpPr>
        <p:sp>
          <p:nvSpPr>
            <p:cNvPr id="2" name="Скругленный прямоугольник 36"/>
            <p:cNvSpPr>
              <a:spLocks noChangeArrowheads="1"/>
            </p:cNvSpPr>
            <p:nvPr/>
          </p:nvSpPr>
          <p:spPr bwMode="auto">
            <a:xfrm>
              <a:off x="385" y="663"/>
              <a:ext cx="4063" cy="1179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rgbClr val="FF9933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lt1"/>
                </a:solidFill>
                <a:latin typeface="+mn-lt"/>
              </a:endParaRPr>
            </a:p>
          </p:txBody>
        </p:sp>
        <p:sp>
          <p:nvSpPr>
            <p:cNvPr id="20505" name="Rectangle 49"/>
            <p:cNvSpPr>
              <a:spLocks noChangeArrowheads="1"/>
            </p:cNvSpPr>
            <p:nvPr/>
          </p:nvSpPr>
          <p:spPr bwMode="auto">
            <a:xfrm>
              <a:off x="521" y="663"/>
              <a:ext cx="3810" cy="1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ru-RU"/>
            </a:p>
            <a:p>
              <a:r>
                <a:rPr lang="ru-RU"/>
                <a:t>как восстановители реагировать </a:t>
              </a:r>
              <a:r>
                <a:rPr lang="ru-RU" b="1"/>
                <a:t>с более электротрицательными</a:t>
              </a:r>
              <a:r>
                <a:rPr lang="ru-RU"/>
                <a:t> </a:t>
              </a:r>
              <a:r>
                <a:rPr lang="ru-RU" b="1"/>
                <a:t>неметаллами</a:t>
              </a:r>
              <a:r>
                <a:rPr lang="ru-RU"/>
                <a:t>:</a:t>
              </a:r>
            </a:p>
            <a:p>
              <a:r>
                <a:rPr lang="ru-RU"/>
                <a:t>            </a:t>
              </a:r>
              <a:r>
                <a:rPr lang="en-US"/>
                <a:t>Si + 2F</a:t>
              </a:r>
              <a:r>
                <a:rPr lang="en-US" baseline="-25000"/>
                <a:t>2</a:t>
              </a:r>
              <a:r>
                <a:rPr lang="en-US"/>
                <a:t> = SiF</a:t>
              </a:r>
              <a:r>
                <a:rPr lang="en-US" baseline="-25000"/>
                <a:t>4 </a:t>
              </a:r>
              <a:r>
                <a:rPr lang="en-US"/>
                <a:t>   	</a:t>
              </a:r>
              <a:r>
                <a:rPr lang="ru-RU"/>
                <a:t>         </a:t>
              </a:r>
              <a:r>
                <a:rPr lang="en-US"/>
                <a:t>C + O</a:t>
              </a:r>
              <a:r>
                <a:rPr lang="en-US" baseline="-25000"/>
                <a:t>2</a:t>
              </a:r>
              <a:r>
                <a:rPr lang="en-US"/>
                <a:t> = CO</a:t>
              </a:r>
              <a:r>
                <a:rPr lang="en-US" baseline="-25000"/>
                <a:t>2</a:t>
              </a:r>
              <a:r>
                <a:rPr lang="en-US"/>
                <a:t>    </a:t>
              </a:r>
              <a:r>
                <a:rPr lang="ru-RU"/>
                <a:t>  </a:t>
              </a:r>
              <a:r>
                <a:rPr lang="en-US"/>
                <a:t>	C + 2S = CS</a:t>
              </a:r>
              <a:r>
                <a:rPr lang="en-US" baseline="-25000"/>
                <a:t>2</a:t>
              </a:r>
            </a:p>
          </p:txBody>
        </p:sp>
      </p:grpSp>
      <p:sp>
        <p:nvSpPr>
          <p:cNvPr id="41" name="Овал 40"/>
          <p:cNvSpPr/>
          <p:nvPr/>
        </p:nvSpPr>
        <p:spPr>
          <a:xfrm>
            <a:off x="3274497" y="3251218"/>
            <a:ext cx="511705" cy="450209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>
                <a:solidFill>
                  <a:srgbClr val="CC0000"/>
                </a:solidFill>
              </a:rPr>
              <a:t>?</a:t>
            </a:r>
          </a:p>
        </p:txBody>
      </p:sp>
      <p:sp>
        <p:nvSpPr>
          <p:cNvPr id="272" name="Скругленный прямоугольник 271"/>
          <p:cNvSpPr/>
          <p:nvPr/>
        </p:nvSpPr>
        <p:spPr>
          <a:xfrm>
            <a:off x="323850" y="188913"/>
            <a:ext cx="4000500" cy="357187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ru-RU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Химические </a:t>
            </a:r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свойства неметаллов</a:t>
            </a:r>
            <a:endParaRPr lang="ru-RU" sz="1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0" name="Group 3"/>
          <p:cNvGrpSpPr>
            <a:grpSpLocks/>
          </p:cNvGrpSpPr>
          <p:nvPr/>
        </p:nvGrpSpPr>
        <p:grpSpPr bwMode="auto">
          <a:xfrm>
            <a:off x="468313" y="1268413"/>
            <a:ext cx="8207375" cy="1368425"/>
            <a:chOff x="385" y="663"/>
            <a:chExt cx="4063" cy="1179"/>
          </a:xfrm>
        </p:grpSpPr>
        <p:sp>
          <p:nvSpPr>
            <p:cNvPr id="3" name="Скругленный прямоугольник 36"/>
            <p:cNvSpPr>
              <a:spLocks noChangeArrowheads="1"/>
            </p:cNvSpPr>
            <p:nvPr/>
          </p:nvSpPr>
          <p:spPr bwMode="auto">
            <a:xfrm>
              <a:off x="385" y="663"/>
              <a:ext cx="4063" cy="1179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rgbClr val="FF9933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lt1"/>
                </a:solidFill>
                <a:latin typeface="+mn-lt"/>
              </a:endParaRPr>
            </a:p>
          </p:txBody>
        </p:sp>
        <p:sp>
          <p:nvSpPr>
            <p:cNvPr id="20503" name="Rectangle 5"/>
            <p:cNvSpPr>
              <a:spLocks noChangeArrowheads="1"/>
            </p:cNvSpPr>
            <p:nvPr/>
          </p:nvSpPr>
          <p:spPr bwMode="auto">
            <a:xfrm>
              <a:off x="521" y="663"/>
              <a:ext cx="3810" cy="1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i="1"/>
                <a:t>                                 (особенно графит и водород)</a:t>
              </a:r>
              <a:r>
                <a:rPr lang="ru-RU"/>
                <a:t> </a:t>
              </a:r>
            </a:p>
            <a:p>
              <a:r>
                <a:rPr lang="ru-RU"/>
                <a:t>проявлять </a:t>
              </a:r>
              <a:r>
                <a:rPr lang="ru-RU" b="1"/>
                <a:t>восстановительные</a:t>
              </a:r>
              <a:r>
                <a:rPr lang="ru-RU"/>
                <a:t> св-ва:          </a:t>
              </a:r>
            </a:p>
            <a:p>
              <a:r>
                <a:rPr lang="ru-RU"/>
                <a:t>       </a:t>
              </a:r>
              <a:r>
                <a:rPr lang="en-US"/>
                <a:t>2</a:t>
              </a:r>
              <a:r>
                <a:rPr lang="ru-RU"/>
                <a:t>С</a:t>
              </a:r>
              <a:r>
                <a:rPr lang="en-US"/>
                <a:t> + MnO</a:t>
              </a:r>
              <a:r>
                <a:rPr lang="en-US" baseline="-25000"/>
                <a:t>2</a:t>
              </a:r>
              <a:r>
                <a:rPr lang="en-US"/>
                <a:t> = Mn + 2CO</a:t>
              </a:r>
              <a:r>
                <a:rPr lang="ru-RU"/>
                <a:t> </a:t>
              </a:r>
              <a:r>
                <a:rPr lang="en-US"/>
                <a:t> </a:t>
              </a:r>
              <a:endParaRPr lang="ru-RU"/>
            </a:p>
            <a:p>
              <a:r>
                <a:rPr lang="ru-RU"/>
                <a:t>       </a:t>
              </a:r>
              <a:r>
                <a:rPr lang="en-US"/>
                <a:t>4H</a:t>
              </a:r>
              <a:r>
                <a:rPr lang="en-US" baseline="-25000"/>
                <a:t>2</a:t>
              </a:r>
              <a:r>
                <a:rPr lang="en-US"/>
                <a:t> + Fe</a:t>
              </a:r>
              <a:r>
                <a:rPr lang="en-US" baseline="-25000"/>
                <a:t>3</a:t>
              </a:r>
              <a:r>
                <a:rPr lang="en-US"/>
                <a:t>O</a:t>
              </a:r>
              <a:r>
                <a:rPr lang="en-US" baseline="-25000"/>
                <a:t>4</a:t>
              </a:r>
              <a:r>
                <a:rPr lang="en-US"/>
                <a:t> = 3Fe + 4H</a:t>
              </a:r>
              <a:r>
                <a:rPr lang="en-US" baseline="-25000"/>
                <a:t>2</a:t>
              </a:r>
              <a:r>
                <a:rPr lang="en-US"/>
                <a:t>O</a:t>
              </a:r>
            </a:p>
          </p:txBody>
        </p:sp>
      </p:grpSp>
      <p:sp>
        <p:nvSpPr>
          <p:cNvPr id="4" name="Скругленный прямоугольник 271"/>
          <p:cNvSpPr/>
          <p:nvPr/>
        </p:nvSpPr>
        <p:spPr>
          <a:xfrm>
            <a:off x="2571750" y="765175"/>
            <a:ext cx="4000500" cy="357188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ru-RU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Неметаллы способны: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92500" y="4508500"/>
            <a:ext cx="4032250" cy="428625"/>
          </a:xfrm>
          <a:prstGeom prst="round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>
                <a:solidFill>
                  <a:schemeClr val="tx1"/>
                </a:solidFill>
                <a:latin typeface="Arial" charset="0"/>
              </a:rPr>
              <a:t>     Сl</a:t>
            </a:r>
            <a:r>
              <a:rPr lang="ru-RU" baseline="-25000">
                <a:solidFill>
                  <a:schemeClr val="tx1"/>
                </a:solidFill>
                <a:latin typeface="Arial" charset="0"/>
              </a:rPr>
              <a:t>2</a:t>
            </a:r>
            <a:r>
              <a:rPr lang="ru-RU">
                <a:solidFill>
                  <a:schemeClr val="tx1"/>
                </a:solidFill>
                <a:latin typeface="Arial" charset="0"/>
              </a:rPr>
              <a:t> + Н</a:t>
            </a:r>
            <a:r>
              <a:rPr lang="ru-RU" baseline="-25000">
                <a:solidFill>
                  <a:schemeClr val="tx1"/>
                </a:solidFill>
                <a:latin typeface="Arial" charset="0"/>
              </a:rPr>
              <a:t>2</a:t>
            </a:r>
            <a:r>
              <a:rPr lang="ru-RU">
                <a:solidFill>
                  <a:schemeClr val="tx1"/>
                </a:solidFill>
                <a:latin typeface="Arial" charset="0"/>
              </a:rPr>
              <a:t>О = НСl + НСlO - 25 кДж.</a:t>
            </a:r>
          </a:p>
        </p:txBody>
      </p:sp>
      <p:sp>
        <p:nvSpPr>
          <p:cNvPr id="5" name="Овал 40"/>
          <p:cNvSpPr/>
          <p:nvPr/>
        </p:nvSpPr>
        <p:spPr>
          <a:xfrm>
            <a:off x="3274497" y="4475181"/>
            <a:ext cx="511705" cy="450208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>
                <a:solidFill>
                  <a:srgbClr val="CC0000"/>
                </a:solidFill>
              </a:rPr>
              <a:t>?</a:t>
            </a:r>
          </a:p>
        </p:txBody>
      </p:sp>
      <p:grpSp>
        <p:nvGrpSpPr>
          <p:cNvPr id="11" name="Group 41"/>
          <p:cNvGrpSpPr>
            <a:grpSpLocks/>
          </p:cNvGrpSpPr>
          <p:nvPr/>
        </p:nvGrpSpPr>
        <p:grpSpPr bwMode="auto">
          <a:xfrm>
            <a:off x="468313" y="3860800"/>
            <a:ext cx="8207375" cy="1368425"/>
            <a:chOff x="385" y="663"/>
            <a:chExt cx="4063" cy="1179"/>
          </a:xfrm>
        </p:grpSpPr>
        <p:sp>
          <p:nvSpPr>
            <p:cNvPr id="6" name="Скругленный прямоугольник 36"/>
            <p:cNvSpPr>
              <a:spLocks noChangeArrowheads="1"/>
            </p:cNvSpPr>
            <p:nvPr/>
          </p:nvSpPr>
          <p:spPr bwMode="auto">
            <a:xfrm>
              <a:off x="385" y="663"/>
              <a:ext cx="4063" cy="1179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rgbClr val="FF9933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lt1"/>
                </a:solidFill>
                <a:latin typeface="+mn-lt"/>
              </a:endParaRPr>
            </a:p>
          </p:txBody>
        </p:sp>
        <p:sp>
          <p:nvSpPr>
            <p:cNvPr id="20501" name="Rectangle 43"/>
            <p:cNvSpPr>
              <a:spLocks noChangeArrowheads="1"/>
            </p:cNvSpPr>
            <p:nvPr/>
          </p:nvSpPr>
          <p:spPr bwMode="auto">
            <a:xfrm>
              <a:off x="521" y="663"/>
              <a:ext cx="3810" cy="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ru-RU" i="1"/>
            </a:p>
            <a:p>
              <a:r>
                <a:rPr lang="ru-RU" i="1"/>
                <a:t> </a:t>
              </a:r>
              <a:r>
                <a:rPr lang="ru-RU"/>
                <a:t>вступать в</a:t>
              </a:r>
              <a:r>
                <a:rPr lang="ru-RU" i="1"/>
                <a:t> </a:t>
              </a:r>
              <a:r>
                <a:rPr lang="ru-RU"/>
                <a:t>реакции </a:t>
              </a:r>
              <a:r>
                <a:rPr lang="ru-RU" b="1"/>
                <a:t>самоокисления-самовосстановления</a:t>
              </a:r>
              <a:endParaRPr lang="en-US" b="1"/>
            </a:p>
          </p:txBody>
        </p:sp>
      </p:grpSp>
      <p:grpSp>
        <p:nvGrpSpPr>
          <p:cNvPr id="12" name="Group 44"/>
          <p:cNvGrpSpPr>
            <a:grpSpLocks/>
          </p:cNvGrpSpPr>
          <p:nvPr/>
        </p:nvGrpSpPr>
        <p:grpSpPr bwMode="auto">
          <a:xfrm>
            <a:off x="468313" y="5157788"/>
            <a:ext cx="8207375" cy="1368425"/>
            <a:chOff x="385" y="663"/>
            <a:chExt cx="4063" cy="1179"/>
          </a:xfrm>
        </p:grpSpPr>
        <p:sp>
          <p:nvSpPr>
            <p:cNvPr id="37" name="Скругленный прямоугольник 36"/>
            <p:cNvSpPr>
              <a:spLocks noChangeArrowheads="1"/>
            </p:cNvSpPr>
            <p:nvPr/>
          </p:nvSpPr>
          <p:spPr bwMode="auto">
            <a:xfrm>
              <a:off x="385" y="663"/>
              <a:ext cx="4063" cy="1179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rgbClr val="FF9933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lt1"/>
                </a:solidFill>
                <a:latin typeface="+mn-lt"/>
              </a:endParaRPr>
            </a:p>
          </p:txBody>
        </p:sp>
        <p:sp>
          <p:nvSpPr>
            <p:cNvPr id="20499" name="Rectangle 46"/>
            <p:cNvSpPr>
              <a:spLocks noChangeArrowheads="1"/>
            </p:cNvSpPr>
            <p:nvPr/>
          </p:nvSpPr>
          <p:spPr bwMode="auto">
            <a:xfrm>
              <a:off x="521" y="663"/>
              <a:ext cx="3810" cy="10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ru-RU" i="1"/>
            </a:p>
            <a:p>
              <a:r>
                <a:rPr lang="ru-RU" i="1"/>
                <a:t> </a:t>
              </a:r>
              <a:r>
                <a:rPr lang="ru-RU"/>
                <a:t>реакции </a:t>
              </a:r>
              <a:r>
                <a:rPr lang="ru-RU" b="1"/>
                <a:t>самоокисления-самовосстановления со щелочами</a:t>
              </a:r>
            </a:p>
            <a:p>
              <a:r>
                <a:rPr lang="ru-RU"/>
                <a:t>Сl</a:t>
              </a:r>
              <a:r>
                <a:rPr lang="ru-RU" baseline="-25000"/>
                <a:t>2</a:t>
              </a:r>
              <a:r>
                <a:rPr lang="ru-RU"/>
                <a:t> + 2NаОН = NаСl + NаСlO + Н</a:t>
              </a:r>
              <a:r>
                <a:rPr lang="ru-RU" baseline="-25000"/>
                <a:t>2</a:t>
              </a:r>
              <a:r>
                <a:rPr lang="ru-RU"/>
                <a:t>О (на холоде) </a:t>
              </a:r>
            </a:p>
            <a:p>
              <a:r>
                <a:rPr lang="ru-RU"/>
                <a:t>ЗСl</a:t>
              </a:r>
              <a:r>
                <a:rPr lang="ru-RU" baseline="-25000"/>
                <a:t>2</a:t>
              </a:r>
              <a:r>
                <a:rPr lang="ru-RU"/>
                <a:t> + 6КОН = 2КСl + КClO</a:t>
              </a:r>
              <a:r>
                <a:rPr lang="ru-RU" baseline="-25000"/>
                <a:t>3</a:t>
              </a:r>
              <a:r>
                <a:rPr lang="ru-RU"/>
                <a:t> + ЗН</a:t>
              </a:r>
              <a:r>
                <a:rPr lang="ru-RU" baseline="-25000"/>
                <a:t>2</a:t>
              </a:r>
              <a:r>
                <a:rPr lang="ru-RU"/>
                <a:t>О (при нагрев.)</a:t>
              </a:r>
              <a:endParaRPr lang="en-US"/>
            </a:p>
          </p:txBody>
        </p:sp>
      </p:grpSp>
      <p:sp>
        <p:nvSpPr>
          <p:cNvPr id="40" name="Скругленная прямоугольная выноска 39"/>
          <p:cNvSpPr>
            <a:spLocks noChangeArrowheads="1"/>
          </p:cNvSpPr>
          <p:nvPr/>
        </p:nvSpPr>
        <p:spPr bwMode="auto">
          <a:xfrm>
            <a:off x="3059113" y="2205038"/>
            <a:ext cx="5545137" cy="2089150"/>
          </a:xfrm>
          <a:prstGeom prst="wedgeRoundRectCallout">
            <a:avLst>
              <a:gd name="adj1" fmla="val -39236"/>
              <a:gd name="adj2" fmla="val 65426"/>
              <a:gd name="adj3" fmla="val 16667"/>
            </a:avLst>
          </a:prstGeom>
          <a:solidFill>
            <a:srgbClr val="FCD5B5"/>
          </a:solidFill>
          <a:ln w="25400" algn="ctr">
            <a:solidFill>
              <a:srgbClr val="C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/>
              <a:t>Хлор в левой части уравнения имеет степень окисления 0. В результате реакции у одних атомов хлора степень окисления стала -1 (в НСl), у других +1 (в хлорноватистой кислоте НОСl). Такая реакция — пример реакции самоокисления-самовосстановления, или </a:t>
            </a:r>
            <a:r>
              <a:rPr lang="ru-RU" b="1">
                <a:solidFill>
                  <a:srgbClr val="CC0000"/>
                </a:solidFill>
              </a:rPr>
              <a:t>диспропорционирования </a:t>
            </a:r>
          </a:p>
        </p:txBody>
      </p:sp>
      <p:sp>
        <p:nvSpPr>
          <p:cNvPr id="7" name="Скругленная прямоугольная выноска 39"/>
          <p:cNvSpPr>
            <a:spLocks noChangeArrowheads="1"/>
          </p:cNvSpPr>
          <p:nvPr/>
        </p:nvSpPr>
        <p:spPr bwMode="auto">
          <a:xfrm>
            <a:off x="3059113" y="2060575"/>
            <a:ext cx="5545137" cy="1081088"/>
          </a:xfrm>
          <a:prstGeom prst="wedgeRoundRectCallout">
            <a:avLst>
              <a:gd name="adj1" fmla="val -39236"/>
              <a:gd name="adj2" fmla="val 79810"/>
              <a:gd name="adj3" fmla="val 16667"/>
            </a:avLst>
          </a:prstGeom>
          <a:solidFill>
            <a:srgbClr val="FCD5B5"/>
          </a:solidFill>
          <a:ln w="25400" algn="ctr">
            <a:solidFill>
              <a:srgbClr val="C00000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b="1">
                <a:solidFill>
                  <a:srgbClr val="CC0000"/>
                </a:solidFill>
              </a:rPr>
              <a:t>См.</a:t>
            </a:r>
            <a:r>
              <a:rPr lang="ru-RU"/>
              <a:t> окислять </a:t>
            </a:r>
            <a:r>
              <a:rPr lang="ru-RU" b="1"/>
              <a:t>другие неметаллы</a:t>
            </a:r>
            <a:r>
              <a:rPr lang="ru-RU"/>
              <a:t> </a:t>
            </a:r>
            <a:r>
              <a:rPr lang="ru-RU" i="1"/>
              <a:t>(менее склонные принимать электроны):</a:t>
            </a:r>
          </a:p>
        </p:txBody>
      </p:sp>
      <p:sp>
        <p:nvSpPr>
          <p:cNvPr id="20497" name="AutoShape 5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88350" y="6165850"/>
            <a:ext cx="576263" cy="503238"/>
          </a:xfrm>
          <a:prstGeom prst="actionButtonForwardNext">
            <a:avLst/>
          </a:prstGeom>
          <a:solidFill>
            <a:srgbClr val="99CCFF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" name="Пятиугольник 21">
            <a:hlinkClick r:id="rId2" action="ppaction://hlinksldjump"/>
          </p:cNvPr>
          <p:cNvSpPr/>
          <p:nvPr/>
        </p:nvSpPr>
        <p:spPr>
          <a:xfrm>
            <a:off x="7286644" y="71414"/>
            <a:ext cx="1000132" cy="357190"/>
          </a:xfrm>
          <a:prstGeom prst="homePlat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главная</a:t>
            </a:r>
            <a:endParaRPr lang="ru-RU" sz="1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Нашивка 22"/>
          <p:cNvSpPr/>
          <p:nvPr/>
        </p:nvSpPr>
        <p:spPr>
          <a:xfrm>
            <a:off x="8143900" y="71414"/>
            <a:ext cx="357190" cy="357190"/>
          </a:xfrm>
          <a:prstGeom prst="chevron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  <p:bldP spid="7" grpId="0" animBg="1"/>
      <p:bldP spid="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" name="Прямая со стрелкой 49"/>
          <p:cNvCxnSpPr>
            <a:stCxn id="8" idx="3"/>
            <a:endCxn id="18" idx="1"/>
          </p:cNvCxnSpPr>
          <p:nvPr/>
        </p:nvCxnSpPr>
        <p:spPr>
          <a:xfrm>
            <a:off x="4000496" y="4643446"/>
            <a:ext cx="714380" cy="53578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>
            <a:stCxn id="8" idx="3"/>
          </p:cNvCxnSpPr>
          <p:nvPr/>
        </p:nvCxnSpPr>
        <p:spPr>
          <a:xfrm flipV="1">
            <a:off x="4000496" y="4107662"/>
            <a:ext cx="714380" cy="53578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4000496" y="4643446"/>
            <a:ext cx="71438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rot="16200000" flipH="1">
            <a:off x="3875482" y="2625323"/>
            <a:ext cx="964410" cy="71437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>
            <a:stCxn id="6" idx="3"/>
          </p:cNvCxnSpPr>
          <p:nvPr/>
        </p:nvCxnSpPr>
        <p:spPr>
          <a:xfrm>
            <a:off x="4000496" y="2464587"/>
            <a:ext cx="714380" cy="39290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stCxn id="6" idx="3"/>
            <a:endCxn id="14" idx="1"/>
          </p:cNvCxnSpPr>
          <p:nvPr/>
        </p:nvCxnSpPr>
        <p:spPr>
          <a:xfrm flipV="1">
            <a:off x="4000496" y="2393149"/>
            <a:ext cx="714380" cy="7143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stCxn id="6" idx="3"/>
          </p:cNvCxnSpPr>
          <p:nvPr/>
        </p:nvCxnSpPr>
        <p:spPr>
          <a:xfrm flipV="1">
            <a:off x="4000496" y="1571613"/>
            <a:ext cx="714381" cy="89297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stCxn id="6" idx="3"/>
          </p:cNvCxnSpPr>
          <p:nvPr/>
        </p:nvCxnSpPr>
        <p:spPr>
          <a:xfrm flipV="1">
            <a:off x="4000496" y="1964523"/>
            <a:ext cx="714380" cy="50006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Скругленный прямоугольник 4"/>
          <p:cNvSpPr/>
          <p:nvPr/>
        </p:nvSpPr>
        <p:spPr>
          <a:xfrm>
            <a:off x="357158" y="428604"/>
            <a:ext cx="8358246" cy="64294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         </a:t>
            </a:r>
            <a:r>
              <a:rPr lang="ru-RU" sz="4400" b="1" spc="-15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Химия неметаллов</a:t>
            </a:r>
            <a:endParaRPr lang="ru-RU" sz="4400" b="1" spc="-15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00100" y="2143116"/>
            <a:ext cx="3000396" cy="64294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Характеристика элемента неметалла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00100" y="4143380"/>
            <a:ext cx="3000396" cy="10001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Характеристика простых веществ неметаллов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>
            <a:hlinkClick r:id="rId3" action="ppaction://hlinksldjump"/>
          </p:cNvPr>
          <p:cNvSpPr/>
          <p:nvPr/>
        </p:nvSpPr>
        <p:spPr>
          <a:xfrm>
            <a:off x="1000100" y="5786454"/>
            <a:ext cx="3000396" cy="64294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Соединения неметаллов 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>
            <a:hlinkClick r:id="rId4" action="ppaction://hlinksldjump"/>
          </p:cNvPr>
          <p:cNvSpPr/>
          <p:nvPr/>
        </p:nvSpPr>
        <p:spPr>
          <a:xfrm>
            <a:off x="4714876" y="1214422"/>
            <a:ext cx="4000528" cy="500066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Положение неметаллов в ПСХЭ               Д.И. Менделеева</a:t>
            </a:r>
            <a:endParaRPr lang="ru-RU" sz="1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>
            <a:hlinkClick r:id="rId5" action="ppaction://hlinksldjump"/>
          </p:cNvPr>
          <p:cNvSpPr/>
          <p:nvPr/>
        </p:nvSpPr>
        <p:spPr>
          <a:xfrm>
            <a:off x="4714876" y="2214554"/>
            <a:ext cx="4000528" cy="357190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Строение атомов неметаллов</a:t>
            </a:r>
            <a:endParaRPr lang="ru-RU" sz="1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кругленный прямоугольник 14">
            <a:hlinkClick r:id="rId6" action="ppaction://hlinksldjump"/>
          </p:cNvPr>
          <p:cNvSpPr/>
          <p:nvPr/>
        </p:nvSpPr>
        <p:spPr>
          <a:xfrm>
            <a:off x="4714876" y="2643182"/>
            <a:ext cx="4000528" cy="500066"/>
          </a:xfrm>
          <a:prstGeom prst="round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Окислительно-восстановительные возможности атомов неметаллов</a:t>
            </a:r>
            <a:endParaRPr lang="ru-RU" sz="1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>
            <a:hlinkClick r:id="rId7" action="ppaction://hlinksldjump"/>
          </p:cNvPr>
          <p:cNvSpPr/>
          <p:nvPr/>
        </p:nvSpPr>
        <p:spPr>
          <a:xfrm>
            <a:off x="4714876" y="3214686"/>
            <a:ext cx="4000528" cy="500066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Изменение свойств атомов  неметаллов в периоде и группе </a:t>
            </a:r>
            <a:endParaRPr lang="ru-RU" sz="1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>
            <a:hlinkClick r:id="rId8" action="ppaction://hlinksldjump"/>
          </p:cNvPr>
          <p:cNvSpPr/>
          <p:nvPr/>
        </p:nvSpPr>
        <p:spPr>
          <a:xfrm>
            <a:off x="4714876" y="4000504"/>
            <a:ext cx="4000528" cy="357190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Строение неметаллов </a:t>
            </a:r>
            <a:endParaRPr lang="ru-RU" sz="1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Скругленный прямоугольник 17">
            <a:hlinkClick r:id="rId9" action="ppaction://hlinksldjump"/>
          </p:cNvPr>
          <p:cNvSpPr/>
          <p:nvPr/>
        </p:nvSpPr>
        <p:spPr>
          <a:xfrm>
            <a:off x="4714876" y="5000636"/>
            <a:ext cx="4000528" cy="357190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Химические свойства неметаллов</a:t>
            </a:r>
            <a:endParaRPr lang="ru-RU" sz="1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Скругленный прямоугольник 20">
            <a:hlinkClick r:id="rId10" action="ppaction://hlinksldjump"/>
          </p:cNvPr>
          <p:cNvSpPr/>
          <p:nvPr/>
        </p:nvSpPr>
        <p:spPr>
          <a:xfrm>
            <a:off x="4714876" y="4500570"/>
            <a:ext cx="4000528" cy="357190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Физические свойства неметаллов</a:t>
            </a:r>
            <a:endParaRPr lang="ru-RU" sz="1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Скругленный прямоугольник 21">
            <a:hlinkClick r:id="rId3" action="ppaction://hlinksldjump"/>
          </p:cNvPr>
          <p:cNvSpPr/>
          <p:nvPr/>
        </p:nvSpPr>
        <p:spPr>
          <a:xfrm>
            <a:off x="4714876" y="5500702"/>
            <a:ext cx="4000528" cy="357190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Водородные соединения</a:t>
            </a:r>
            <a:endParaRPr lang="ru-RU" sz="1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 rot="5400000">
            <a:off x="-1999502" y="3571876"/>
            <a:ext cx="5142742" cy="79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571472" y="2427280"/>
            <a:ext cx="428628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571472" y="4714884"/>
            <a:ext cx="428628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571472" y="6142056"/>
            <a:ext cx="428628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>
            <a:endCxn id="22" idx="1"/>
          </p:cNvCxnSpPr>
          <p:nvPr/>
        </p:nvCxnSpPr>
        <p:spPr>
          <a:xfrm flipV="1">
            <a:off x="4000496" y="5679297"/>
            <a:ext cx="714380" cy="46434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Скругленный прямоугольник 51">
            <a:hlinkClick r:id="rId11" action="ppaction://hlinksldjump"/>
          </p:cNvPr>
          <p:cNvSpPr/>
          <p:nvPr/>
        </p:nvSpPr>
        <p:spPr>
          <a:xfrm>
            <a:off x="285720" y="428604"/>
            <a:ext cx="1571636" cy="64294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Проверь себя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Скругленный прямоугольник 28">
            <a:hlinkClick r:id="rId12" action="ppaction://hlinksldjump"/>
          </p:cNvPr>
          <p:cNvSpPr/>
          <p:nvPr/>
        </p:nvSpPr>
        <p:spPr>
          <a:xfrm>
            <a:off x="4714876" y="1785926"/>
            <a:ext cx="4000528" cy="357190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Нахождение в природе</a:t>
            </a:r>
            <a:endParaRPr lang="ru-RU" sz="1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Скругленный прямоугольник 31">
            <a:hlinkClick r:id="rId3" action="ppaction://hlinksldjump"/>
          </p:cNvPr>
          <p:cNvSpPr/>
          <p:nvPr/>
        </p:nvSpPr>
        <p:spPr>
          <a:xfrm>
            <a:off x="4714876" y="5929330"/>
            <a:ext cx="4000528" cy="357190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Оксиды и гидроксиды НеМе </a:t>
            </a:r>
            <a:endParaRPr lang="ru-RU" sz="1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Скругленный прямоугольник 33">
            <a:hlinkClick r:id="rId3" action="ppaction://hlinksldjump"/>
          </p:cNvPr>
          <p:cNvSpPr/>
          <p:nvPr/>
        </p:nvSpPr>
        <p:spPr>
          <a:xfrm>
            <a:off x="4714876" y="6429396"/>
            <a:ext cx="4000528" cy="357190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Генетический ряд</a:t>
            </a:r>
            <a:endParaRPr lang="ru-RU" sz="1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7" name="Прямая со стрелкой 36"/>
          <p:cNvCxnSpPr>
            <a:endCxn id="34" idx="1"/>
          </p:cNvCxnSpPr>
          <p:nvPr/>
        </p:nvCxnSpPr>
        <p:spPr>
          <a:xfrm>
            <a:off x="4000496" y="6143668"/>
            <a:ext cx="714380" cy="46432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>
            <a:endCxn id="32" idx="1"/>
          </p:cNvCxnSpPr>
          <p:nvPr/>
        </p:nvCxnSpPr>
        <p:spPr>
          <a:xfrm flipV="1">
            <a:off x="4000496" y="6107925"/>
            <a:ext cx="714380" cy="3571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Скругленный прямоугольник 38">
            <a:hlinkClick r:id="rId13" action="ppaction://hlinkfile"/>
          </p:cNvPr>
          <p:cNvSpPr/>
          <p:nvPr/>
        </p:nvSpPr>
        <p:spPr>
          <a:xfrm>
            <a:off x="7143768" y="428604"/>
            <a:ext cx="1571636" cy="64294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Схема- конспект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Скругленный прямоугольник 22"/>
          <p:cNvSpPr/>
          <p:nvPr/>
        </p:nvSpPr>
        <p:spPr>
          <a:xfrm>
            <a:off x="311120" y="296840"/>
            <a:ext cx="1071570" cy="50006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509" name="TextBox 21"/>
          <p:cNvSpPr txBox="1">
            <a:spLocks noChangeArrowheads="1"/>
          </p:cNvSpPr>
          <p:nvPr/>
        </p:nvSpPr>
        <p:spPr bwMode="auto">
          <a:xfrm>
            <a:off x="323850" y="333375"/>
            <a:ext cx="1571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ru-RU" sz="2400" b="1">
                <a:solidFill>
                  <a:srgbClr val="002060"/>
                </a:solidFill>
                <a:latin typeface="Calibri" pitchFamily="34" charset="0"/>
              </a:rPr>
              <a:t>Итог:</a:t>
            </a:r>
          </a:p>
        </p:txBody>
      </p:sp>
      <p:grpSp>
        <p:nvGrpSpPr>
          <p:cNvPr id="13" name="Группа 68"/>
          <p:cNvGrpSpPr>
            <a:grpSpLocks/>
          </p:cNvGrpSpPr>
          <p:nvPr/>
        </p:nvGrpSpPr>
        <p:grpSpPr bwMode="auto">
          <a:xfrm>
            <a:off x="7380288" y="188913"/>
            <a:ext cx="1143000" cy="357187"/>
            <a:chOff x="6786578" y="142852"/>
            <a:chExt cx="1143008" cy="357190"/>
          </a:xfrm>
        </p:grpSpPr>
        <p:sp>
          <p:nvSpPr>
            <p:cNvPr id="70" name="Пятиугольник 69">
              <a:hlinkClick r:id="rId2" action="ppaction://hlinksldjump"/>
            </p:cNvPr>
            <p:cNvSpPr/>
            <p:nvPr/>
          </p:nvSpPr>
          <p:spPr>
            <a:xfrm>
              <a:off x="6786578" y="142852"/>
              <a:ext cx="928694" cy="357190"/>
            </a:xfrm>
            <a:prstGeom prst="homePlat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dirty="0">
                  <a:solidFill>
                    <a:srgbClr val="002060"/>
                  </a:solidFill>
                </a:rPr>
                <a:t>главная</a:t>
              </a:r>
            </a:p>
          </p:txBody>
        </p:sp>
        <p:sp>
          <p:nvSpPr>
            <p:cNvPr id="71" name="Нашивка 70"/>
            <p:cNvSpPr/>
            <p:nvPr/>
          </p:nvSpPr>
          <p:spPr>
            <a:xfrm>
              <a:off x="7572396" y="142852"/>
              <a:ext cx="357190" cy="357190"/>
            </a:xfrm>
            <a:prstGeom prst="chevro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2" name="Скругленный прямоугольник 1"/>
          <p:cNvSpPr/>
          <p:nvPr/>
        </p:nvSpPr>
        <p:spPr>
          <a:xfrm>
            <a:off x="2735263" y="260350"/>
            <a:ext cx="3671887" cy="785813"/>
          </a:xfrm>
          <a:prstGeom prst="round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rgbClr val="002060"/>
                </a:solidFill>
                <a:latin typeface="Arial" charset="0"/>
              </a:rPr>
              <a:t>Строение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50825" y="1412875"/>
            <a:ext cx="2432050" cy="42862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>
                <a:solidFill>
                  <a:schemeClr val="tx1"/>
                </a:solidFill>
                <a:latin typeface="Arial" charset="0"/>
              </a:rPr>
              <a:t>Ков.пол.связь</a:t>
            </a:r>
          </a:p>
        </p:txBody>
      </p:sp>
      <p:sp>
        <p:nvSpPr>
          <p:cNvPr id="4" name="Скругленный прямоугольник 2"/>
          <p:cNvSpPr/>
          <p:nvPr/>
        </p:nvSpPr>
        <p:spPr>
          <a:xfrm>
            <a:off x="2843213" y="1196975"/>
            <a:ext cx="3457575" cy="79216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>
                <a:solidFill>
                  <a:schemeClr val="tx1"/>
                </a:solidFill>
                <a:latin typeface="Arial" charset="0"/>
              </a:rPr>
              <a:t>Кристал.решётка </a:t>
            </a:r>
          </a:p>
          <a:p>
            <a:pPr algn="ctr">
              <a:defRPr/>
            </a:pPr>
            <a:r>
              <a:rPr lang="ru-RU" sz="2000">
                <a:solidFill>
                  <a:schemeClr val="tx1"/>
                </a:solidFill>
                <a:latin typeface="Arial" charset="0"/>
              </a:rPr>
              <a:t>атомная      молекулярная</a:t>
            </a:r>
          </a:p>
        </p:txBody>
      </p:sp>
      <p:sp>
        <p:nvSpPr>
          <p:cNvPr id="5" name="Скругленный прямоугольник 2"/>
          <p:cNvSpPr/>
          <p:nvPr/>
        </p:nvSpPr>
        <p:spPr>
          <a:xfrm>
            <a:off x="6443663" y="1412875"/>
            <a:ext cx="2432050" cy="42862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>
                <a:solidFill>
                  <a:schemeClr val="tx1"/>
                </a:solidFill>
                <a:latin typeface="Arial" charset="0"/>
              </a:rPr>
              <a:t>Аллотропия</a:t>
            </a:r>
          </a:p>
        </p:txBody>
      </p:sp>
      <p:sp>
        <p:nvSpPr>
          <p:cNvPr id="6" name="Скругленный прямоугольник 1"/>
          <p:cNvSpPr>
            <a:spLocks noChangeArrowheads="1"/>
          </p:cNvSpPr>
          <p:nvPr/>
        </p:nvSpPr>
        <p:spPr bwMode="auto">
          <a:xfrm>
            <a:off x="2735263" y="2205038"/>
            <a:ext cx="3671887" cy="785812"/>
          </a:xfrm>
          <a:prstGeom prst="roundRect">
            <a:avLst>
              <a:gd name="adj" fmla="val 16667"/>
            </a:avLst>
          </a:prstGeom>
          <a:solidFill>
            <a:srgbClr val="CCCCFF"/>
          </a:solidFill>
          <a:ln w="28575" algn="ctr">
            <a:solidFill>
              <a:srgbClr val="E46C0A"/>
            </a:solidFill>
            <a:round/>
            <a:headEnd/>
            <a:tailEnd/>
          </a:ln>
          <a:effectLst>
            <a:outerShdw dist="27940" dir="5400000" algn="ctr" rotWithShape="0">
              <a:srgbClr val="000000">
                <a:alpha val="31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Физические свойства </a:t>
            </a:r>
            <a:endParaRPr lang="en-US" sz="2400" dirty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ctr">
              <a:defRPr/>
            </a:pP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неметаллов</a:t>
            </a:r>
          </a:p>
        </p:txBody>
      </p:sp>
      <p:sp>
        <p:nvSpPr>
          <p:cNvPr id="7" name="Скругленный прямоугольник 2"/>
          <p:cNvSpPr/>
          <p:nvPr/>
        </p:nvSpPr>
        <p:spPr>
          <a:xfrm>
            <a:off x="900113" y="3140075"/>
            <a:ext cx="3457575" cy="57626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 err="1">
                <a:solidFill>
                  <a:schemeClr val="tx1"/>
                </a:solidFill>
                <a:latin typeface="Arial" charset="0"/>
              </a:rPr>
              <a:t>Тв</a:t>
            </a:r>
            <a:r>
              <a:rPr lang="ru-RU" sz="2000" dirty="0">
                <a:solidFill>
                  <a:schemeClr val="tx1"/>
                </a:solidFill>
                <a:latin typeface="Arial" charset="0"/>
              </a:rPr>
              <a:t>.    не </a:t>
            </a:r>
            <a:r>
              <a:rPr lang="ru-RU" sz="2000" dirty="0" err="1">
                <a:solidFill>
                  <a:schemeClr val="tx1"/>
                </a:solidFill>
                <a:latin typeface="Arial" charset="0"/>
              </a:rPr>
              <a:t>раств</a:t>
            </a:r>
            <a:r>
              <a:rPr lang="ru-RU" sz="2000" dirty="0">
                <a:solidFill>
                  <a:schemeClr val="tx1"/>
                </a:solidFill>
                <a:latin typeface="Arial" charset="0"/>
              </a:rPr>
              <a:t>. в воде</a:t>
            </a:r>
          </a:p>
          <a:p>
            <a:pPr algn="ctr">
              <a:defRPr/>
            </a:pPr>
            <a:r>
              <a:rPr lang="ru-RU" altLang="ko-KR" dirty="0">
                <a:solidFill>
                  <a:schemeClr val="tx1"/>
                </a:solidFill>
                <a:latin typeface="Arial" charset="0"/>
              </a:rPr>
              <a:t>Ц            </a:t>
            </a:r>
            <a:r>
              <a:rPr lang="en-US" altLang="ko-KR" b="1" dirty="0">
                <a:solidFill>
                  <a:schemeClr val="tx1"/>
                </a:solidFill>
                <a:latin typeface="Arial" charset="0"/>
                <a:ea typeface="Gulim" pitchFamily="34" charset="-127"/>
              </a:rPr>
              <a:t>&gt;</a:t>
            </a:r>
            <a:r>
              <a:rPr lang="en-US" altLang="ko-KR" dirty="0">
                <a:solidFill>
                  <a:schemeClr val="tx1"/>
                </a:solidFill>
                <a:latin typeface="Arial" charset="0"/>
                <a:ea typeface="Gulim" pitchFamily="34" charset="-127"/>
              </a:rPr>
              <a:t>   T</a:t>
            </a:r>
            <a:r>
              <a:rPr lang="ru-RU" altLang="ko-KR" dirty="0" err="1" smtClean="0">
                <a:solidFill>
                  <a:schemeClr val="tx1"/>
                </a:solidFill>
                <a:latin typeface="Arial" charset="0"/>
              </a:rPr>
              <a:t>ºпл</a:t>
            </a:r>
            <a:r>
              <a:rPr lang="ru-RU" altLang="ko-KR" dirty="0" smtClean="0">
                <a:solidFill>
                  <a:schemeClr val="tx1"/>
                </a:solidFill>
                <a:latin typeface="Arial" charset="0"/>
              </a:rPr>
              <a:t>  </a:t>
            </a:r>
            <a:r>
              <a:rPr lang="en-US" altLang="ko-KR" dirty="0" smtClean="0">
                <a:solidFill>
                  <a:schemeClr val="tx1"/>
                </a:solidFill>
                <a:latin typeface="Arial" charset="0"/>
                <a:ea typeface="Gulim" pitchFamily="34" charset="-127"/>
              </a:rPr>
              <a:t>T</a:t>
            </a:r>
            <a:r>
              <a:rPr lang="ru-RU" altLang="ko-KR" dirty="0" err="1">
                <a:solidFill>
                  <a:schemeClr val="tx1"/>
                </a:solidFill>
                <a:latin typeface="Arial" charset="0"/>
              </a:rPr>
              <a:t>ºкип</a:t>
            </a:r>
            <a:endParaRPr lang="ru-RU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9988" name="Line 52"/>
          <p:cNvSpPr>
            <a:spLocks noChangeShapeType="1"/>
          </p:cNvSpPr>
          <p:nvPr/>
        </p:nvSpPr>
        <p:spPr bwMode="auto">
          <a:xfrm flipH="1">
            <a:off x="1908175" y="1844675"/>
            <a:ext cx="1150938" cy="1296988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9989" name="Line 53"/>
          <p:cNvSpPr>
            <a:spLocks noChangeShapeType="1"/>
          </p:cNvSpPr>
          <p:nvPr/>
        </p:nvSpPr>
        <p:spPr bwMode="auto">
          <a:xfrm>
            <a:off x="6156325" y="1844675"/>
            <a:ext cx="1079500" cy="1296988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" name="Скругленный прямоугольник 2"/>
          <p:cNvSpPr/>
          <p:nvPr/>
        </p:nvSpPr>
        <p:spPr>
          <a:xfrm>
            <a:off x="4787900" y="3140075"/>
            <a:ext cx="3457575" cy="57626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tx1"/>
                </a:solidFill>
                <a:latin typeface="Arial" charset="0"/>
              </a:rPr>
              <a:t>Г  Ж    плохо </a:t>
            </a:r>
            <a:r>
              <a:rPr lang="ru-RU" sz="2000" dirty="0" err="1">
                <a:solidFill>
                  <a:schemeClr val="tx1"/>
                </a:solidFill>
                <a:latin typeface="Arial" charset="0"/>
              </a:rPr>
              <a:t>раств</a:t>
            </a:r>
            <a:r>
              <a:rPr lang="ru-RU" sz="2000" dirty="0">
                <a:solidFill>
                  <a:schemeClr val="tx1"/>
                </a:solidFill>
                <a:latin typeface="Arial" charset="0"/>
              </a:rPr>
              <a:t>. в воде</a:t>
            </a:r>
          </a:p>
          <a:p>
            <a:pPr algn="ctr">
              <a:defRPr/>
            </a:pPr>
            <a:r>
              <a:rPr lang="ru-RU" altLang="ko-KR" dirty="0">
                <a:solidFill>
                  <a:schemeClr val="tx1"/>
                </a:solidFill>
                <a:latin typeface="Arial" charset="0"/>
              </a:rPr>
              <a:t>Ц                  </a:t>
            </a:r>
            <a:r>
              <a:rPr lang="en-US" altLang="ko-KR" b="1" dirty="0" smtClean="0">
                <a:solidFill>
                  <a:schemeClr val="tx1"/>
                </a:solidFill>
                <a:latin typeface="Arial" charset="0"/>
                <a:ea typeface="Gulim" pitchFamily="34" charset="-127"/>
              </a:rPr>
              <a:t>&lt;</a:t>
            </a:r>
            <a:r>
              <a:rPr lang="en-US" altLang="ko-KR" dirty="0" smtClean="0">
                <a:solidFill>
                  <a:schemeClr val="tx1"/>
                </a:solidFill>
                <a:latin typeface="Arial" charset="0"/>
                <a:ea typeface="Gulim" pitchFamily="34" charset="-127"/>
              </a:rPr>
              <a:t> </a:t>
            </a:r>
            <a:r>
              <a:rPr lang="en-US" altLang="ko-KR" dirty="0">
                <a:solidFill>
                  <a:schemeClr val="tx1"/>
                </a:solidFill>
                <a:latin typeface="Arial" charset="0"/>
                <a:ea typeface="Gulim" pitchFamily="34" charset="-127"/>
              </a:rPr>
              <a:t>T</a:t>
            </a:r>
            <a:r>
              <a:rPr lang="ru-RU" altLang="ko-KR" dirty="0" err="1">
                <a:solidFill>
                  <a:schemeClr val="tx1"/>
                </a:solidFill>
                <a:latin typeface="Arial" charset="0"/>
              </a:rPr>
              <a:t>ºпл</a:t>
            </a:r>
            <a:r>
              <a:rPr lang="ru-RU" altLang="ko-KR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ru-RU" altLang="ko-KR" dirty="0" smtClean="0">
                <a:solidFill>
                  <a:schemeClr val="tx1"/>
                </a:solidFill>
                <a:latin typeface="Arial" charset="0"/>
              </a:rPr>
              <a:t>  </a:t>
            </a:r>
            <a:r>
              <a:rPr lang="en-US" altLang="ko-KR" dirty="0" smtClean="0">
                <a:solidFill>
                  <a:schemeClr val="tx1"/>
                </a:solidFill>
                <a:latin typeface="Arial" charset="0"/>
                <a:ea typeface="Gulim" pitchFamily="34" charset="-127"/>
              </a:rPr>
              <a:t>T</a:t>
            </a:r>
            <a:r>
              <a:rPr lang="ru-RU" altLang="ko-KR" dirty="0" err="1">
                <a:solidFill>
                  <a:schemeClr val="tx1"/>
                </a:solidFill>
                <a:latin typeface="Arial" charset="0"/>
              </a:rPr>
              <a:t>ºкип</a:t>
            </a:r>
            <a:endParaRPr lang="ru-RU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" name="Скругленный прямоугольник 1"/>
          <p:cNvSpPr>
            <a:spLocks noChangeArrowheads="1"/>
          </p:cNvSpPr>
          <p:nvPr/>
        </p:nvSpPr>
        <p:spPr bwMode="auto">
          <a:xfrm>
            <a:off x="2735263" y="3860800"/>
            <a:ext cx="3671887" cy="785813"/>
          </a:xfrm>
          <a:prstGeom prst="roundRect">
            <a:avLst>
              <a:gd name="adj" fmla="val 16667"/>
            </a:avLst>
          </a:prstGeom>
          <a:solidFill>
            <a:srgbClr val="CCCCFF"/>
          </a:solidFill>
          <a:ln w="28575" algn="ctr">
            <a:solidFill>
              <a:srgbClr val="E46C0A"/>
            </a:solidFill>
            <a:round/>
            <a:headEnd/>
            <a:tailEnd/>
          </a:ln>
          <a:effectLst>
            <a:outerShdw dist="27940" dir="5400000" algn="ctr" rotWithShape="0">
              <a:srgbClr val="000000">
                <a:alpha val="31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Химические свойства </a:t>
            </a:r>
            <a:endParaRPr lang="en-US" sz="2400" dirty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ctr">
              <a:defRPr/>
            </a:pP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неметаллов</a:t>
            </a:r>
          </a:p>
        </p:txBody>
      </p:sp>
      <p:grpSp>
        <p:nvGrpSpPr>
          <p:cNvPr id="14" name="Group 76"/>
          <p:cNvGrpSpPr>
            <a:grpSpLocks/>
          </p:cNvGrpSpPr>
          <p:nvPr/>
        </p:nvGrpSpPr>
        <p:grpSpPr bwMode="auto">
          <a:xfrm>
            <a:off x="4787900" y="4797425"/>
            <a:ext cx="3457575" cy="1223963"/>
            <a:chOff x="3016" y="3022"/>
            <a:chExt cx="2178" cy="771"/>
          </a:xfrm>
        </p:grpSpPr>
        <p:sp>
          <p:nvSpPr>
            <p:cNvPr id="10" name="Скругленный прямоугольник 2"/>
            <p:cNvSpPr/>
            <p:nvPr/>
          </p:nvSpPr>
          <p:spPr>
            <a:xfrm>
              <a:off x="3016" y="3022"/>
              <a:ext cx="2178" cy="771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28575">
              <a:solidFill>
                <a:srgbClr val="C0000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ru-RU" sz="2000">
                  <a:solidFill>
                    <a:srgbClr val="CC0000"/>
                  </a:solidFill>
                  <a:latin typeface="Arial" charset="0"/>
                </a:rPr>
                <a:t>Восстановительные</a:t>
              </a:r>
              <a:endParaRPr lang="ru-RU">
                <a:solidFill>
                  <a:srgbClr val="CC0000"/>
                </a:solidFill>
                <a:latin typeface="Arial" charset="0"/>
              </a:endParaRPr>
            </a:p>
            <a:p>
              <a:pPr>
                <a:defRPr/>
              </a:pPr>
              <a:endParaRPr lang="ru-RU">
                <a:solidFill>
                  <a:schemeClr val="tx1"/>
                </a:solidFill>
                <a:latin typeface="Arial" charset="0"/>
              </a:endParaRPr>
            </a:p>
            <a:p>
              <a:pPr>
                <a:defRPr/>
              </a:pPr>
              <a:r>
                <a:rPr lang="ru-RU">
                  <a:solidFill>
                    <a:schemeClr val="tx1"/>
                  </a:solidFill>
                  <a:latin typeface="Arial" charset="0"/>
                </a:rPr>
                <a:t>НеМе</a:t>
              </a:r>
            </a:p>
            <a:p>
              <a:pPr>
                <a:defRPr/>
              </a:pPr>
              <a:r>
                <a:rPr lang="ru-RU">
                  <a:solidFill>
                    <a:schemeClr val="tx1"/>
                  </a:solidFill>
                  <a:latin typeface="Arial" charset="0"/>
                </a:rPr>
                <a:t>вос-ль</a:t>
              </a:r>
            </a:p>
          </p:txBody>
        </p:sp>
        <p:sp>
          <p:nvSpPr>
            <p:cNvPr id="21536" name="Rectangle 78"/>
            <p:cNvSpPr>
              <a:spLocks noChangeArrowheads="1"/>
            </p:cNvSpPr>
            <p:nvPr/>
          </p:nvSpPr>
          <p:spPr bwMode="auto">
            <a:xfrm>
              <a:off x="3606" y="3158"/>
              <a:ext cx="127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000"/>
                <a:t>оксид Ме</a:t>
              </a:r>
            </a:p>
          </p:txBody>
        </p:sp>
        <p:grpSp>
          <p:nvGrpSpPr>
            <p:cNvPr id="15" name="Group 79"/>
            <p:cNvGrpSpPr>
              <a:grpSpLocks/>
            </p:cNvGrpSpPr>
            <p:nvPr/>
          </p:nvGrpSpPr>
          <p:grpSpPr bwMode="auto">
            <a:xfrm>
              <a:off x="3606" y="3385"/>
              <a:ext cx="1451" cy="321"/>
              <a:chOff x="1610" y="2478"/>
              <a:chExt cx="1451" cy="321"/>
            </a:xfrm>
          </p:grpSpPr>
          <p:sp>
            <p:nvSpPr>
              <p:cNvPr id="21538" name="Rectangle 80"/>
              <p:cNvSpPr>
                <a:spLocks noChangeArrowheads="1"/>
              </p:cNvSpPr>
              <p:nvPr/>
            </p:nvSpPr>
            <p:spPr bwMode="auto">
              <a:xfrm>
                <a:off x="1655" y="2568"/>
                <a:ext cx="1316" cy="231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/>
                  <a:t>кислота (ок-ль)</a:t>
                </a:r>
              </a:p>
            </p:txBody>
          </p:sp>
          <p:sp>
            <p:nvSpPr>
              <p:cNvPr id="21539" name="Line 81"/>
              <p:cNvSpPr>
                <a:spLocks noChangeShapeType="1"/>
              </p:cNvSpPr>
              <p:nvPr/>
            </p:nvSpPr>
            <p:spPr bwMode="auto">
              <a:xfrm>
                <a:off x="1610" y="2478"/>
                <a:ext cx="1451" cy="1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40" name="Line 82"/>
              <p:cNvSpPr>
                <a:spLocks noChangeShapeType="1"/>
              </p:cNvSpPr>
              <p:nvPr/>
            </p:nvSpPr>
            <p:spPr bwMode="auto">
              <a:xfrm>
                <a:off x="1610" y="2478"/>
                <a:ext cx="0" cy="311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41" name="Line 83"/>
              <p:cNvSpPr>
                <a:spLocks noChangeShapeType="1"/>
              </p:cNvSpPr>
              <p:nvPr/>
            </p:nvSpPr>
            <p:spPr bwMode="auto">
              <a:xfrm>
                <a:off x="1610" y="2795"/>
                <a:ext cx="1451" cy="1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6" name="Group 84"/>
          <p:cNvGrpSpPr>
            <a:grpSpLocks/>
          </p:cNvGrpSpPr>
          <p:nvPr/>
        </p:nvGrpSpPr>
        <p:grpSpPr bwMode="auto">
          <a:xfrm>
            <a:off x="900113" y="4797425"/>
            <a:ext cx="3457575" cy="1800225"/>
            <a:chOff x="1655" y="1389"/>
            <a:chExt cx="2178" cy="1134"/>
          </a:xfrm>
        </p:grpSpPr>
        <p:sp>
          <p:nvSpPr>
            <p:cNvPr id="11" name="Скругленный прямоугольник 2"/>
            <p:cNvSpPr/>
            <p:nvPr/>
          </p:nvSpPr>
          <p:spPr>
            <a:xfrm>
              <a:off x="1655" y="1389"/>
              <a:ext cx="2178" cy="1134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28575">
              <a:solidFill>
                <a:srgbClr val="C0000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2000">
                  <a:solidFill>
                    <a:srgbClr val="CC0000"/>
                  </a:solidFill>
                  <a:latin typeface="Arial" charset="0"/>
                </a:rPr>
                <a:t>Окислительные</a:t>
              </a:r>
            </a:p>
            <a:p>
              <a:pPr algn="ctr">
                <a:defRPr/>
              </a:pPr>
              <a:endParaRPr lang="ru-RU">
                <a:solidFill>
                  <a:srgbClr val="CC0000"/>
                </a:solidFill>
                <a:latin typeface="Arial" charset="0"/>
              </a:endParaRPr>
            </a:p>
            <a:p>
              <a:pPr>
                <a:defRPr/>
              </a:pPr>
              <a:r>
                <a:rPr lang="ru-RU">
                  <a:solidFill>
                    <a:schemeClr val="tx1"/>
                  </a:solidFill>
                  <a:latin typeface="Arial" charset="0"/>
                </a:rPr>
                <a:t>НеМе</a:t>
              </a:r>
            </a:p>
            <a:p>
              <a:pPr>
                <a:defRPr/>
              </a:pPr>
              <a:r>
                <a:rPr lang="ru-RU">
                  <a:solidFill>
                    <a:schemeClr val="tx1"/>
                  </a:solidFill>
                  <a:latin typeface="Arial" charset="0"/>
                </a:rPr>
                <a:t>ок-ль</a:t>
              </a:r>
            </a:p>
            <a:p>
              <a:pPr>
                <a:defRPr/>
              </a:pPr>
              <a:endParaRPr lang="ru-RU">
                <a:solidFill>
                  <a:schemeClr val="tx1"/>
                </a:solidFill>
                <a:latin typeface="Arial" charset="0"/>
              </a:endParaRPr>
            </a:p>
            <a:p>
              <a:pPr>
                <a:defRPr/>
              </a:pPr>
              <a:endParaRPr lang="ru-RU">
                <a:solidFill>
                  <a:schemeClr val="tx1"/>
                </a:solidFill>
                <a:latin typeface="Arial" charset="0"/>
              </a:endParaRPr>
            </a:p>
          </p:txBody>
        </p:sp>
        <p:grpSp>
          <p:nvGrpSpPr>
            <p:cNvPr id="17" name="Group 86"/>
            <p:cNvGrpSpPr>
              <a:grpSpLocks/>
            </p:cNvGrpSpPr>
            <p:nvPr/>
          </p:nvGrpSpPr>
          <p:grpSpPr bwMode="auto">
            <a:xfrm>
              <a:off x="2200" y="1616"/>
              <a:ext cx="1575" cy="817"/>
              <a:chOff x="2200" y="436"/>
              <a:chExt cx="1575" cy="817"/>
            </a:xfrm>
          </p:grpSpPr>
          <p:sp>
            <p:nvSpPr>
              <p:cNvPr id="21526" name="Line 87"/>
              <p:cNvSpPr>
                <a:spLocks noChangeShapeType="1"/>
              </p:cNvSpPr>
              <p:nvPr/>
            </p:nvSpPr>
            <p:spPr bwMode="auto">
              <a:xfrm>
                <a:off x="2200" y="527"/>
                <a:ext cx="0" cy="680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27" name="Line 88"/>
              <p:cNvSpPr>
                <a:spLocks noChangeShapeType="1"/>
              </p:cNvSpPr>
              <p:nvPr/>
            </p:nvSpPr>
            <p:spPr bwMode="auto">
              <a:xfrm>
                <a:off x="2200" y="527"/>
                <a:ext cx="1575" cy="0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28" name="Line 89"/>
              <p:cNvSpPr>
                <a:spLocks noChangeShapeType="1"/>
              </p:cNvSpPr>
              <p:nvPr/>
            </p:nvSpPr>
            <p:spPr bwMode="auto">
              <a:xfrm>
                <a:off x="2200" y="754"/>
                <a:ext cx="1575" cy="0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29" name="Line 90"/>
              <p:cNvSpPr>
                <a:spLocks noChangeShapeType="1"/>
              </p:cNvSpPr>
              <p:nvPr/>
            </p:nvSpPr>
            <p:spPr bwMode="auto">
              <a:xfrm>
                <a:off x="2200" y="981"/>
                <a:ext cx="1575" cy="0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30" name="Line 91"/>
              <p:cNvSpPr>
                <a:spLocks noChangeShapeType="1"/>
              </p:cNvSpPr>
              <p:nvPr/>
            </p:nvSpPr>
            <p:spPr bwMode="auto">
              <a:xfrm>
                <a:off x="2200" y="1207"/>
                <a:ext cx="1575" cy="0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31" name="Rectangle 92"/>
              <p:cNvSpPr>
                <a:spLocks noChangeArrowheads="1"/>
              </p:cNvSpPr>
              <p:nvPr/>
            </p:nvSpPr>
            <p:spPr bwMode="auto">
              <a:xfrm>
                <a:off x="2626" y="436"/>
                <a:ext cx="254" cy="46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ru-RU">
                    <a:cs typeface="Arial" pitchFamily="34" charset="0"/>
                  </a:rPr>
                  <a:t>Ме</a:t>
                </a:r>
              </a:p>
            </p:txBody>
          </p:sp>
          <p:sp>
            <p:nvSpPr>
              <p:cNvPr id="21532" name="Rectangle 93"/>
              <p:cNvSpPr>
                <a:spLocks noChangeArrowheads="1"/>
              </p:cNvSpPr>
              <p:nvPr/>
            </p:nvSpPr>
            <p:spPr bwMode="auto">
              <a:xfrm>
                <a:off x="2290" y="572"/>
                <a:ext cx="1406" cy="182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ru-RU">
                    <a:cs typeface="Arial" pitchFamily="34" charset="0"/>
                  </a:rPr>
                  <a:t>НеМе </a:t>
                </a:r>
                <a:r>
                  <a:rPr lang="en-US">
                    <a:cs typeface="Arial" pitchFamily="34" charset="0"/>
                  </a:rPr>
                  <a:t>&lt;</a:t>
                </a:r>
                <a:r>
                  <a:rPr lang="ru-RU">
                    <a:cs typeface="Arial" pitchFamily="34" charset="0"/>
                  </a:rPr>
                  <a:t> электроотр.</a:t>
                </a:r>
              </a:p>
            </p:txBody>
          </p:sp>
          <p:sp>
            <p:nvSpPr>
              <p:cNvPr id="21533" name="Rectangle 94"/>
              <p:cNvSpPr>
                <a:spLocks noChangeArrowheads="1"/>
              </p:cNvSpPr>
              <p:nvPr/>
            </p:nvSpPr>
            <p:spPr bwMode="auto">
              <a:xfrm>
                <a:off x="2290" y="799"/>
                <a:ext cx="1180" cy="172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ru-RU">
                    <a:cs typeface="Arial" pitchFamily="34" charset="0"/>
                  </a:rPr>
                  <a:t>соль</a:t>
                </a:r>
                <a:r>
                  <a:rPr lang="en-US">
                    <a:cs typeface="Arial" pitchFamily="34" charset="0"/>
                  </a:rPr>
                  <a:t>&lt;</a:t>
                </a:r>
                <a:r>
                  <a:rPr lang="ru-RU">
                    <a:cs typeface="Arial" pitchFamily="34" charset="0"/>
                  </a:rPr>
                  <a:t> акт. НеМе</a:t>
                </a:r>
              </a:p>
            </p:txBody>
          </p:sp>
          <p:sp>
            <p:nvSpPr>
              <p:cNvPr id="21534" name="Rectangle 95"/>
              <p:cNvSpPr>
                <a:spLocks noChangeArrowheads="1"/>
              </p:cNvSpPr>
              <p:nvPr/>
            </p:nvSpPr>
            <p:spPr bwMode="auto">
              <a:xfrm>
                <a:off x="2336" y="981"/>
                <a:ext cx="1360" cy="272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ru-RU">
                    <a:cs typeface="Arial" pitchFamily="34" charset="0"/>
                  </a:rPr>
                  <a:t>оксид НеМе (вос-ль)</a:t>
                </a:r>
              </a:p>
            </p:txBody>
          </p:sp>
        </p:grpSp>
      </p:grpSp>
      <p:sp>
        <p:nvSpPr>
          <p:cNvPr id="12" name="Скругленный прямоугольник 2"/>
          <p:cNvSpPr/>
          <p:nvPr/>
        </p:nvSpPr>
        <p:spPr>
          <a:xfrm>
            <a:off x="4787900" y="6021388"/>
            <a:ext cx="3457575" cy="57626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>
                <a:solidFill>
                  <a:schemeClr val="tx1"/>
                </a:solidFill>
                <a:latin typeface="Arial" charset="0"/>
              </a:rPr>
              <a:t>самоокисления-самовосстановления</a:t>
            </a:r>
            <a:endParaRPr lang="ru-RU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39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39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39988" grpId="0" animBg="1"/>
      <p:bldP spid="39989" grpId="0" animBg="1"/>
      <p:bldP spid="8" grpId="0" animBg="1"/>
      <p:bldP spid="9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 rot="10800000">
            <a:off x="609600" y="533400"/>
            <a:ext cx="457200" cy="1588"/>
          </a:xfrm>
          <a:prstGeom prst="line">
            <a:avLst/>
          </a:prstGeom>
          <a:ln w="412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066800" y="152400"/>
            <a:ext cx="7543800" cy="769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n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Соединения неметаллов</a:t>
            </a:r>
            <a:endParaRPr lang="ru-RU" sz="4400" b="1" dirty="0">
              <a:ln>
                <a:solidFill>
                  <a:sysClr val="windowText" lastClr="000000"/>
                </a:solidFill>
              </a:ln>
              <a:solidFill>
                <a:srgbClr val="FF66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-2247106" y="3390900"/>
            <a:ext cx="5714206" cy="794"/>
          </a:xfrm>
          <a:prstGeom prst="line">
            <a:avLst/>
          </a:prstGeom>
          <a:ln w="412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10800000">
            <a:off x="609600" y="2133600"/>
            <a:ext cx="457200" cy="1588"/>
          </a:xfrm>
          <a:prstGeom prst="line">
            <a:avLst/>
          </a:prstGeom>
          <a:ln w="412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10800000">
            <a:off x="609600" y="4648200"/>
            <a:ext cx="457200" cy="1588"/>
          </a:xfrm>
          <a:prstGeom prst="line">
            <a:avLst/>
          </a:prstGeom>
          <a:ln w="412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0800000">
            <a:off x="609600" y="6248400"/>
            <a:ext cx="457200" cy="1588"/>
          </a:xfrm>
          <a:prstGeom prst="line">
            <a:avLst/>
          </a:prstGeom>
          <a:ln w="412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Заголовок 1">
            <a:hlinkClick r:id="rId2" action="ppaction://hlinksldjump"/>
          </p:cNvPr>
          <p:cNvSpPr txBox="1">
            <a:spLocks/>
          </p:cNvSpPr>
          <p:nvPr/>
        </p:nvSpPr>
        <p:spPr>
          <a:xfrm>
            <a:off x="5715000" y="1447800"/>
            <a:ext cx="3276600" cy="457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Изменение свойств в периодах</a:t>
            </a:r>
            <a:endParaRPr kumimoji="0" lang="ru-RU" sz="1600" i="0" u="none" strike="noStrike" kern="1200" cap="none" spc="0" normalizeH="0" baseline="0" noProof="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7" name="Заголовок 1">
            <a:hlinkClick r:id="rId3" action="ppaction://hlinksldjump"/>
          </p:cNvPr>
          <p:cNvSpPr txBox="1">
            <a:spLocks/>
          </p:cNvSpPr>
          <p:nvPr/>
        </p:nvSpPr>
        <p:spPr>
          <a:xfrm>
            <a:off x="5715000" y="1981200"/>
            <a:ext cx="3276600" cy="457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Изменение свойств в группах</a:t>
            </a:r>
            <a:endParaRPr kumimoji="0" lang="ru-RU" sz="1600" i="0" u="none" strike="noStrike" kern="1200" cap="none" spc="0" normalizeH="0" baseline="0" noProof="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8" name="Заголовок 1">
            <a:hlinkClick r:id="rId4" action="ppaction://hlinksldjump"/>
          </p:cNvPr>
          <p:cNvSpPr txBox="1">
            <a:spLocks/>
          </p:cNvSpPr>
          <p:nvPr/>
        </p:nvSpPr>
        <p:spPr>
          <a:xfrm>
            <a:off x="5715000" y="914400"/>
            <a:ext cx="3276600" cy="457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Общие формулы </a:t>
            </a:r>
            <a:r>
              <a:rPr kumimoji="0" lang="en-US" sz="1600" i="0" u="none" strike="noStrike" kern="1200" cap="none" spc="0" normalizeH="0" baseline="0" noProof="0" dirty="0" err="1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RH</a:t>
            </a:r>
            <a:r>
              <a:rPr kumimoji="0" lang="en-US" sz="1600" i="0" u="none" strike="noStrike" kern="1200" cap="none" spc="0" normalizeH="0" baseline="-25000" noProof="0" dirty="0" err="1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x</a:t>
            </a:r>
            <a:endParaRPr kumimoji="0" lang="ru-RU" sz="1600" i="0" u="none" strike="noStrike" kern="1200" cap="none" spc="0" normalizeH="0" baseline="-25000" noProof="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9" name="Заголовок 1">
            <a:hlinkClick r:id="rId5" action="ppaction://hlinksldjump"/>
          </p:cNvPr>
          <p:cNvSpPr txBox="1">
            <a:spLocks/>
          </p:cNvSpPr>
          <p:nvPr/>
        </p:nvSpPr>
        <p:spPr>
          <a:xfrm>
            <a:off x="5715000" y="2514600"/>
            <a:ext cx="3276600" cy="457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Химические свойства</a:t>
            </a:r>
            <a:endParaRPr kumimoji="0" lang="ru-RU" sz="1600" i="0" u="none" strike="noStrike" kern="1200" cap="none" spc="0" normalizeH="0" baseline="0" noProof="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6" name="Заголовок 1">
            <a:hlinkClick r:id="rId6" action="ppaction://hlinksldjump"/>
          </p:cNvPr>
          <p:cNvSpPr txBox="1">
            <a:spLocks/>
          </p:cNvSpPr>
          <p:nvPr/>
        </p:nvSpPr>
        <p:spPr>
          <a:xfrm>
            <a:off x="5715000" y="3048000"/>
            <a:ext cx="3276600" cy="457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Прочность связи</a:t>
            </a:r>
            <a:endParaRPr kumimoji="0" lang="ru-RU" sz="1600" i="0" u="none" strike="noStrike" kern="1200" cap="none" spc="0" normalizeH="0" baseline="0" noProof="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0" name="Заголовок 1">
            <a:hlinkClick r:id="rId7" action="ppaction://hlinksldjump"/>
          </p:cNvPr>
          <p:cNvSpPr txBox="1">
            <a:spLocks/>
          </p:cNvSpPr>
          <p:nvPr/>
        </p:nvSpPr>
        <p:spPr>
          <a:xfrm>
            <a:off x="5715000" y="3581400"/>
            <a:ext cx="3276600" cy="457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Окислительная активность</a:t>
            </a:r>
            <a:endParaRPr kumimoji="0" lang="ru-RU" sz="1600" i="0" u="none" strike="noStrike" kern="1200" cap="none" spc="0" normalizeH="0" baseline="0" noProof="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cxnSp>
        <p:nvCxnSpPr>
          <p:cNvPr id="22" name="Прямая со стрелкой 21"/>
          <p:cNvCxnSpPr>
            <a:stCxn id="2" idx="3"/>
            <a:endCxn id="18" idx="1"/>
          </p:cNvCxnSpPr>
          <p:nvPr/>
        </p:nvCxnSpPr>
        <p:spPr>
          <a:xfrm flipV="1">
            <a:off x="4800600" y="1143000"/>
            <a:ext cx="914400" cy="990600"/>
          </a:xfrm>
          <a:prstGeom prst="straightConnector1">
            <a:avLst/>
          </a:prstGeom>
          <a:ln w="412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2" idx="3"/>
            <a:endCxn id="15" idx="1"/>
          </p:cNvCxnSpPr>
          <p:nvPr/>
        </p:nvCxnSpPr>
        <p:spPr>
          <a:xfrm flipV="1">
            <a:off x="4800600" y="1676400"/>
            <a:ext cx="914400" cy="457200"/>
          </a:xfrm>
          <a:prstGeom prst="straightConnector1">
            <a:avLst/>
          </a:prstGeom>
          <a:ln w="412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2" idx="3"/>
            <a:endCxn id="17" idx="1"/>
          </p:cNvCxnSpPr>
          <p:nvPr/>
        </p:nvCxnSpPr>
        <p:spPr>
          <a:xfrm>
            <a:off x="4800600" y="2133600"/>
            <a:ext cx="914400" cy="76200"/>
          </a:xfrm>
          <a:prstGeom prst="straightConnector1">
            <a:avLst/>
          </a:prstGeom>
          <a:ln w="412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2" idx="3"/>
          </p:cNvCxnSpPr>
          <p:nvPr/>
        </p:nvCxnSpPr>
        <p:spPr>
          <a:xfrm>
            <a:off x="4800600" y="2133600"/>
            <a:ext cx="914400" cy="685800"/>
          </a:xfrm>
          <a:prstGeom prst="straightConnector1">
            <a:avLst/>
          </a:prstGeom>
          <a:ln w="412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2" idx="3"/>
          </p:cNvCxnSpPr>
          <p:nvPr/>
        </p:nvCxnSpPr>
        <p:spPr>
          <a:xfrm>
            <a:off x="4800600" y="2133600"/>
            <a:ext cx="914400" cy="1219200"/>
          </a:xfrm>
          <a:prstGeom prst="straightConnector1">
            <a:avLst/>
          </a:prstGeom>
          <a:ln w="412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2" idx="3"/>
            <a:endCxn id="20" idx="1"/>
          </p:cNvCxnSpPr>
          <p:nvPr/>
        </p:nvCxnSpPr>
        <p:spPr>
          <a:xfrm>
            <a:off x="4800600" y="2133600"/>
            <a:ext cx="914400" cy="1676400"/>
          </a:xfrm>
          <a:prstGeom prst="straightConnector1">
            <a:avLst/>
          </a:prstGeom>
          <a:ln w="412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1905000"/>
            <a:ext cx="3810000" cy="4572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000" b="1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Водородные соединения НеМе</a:t>
            </a:r>
            <a:endParaRPr lang="ru-RU" sz="2000" b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Заголовок 1">
            <a:hlinkClick r:id="rId8" action="ppaction://hlinksldjump"/>
          </p:cNvPr>
          <p:cNvSpPr txBox="1">
            <a:spLocks/>
          </p:cNvSpPr>
          <p:nvPr/>
        </p:nvSpPr>
        <p:spPr>
          <a:xfrm>
            <a:off x="5715000" y="4648200"/>
            <a:ext cx="3276600" cy="457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Изменение свойств оксидов в периодах и группах</a:t>
            </a:r>
            <a:endParaRPr kumimoji="0" lang="ru-RU" sz="1600" i="0" u="none" strike="noStrike" kern="1200" cap="none" spc="0" normalizeH="0" baseline="0" noProof="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8" name="Заголовок 1">
            <a:hlinkClick r:id="rId9" action="ppaction://hlinksldjump"/>
          </p:cNvPr>
          <p:cNvSpPr txBox="1">
            <a:spLocks/>
          </p:cNvSpPr>
          <p:nvPr/>
        </p:nvSpPr>
        <p:spPr>
          <a:xfrm>
            <a:off x="5715000" y="4114800"/>
            <a:ext cx="3276600" cy="457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Высшие оксиды НеМе</a:t>
            </a:r>
            <a:endParaRPr kumimoji="0" lang="ru-RU" sz="1600" i="0" u="none" strike="noStrike" kern="1200" cap="none" spc="0" normalizeH="0" baseline="0" noProof="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cxnSp>
        <p:nvCxnSpPr>
          <p:cNvPr id="40" name="Прямая со стрелкой 39"/>
          <p:cNvCxnSpPr>
            <a:stCxn id="4" idx="3"/>
            <a:endCxn id="38" idx="1"/>
          </p:cNvCxnSpPr>
          <p:nvPr/>
        </p:nvCxnSpPr>
        <p:spPr>
          <a:xfrm flipV="1">
            <a:off x="4724400" y="4343400"/>
            <a:ext cx="990600" cy="304800"/>
          </a:xfrm>
          <a:prstGeom prst="straightConnector1">
            <a:avLst/>
          </a:prstGeom>
          <a:ln w="412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stCxn id="4" idx="3"/>
            <a:endCxn id="36" idx="1"/>
          </p:cNvCxnSpPr>
          <p:nvPr/>
        </p:nvCxnSpPr>
        <p:spPr>
          <a:xfrm>
            <a:off x="4724400" y="4648200"/>
            <a:ext cx="990600" cy="228600"/>
          </a:xfrm>
          <a:prstGeom prst="straightConnector1">
            <a:avLst/>
          </a:prstGeom>
          <a:ln w="412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Заголовок 1">
            <a:hlinkClick r:id="rId10" action="ppaction://hlinksldjump"/>
          </p:cNvPr>
          <p:cNvSpPr txBox="1">
            <a:spLocks/>
          </p:cNvSpPr>
          <p:nvPr/>
        </p:nvSpPr>
        <p:spPr>
          <a:xfrm>
            <a:off x="5715000" y="5791200"/>
            <a:ext cx="3276600" cy="457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Выступаемое звено – растворимая кислота</a:t>
            </a:r>
            <a:endParaRPr kumimoji="0" lang="ru-RU" sz="1600" i="0" u="none" strike="noStrike" kern="1200" cap="none" spc="0" normalizeH="0" baseline="0" noProof="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46" name="Заголовок 1">
            <a:hlinkClick r:id="rId11" action="ppaction://hlinksldjump"/>
          </p:cNvPr>
          <p:cNvSpPr txBox="1">
            <a:spLocks/>
          </p:cNvSpPr>
          <p:nvPr/>
        </p:nvSpPr>
        <p:spPr>
          <a:xfrm>
            <a:off x="5715000" y="6400800"/>
            <a:ext cx="3276600" cy="457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Выступаемое звено – нерастворимая кислота</a:t>
            </a:r>
            <a:endParaRPr kumimoji="0" lang="ru-RU" sz="1600" i="0" u="none" strike="noStrike" kern="1200" cap="none" spc="0" normalizeH="0" baseline="0" noProof="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48" name="Заголовок 1">
            <a:hlinkClick r:id="rId12" action="ppaction://hlinksldjump"/>
          </p:cNvPr>
          <p:cNvSpPr txBox="1">
            <a:spLocks/>
          </p:cNvSpPr>
          <p:nvPr/>
        </p:nvSpPr>
        <p:spPr>
          <a:xfrm>
            <a:off x="5715000" y="5181600"/>
            <a:ext cx="3276600" cy="457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Соответствующие кислоты (гидроксиды)</a:t>
            </a:r>
            <a:endParaRPr kumimoji="0" lang="ru-RU" sz="1600" i="0" u="none" strike="noStrike" kern="1200" cap="none" spc="0" normalizeH="0" baseline="0" noProof="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cxnSp>
        <p:nvCxnSpPr>
          <p:cNvPr id="53" name="Прямая со стрелкой 52"/>
          <p:cNvCxnSpPr>
            <a:stCxn id="4" idx="3"/>
            <a:endCxn id="48" idx="1"/>
          </p:cNvCxnSpPr>
          <p:nvPr/>
        </p:nvCxnSpPr>
        <p:spPr>
          <a:xfrm>
            <a:off x="4724400" y="4648200"/>
            <a:ext cx="990600" cy="762000"/>
          </a:xfrm>
          <a:prstGeom prst="straightConnector1">
            <a:avLst/>
          </a:prstGeom>
          <a:ln w="412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Заголовок 1"/>
          <p:cNvSpPr txBox="1">
            <a:spLocks/>
          </p:cNvSpPr>
          <p:nvPr/>
        </p:nvSpPr>
        <p:spPr>
          <a:xfrm>
            <a:off x="914400" y="4419600"/>
            <a:ext cx="3810000" cy="4572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Оксиды и гидроксиды НеМе</a:t>
            </a:r>
            <a:endParaRPr kumimoji="0" lang="ru-RU" sz="2000" b="1" i="0" u="none" strike="noStrike" kern="1200" cap="none" spc="0" normalizeH="0" baseline="0" noProof="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cxnSp>
        <p:nvCxnSpPr>
          <p:cNvPr id="56" name="Прямая со стрелкой 55"/>
          <p:cNvCxnSpPr>
            <a:stCxn id="5" idx="3"/>
            <a:endCxn id="46" idx="1"/>
          </p:cNvCxnSpPr>
          <p:nvPr/>
        </p:nvCxnSpPr>
        <p:spPr>
          <a:xfrm>
            <a:off x="4876800" y="6248400"/>
            <a:ext cx="838200" cy="381000"/>
          </a:xfrm>
          <a:prstGeom prst="straightConnector1">
            <a:avLst/>
          </a:prstGeom>
          <a:ln w="412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>
            <a:stCxn id="5" idx="3"/>
            <a:endCxn id="45" idx="1"/>
          </p:cNvCxnSpPr>
          <p:nvPr/>
        </p:nvCxnSpPr>
        <p:spPr>
          <a:xfrm flipV="1">
            <a:off x="4876800" y="6019800"/>
            <a:ext cx="838200" cy="228600"/>
          </a:xfrm>
          <a:prstGeom prst="straightConnector1">
            <a:avLst/>
          </a:prstGeom>
          <a:ln w="412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Заголовок 1"/>
          <p:cNvSpPr txBox="1">
            <a:spLocks/>
          </p:cNvSpPr>
          <p:nvPr/>
        </p:nvSpPr>
        <p:spPr>
          <a:xfrm>
            <a:off x="1066800" y="6019800"/>
            <a:ext cx="3810000" cy="4572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Генетический</a:t>
            </a:r>
            <a:r>
              <a:rPr kumimoji="0" lang="ru-RU" sz="2000" b="1" i="0" u="none" strike="noStrike" kern="1200" cap="none" spc="0" normalizeH="0" noProof="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ряд НеМе</a:t>
            </a:r>
            <a:endParaRPr kumimoji="0" lang="ru-RU" sz="2000" b="1" i="0" u="none" strike="noStrike" kern="1200" cap="none" spc="0" normalizeH="0" baseline="0" noProof="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Прямоугольник 200"/>
          <p:cNvSpPr/>
          <p:nvPr/>
        </p:nvSpPr>
        <p:spPr>
          <a:xfrm>
            <a:off x="8305801" y="2516175"/>
            <a:ext cx="684274" cy="536579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2" name="Прямоугольник 201"/>
          <p:cNvSpPr/>
          <p:nvPr/>
        </p:nvSpPr>
        <p:spPr>
          <a:xfrm>
            <a:off x="8305800" y="3575052"/>
            <a:ext cx="704906" cy="500066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9" name="Прямоугольник 208"/>
          <p:cNvSpPr/>
          <p:nvPr/>
        </p:nvSpPr>
        <p:spPr>
          <a:xfrm>
            <a:off x="8305800" y="5546754"/>
            <a:ext cx="704906" cy="525452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4" name="Прямоугольник 203"/>
          <p:cNvSpPr/>
          <p:nvPr/>
        </p:nvSpPr>
        <p:spPr>
          <a:xfrm>
            <a:off x="8296327" y="4560902"/>
            <a:ext cx="714380" cy="511171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90813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normalizeH="0" baseline="0" noProof="0" dirty="0" smtClean="0">
                <a:ln w="12700">
                  <a:solidFill>
                    <a:schemeClr val="tx1">
                      <a:lumMod val="50000"/>
                    </a:schemeClr>
                  </a:solidFill>
                  <a:prstDash val="solid"/>
                </a:ln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</a:rPr>
              <a:t>Периодическая система химических элементов  Д.И. Менделеева</a:t>
            </a:r>
            <a:endParaRPr kumimoji="0" lang="ru-RU" sz="2400" b="1" i="0" u="none" strike="noStrike" kern="0" normalizeH="0" baseline="0" noProof="0" dirty="0">
              <a:ln w="12700">
                <a:solidFill>
                  <a:schemeClr val="tx1">
                    <a:lumMod val="50000"/>
                  </a:schemeClr>
                </a:solidFill>
                <a:prstDash val="solid"/>
              </a:ln>
              <a:solidFill>
                <a:srgbClr val="FF7C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</a:endParaRPr>
          </a:p>
        </p:txBody>
      </p:sp>
      <p:grpSp>
        <p:nvGrpSpPr>
          <p:cNvPr id="2" name="Группа 178"/>
          <p:cNvGrpSpPr/>
          <p:nvPr/>
        </p:nvGrpSpPr>
        <p:grpSpPr>
          <a:xfrm>
            <a:off x="785786" y="500042"/>
            <a:ext cx="8215370" cy="571504"/>
            <a:chOff x="1361217" y="500042"/>
            <a:chExt cx="7767258" cy="571504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1361217" y="500042"/>
              <a:ext cx="7767258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0000"/>
                  </a:solidFill>
                </a:rPr>
                <a:t>Группы элементов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361218" y="785794"/>
              <a:ext cx="748940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rgbClr val="000000"/>
                  </a:solidFill>
                </a:rPr>
                <a:t>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110157" y="785794"/>
              <a:ext cx="736971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II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847127" y="785794"/>
              <a:ext cx="742955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III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590082" y="785794"/>
              <a:ext cx="742956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IV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333038" y="785794"/>
              <a:ext cx="742955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V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5075993" y="785794"/>
              <a:ext cx="742955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VI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5818948" y="785794"/>
              <a:ext cx="742955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VII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6561903" y="785794"/>
              <a:ext cx="2566572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VIII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785786" y="1071546"/>
            <a:ext cx="785818" cy="500066"/>
          </a:xfrm>
          <a:prstGeom prst="rect">
            <a:avLst/>
          </a:prstGeom>
          <a:solidFill>
            <a:srgbClr val="FF999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800" b="1" dirty="0">
              <a:solidFill>
                <a:srgbClr val="0000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357422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143240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3929058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Прямоугольник 33">
            <a:hlinkClick r:id="rId3" action="ppaction://hlinksldjump"/>
          </p:cNvPr>
          <p:cNvSpPr/>
          <p:nvPr/>
        </p:nvSpPr>
        <p:spPr>
          <a:xfrm>
            <a:off x="4714876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5500694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3929058" y="3071810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4714876" y="3071810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5500694" y="3071810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4" name="Прямоугольник 73"/>
          <p:cNvSpPr/>
          <p:nvPr/>
        </p:nvSpPr>
        <p:spPr>
          <a:xfrm>
            <a:off x="4714876" y="407194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5" name="Прямоугольник 74"/>
          <p:cNvSpPr/>
          <p:nvPr/>
        </p:nvSpPr>
        <p:spPr>
          <a:xfrm>
            <a:off x="5500694" y="407194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1" name="Прямоугольник 90"/>
          <p:cNvSpPr/>
          <p:nvPr/>
        </p:nvSpPr>
        <p:spPr>
          <a:xfrm>
            <a:off x="5500694" y="5072074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4" name="Группа 144"/>
          <p:cNvGrpSpPr/>
          <p:nvPr/>
        </p:nvGrpSpPr>
        <p:grpSpPr>
          <a:xfrm>
            <a:off x="3071802" y="2000239"/>
            <a:ext cx="895422" cy="618800"/>
            <a:chOff x="2214546" y="1625437"/>
            <a:chExt cx="895422" cy="707200"/>
          </a:xfrm>
        </p:grpSpPr>
        <p:sp>
          <p:nvSpPr>
            <p:cNvPr id="146" name="Прямоугольник 145"/>
            <p:cNvSpPr/>
            <p:nvPr/>
          </p:nvSpPr>
          <p:spPr>
            <a:xfrm>
              <a:off x="2285984" y="1707079"/>
              <a:ext cx="785818" cy="571503"/>
            </a:xfrm>
            <a:prstGeom prst="rect">
              <a:avLst/>
            </a:prstGeom>
            <a:solidFill>
              <a:srgbClr val="FF8C19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2254224" y="1672598"/>
              <a:ext cx="426720" cy="4572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</a:rPr>
                <a:t>Si</a:t>
              </a:r>
              <a:endParaRPr lang="ru-RU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2714612" y="1625437"/>
              <a:ext cx="389850" cy="386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14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2643174" y="1952011"/>
              <a:ext cx="466794" cy="2462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28,086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2214546" y="2033654"/>
              <a:ext cx="763351" cy="2989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2060"/>
                  </a:solidFill>
                </a:rPr>
                <a:t>Кремний</a:t>
              </a:r>
              <a:r>
                <a:rPr lang="ru-RU" sz="1100" dirty="0" smtClean="0"/>
                <a:t> </a:t>
              </a:r>
              <a:endParaRPr lang="ru-RU" sz="1100" dirty="0"/>
            </a:p>
          </p:txBody>
        </p:sp>
      </p:grpSp>
      <p:grpSp>
        <p:nvGrpSpPr>
          <p:cNvPr id="25" name="Группа 174"/>
          <p:cNvGrpSpPr/>
          <p:nvPr/>
        </p:nvGrpSpPr>
        <p:grpSpPr>
          <a:xfrm>
            <a:off x="3857620" y="2000240"/>
            <a:ext cx="889916" cy="634187"/>
            <a:chOff x="4500562" y="1888034"/>
            <a:chExt cx="889916" cy="724783"/>
          </a:xfrm>
        </p:grpSpPr>
        <p:sp>
          <p:nvSpPr>
            <p:cNvPr id="152" name="Прямоугольник 151"/>
            <p:cNvSpPr/>
            <p:nvPr/>
          </p:nvSpPr>
          <p:spPr>
            <a:xfrm>
              <a:off x="4572000" y="1969678"/>
              <a:ext cx="785818" cy="571504"/>
            </a:xfrm>
            <a:prstGeom prst="rect">
              <a:avLst/>
            </a:prstGeom>
            <a:solidFill>
              <a:srgbClr val="FF8C19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53" name="TextBox 152"/>
            <p:cNvSpPr txBox="1"/>
            <p:nvPr/>
          </p:nvSpPr>
          <p:spPr>
            <a:xfrm>
              <a:off x="4521195" y="1935195"/>
              <a:ext cx="341760" cy="4572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>
                  <a:solidFill>
                    <a:srgbClr val="000000"/>
                  </a:solidFill>
                </a:rPr>
                <a:t>Р</a:t>
              </a:r>
            </a:p>
          </p:txBody>
        </p:sp>
        <p:sp>
          <p:nvSpPr>
            <p:cNvPr id="154" name="TextBox 153"/>
            <p:cNvSpPr txBox="1"/>
            <p:nvPr/>
          </p:nvSpPr>
          <p:spPr>
            <a:xfrm>
              <a:off x="5000628" y="1888034"/>
              <a:ext cx="389850" cy="3869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ru-RU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4857752" y="2214603"/>
              <a:ext cx="51809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30,9738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56" name="TextBox 155"/>
            <p:cNvSpPr txBox="1"/>
            <p:nvPr/>
          </p:nvSpPr>
          <p:spPr>
            <a:xfrm>
              <a:off x="4500562" y="2296248"/>
              <a:ext cx="700833" cy="3165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2060"/>
                  </a:solidFill>
                </a:rPr>
                <a:t>Фосфор</a:t>
              </a:r>
              <a:r>
                <a:rPr lang="ru-RU" sz="1200" dirty="0" smtClean="0"/>
                <a:t> </a:t>
              </a:r>
              <a:endParaRPr lang="ru-RU" sz="1200" dirty="0"/>
            </a:p>
          </p:txBody>
        </p:sp>
      </p:grpSp>
      <p:grpSp>
        <p:nvGrpSpPr>
          <p:cNvPr id="27" name="Группа 156"/>
          <p:cNvGrpSpPr/>
          <p:nvPr/>
        </p:nvGrpSpPr>
        <p:grpSpPr>
          <a:xfrm>
            <a:off x="4643438" y="2000240"/>
            <a:ext cx="895422" cy="634189"/>
            <a:chOff x="2214546" y="1625436"/>
            <a:chExt cx="895422" cy="724787"/>
          </a:xfrm>
        </p:grpSpPr>
        <p:sp>
          <p:nvSpPr>
            <p:cNvPr id="158" name="Прямоугольник 157"/>
            <p:cNvSpPr/>
            <p:nvPr/>
          </p:nvSpPr>
          <p:spPr>
            <a:xfrm>
              <a:off x="2285984" y="1707080"/>
              <a:ext cx="785818" cy="571504"/>
            </a:xfrm>
            <a:prstGeom prst="rect">
              <a:avLst/>
            </a:prstGeom>
            <a:solidFill>
              <a:srgbClr val="FF8C19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59" name="TextBox 158"/>
            <p:cNvSpPr txBox="1"/>
            <p:nvPr/>
          </p:nvSpPr>
          <p:spPr>
            <a:xfrm>
              <a:off x="2252647" y="1672597"/>
              <a:ext cx="341760" cy="4572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000000"/>
                  </a:solidFill>
                </a:rPr>
                <a:t>S</a:t>
              </a:r>
              <a:endParaRPr lang="ru-RU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160" name="TextBox 159"/>
            <p:cNvSpPr txBox="1"/>
            <p:nvPr/>
          </p:nvSpPr>
          <p:spPr>
            <a:xfrm>
              <a:off x="2714612" y="1625436"/>
              <a:ext cx="389850" cy="386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16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2643174" y="1952010"/>
              <a:ext cx="466794" cy="2462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32,064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62" name="TextBox 161"/>
            <p:cNvSpPr txBox="1"/>
            <p:nvPr/>
          </p:nvSpPr>
          <p:spPr>
            <a:xfrm>
              <a:off x="2214546" y="2033653"/>
              <a:ext cx="548548" cy="3165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2060"/>
                  </a:solidFill>
                </a:rPr>
                <a:t>Сера</a:t>
              </a:r>
              <a:r>
                <a:rPr lang="ru-RU" sz="1100" dirty="0" smtClean="0"/>
                <a:t> </a:t>
              </a:r>
              <a:r>
                <a:rPr lang="ru-RU" sz="1200" dirty="0" smtClean="0"/>
                <a:t> </a:t>
              </a:r>
              <a:endParaRPr lang="ru-RU" sz="1200" dirty="0"/>
            </a:p>
          </p:txBody>
        </p:sp>
      </p:grpSp>
      <p:grpSp>
        <p:nvGrpSpPr>
          <p:cNvPr id="28" name="Группа 162"/>
          <p:cNvGrpSpPr/>
          <p:nvPr/>
        </p:nvGrpSpPr>
        <p:grpSpPr>
          <a:xfrm>
            <a:off x="5448312" y="2000240"/>
            <a:ext cx="876366" cy="634189"/>
            <a:chOff x="2233602" y="1625436"/>
            <a:chExt cx="876366" cy="724787"/>
          </a:xfrm>
        </p:grpSpPr>
        <p:sp>
          <p:nvSpPr>
            <p:cNvPr id="164" name="Прямоугольник 163"/>
            <p:cNvSpPr/>
            <p:nvPr/>
          </p:nvSpPr>
          <p:spPr>
            <a:xfrm>
              <a:off x="2285984" y="1707080"/>
              <a:ext cx="785818" cy="571504"/>
            </a:xfrm>
            <a:prstGeom prst="rect">
              <a:avLst/>
            </a:prstGeom>
            <a:solidFill>
              <a:srgbClr val="FF8C19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5" name="TextBox 164"/>
            <p:cNvSpPr txBox="1"/>
            <p:nvPr/>
          </p:nvSpPr>
          <p:spPr>
            <a:xfrm>
              <a:off x="2233602" y="1672597"/>
              <a:ext cx="455574" cy="4572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</a:rPr>
                <a:t>Cl</a:t>
              </a:r>
              <a:endParaRPr lang="ru-RU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166" name="TextBox 165"/>
            <p:cNvSpPr txBox="1"/>
            <p:nvPr/>
          </p:nvSpPr>
          <p:spPr>
            <a:xfrm>
              <a:off x="2714612" y="1625436"/>
              <a:ext cx="389850" cy="386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17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2643174" y="1952010"/>
              <a:ext cx="466794" cy="2462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3</a:t>
              </a:r>
              <a:r>
                <a:rPr lang="en-US" sz="800" dirty="0" smtClean="0">
                  <a:solidFill>
                    <a:srgbClr val="002060"/>
                  </a:solidFill>
                </a:rPr>
                <a:t>5</a:t>
              </a:r>
              <a:r>
                <a:rPr lang="ru-RU" sz="800" dirty="0" smtClean="0">
                  <a:solidFill>
                    <a:srgbClr val="002060"/>
                  </a:solidFill>
                </a:rPr>
                <a:t>,</a:t>
              </a:r>
              <a:r>
                <a:rPr lang="en-US" sz="800" dirty="0" smtClean="0">
                  <a:solidFill>
                    <a:srgbClr val="002060"/>
                  </a:solidFill>
                </a:rPr>
                <a:t>453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68" name="TextBox 167"/>
            <p:cNvSpPr txBox="1"/>
            <p:nvPr/>
          </p:nvSpPr>
          <p:spPr>
            <a:xfrm>
              <a:off x="2285984" y="2033653"/>
              <a:ext cx="537327" cy="3165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2060"/>
                  </a:solidFill>
                </a:rPr>
                <a:t>Хлор</a:t>
              </a:r>
              <a:r>
                <a:rPr lang="ru-RU" sz="1200" dirty="0" smtClean="0">
                  <a:solidFill>
                    <a:srgbClr val="002060"/>
                  </a:solidFill>
                </a:rPr>
                <a:t> </a:t>
              </a:r>
              <a:endParaRPr lang="ru-RU" sz="1200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9" name="Группа 168"/>
          <p:cNvGrpSpPr/>
          <p:nvPr/>
        </p:nvGrpSpPr>
        <p:grpSpPr>
          <a:xfrm>
            <a:off x="8259814" y="2000239"/>
            <a:ext cx="778829" cy="594979"/>
            <a:chOff x="2272084" y="1625434"/>
            <a:chExt cx="753348" cy="679975"/>
          </a:xfrm>
        </p:grpSpPr>
        <p:sp>
          <p:nvSpPr>
            <p:cNvPr id="170" name="Прямоугольник 169"/>
            <p:cNvSpPr/>
            <p:nvPr/>
          </p:nvSpPr>
          <p:spPr>
            <a:xfrm>
              <a:off x="2316565" y="1707081"/>
              <a:ext cx="670699" cy="571504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1" name="TextBox 170"/>
            <p:cNvSpPr txBox="1"/>
            <p:nvPr/>
          </p:nvSpPr>
          <p:spPr>
            <a:xfrm>
              <a:off x="2272085" y="1630866"/>
              <a:ext cx="487186" cy="5276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</a:rPr>
                <a:t>A</a:t>
              </a:r>
              <a:r>
                <a:rPr lang="en-US" sz="2400" b="1" dirty="0" smtClean="0">
                  <a:solidFill>
                    <a:srgbClr val="000000"/>
                  </a:solidFill>
                </a:rPr>
                <a:t>r</a:t>
              </a:r>
              <a:endParaRPr lang="ru-RU" sz="2400" b="1" dirty="0">
                <a:solidFill>
                  <a:srgbClr val="000000"/>
                </a:solidFill>
              </a:endParaRPr>
            </a:p>
          </p:txBody>
        </p:sp>
        <p:sp>
          <p:nvSpPr>
            <p:cNvPr id="172" name="TextBox 171"/>
            <p:cNvSpPr txBox="1"/>
            <p:nvPr/>
          </p:nvSpPr>
          <p:spPr>
            <a:xfrm>
              <a:off x="2630076" y="1625434"/>
              <a:ext cx="377095" cy="3869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18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3" name="TextBox 172"/>
            <p:cNvSpPr txBox="1"/>
            <p:nvPr/>
          </p:nvSpPr>
          <p:spPr>
            <a:xfrm>
              <a:off x="2558638" y="1952007"/>
              <a:ext cx="46679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3</a:t>
              </a:r>
              <a:r>
                <a:rPr lang="en-US" sz="800" dirty="0" smtClean="0">
                  <a:solidFill>
                    <a:srgbClr val="002060"/>
                  </a:solidFill>
                </a:rPr>
                <a:t>9</a:t>
              </a:r>
              <a:r>
                <a:rPr lang="ru-RU" sz="800" dirty="0" smtClean="0">
                  <a:solidFill>
                    <a:srgbClr val="002060"/>
                  </a:solidFill>
                </a:rPr>
                <a:t>,</a:t>
              </a:r>
              <a:r>
                <a:rPr lang="en-US" sz="800" dirty="0" smtClean="0">
                  <a:solidFill>
                    <a:srgbClr val="002060"/>
                  </a:solidFill>
                </a:rPr>
                <a:t>948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74" name="TextBox 173"/>
            <p:cNvSpPr txBox="1"/>
            <p:nvPr/>
          </p:nvSpPr>
          <p:spPr>
            <a:xfrm>
              <a:off x="2272084" y="2006427"/>
              <a:ext cx="543006" cy="29898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0000"/>
                  </a:solidFill>
                </a:rPr>
                <a:t>Аргон</a:t>
              </a:r>
              <a:endParaRPr lang="ru-RU" sz="11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30" name="Группа 175"/>
          <p:cNvGrpSpPr/>
          <p:nvPr/>
        </p:nvGrpSpPr>
        <p:grpSpPr>
          <a:xfrm>
            <a:off x="142844" y="495917"/>
            <a:ext cx="642942" cy="5576313"/>
            <a:chOff x="285720" y="495917"/>
            <a:chExt cx="681383" cy="5576313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85720" y="1071546"/>
              <a:ext cx="399820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1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685540" y="500042"/>
              <a:ext cx="281563" cy="5715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85720" y="1571660"/>
              <a:ext cx="399820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2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285720" y="2071678"/>
              <a:ext cx="399820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3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285720" y="2571744"/>
              <a:ext cx="399820" cy="10001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4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285720" y="5572140"/>
              <a:ext cx="399820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7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285720" y="3571877"/>
              <a:ext cx="399820" cy="10001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5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285720" y="4572008"/>
              <a:ext cx="399820" cy="10001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6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685540" y="1071546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1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85540" y="1571612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2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85540" y="2071678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3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03" name="Прямоугольник 102"/>
            <p:cNvSpPr/>
            <p:nvPr/>
          </p:nvSpPr>
          <p:spPr>
            <a:xfrm>
              <a:off x="685540" y="5572140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10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17" name="Прямоугольник 116"/>
            <p:cNvSpPr/>
            <p:nvPr/>
          </p:nvSpPr>
          <p:spPr>
            <a:xfrm>
              <a:off x="685540" y="2571744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4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18" name="Прямоугольник 117"/>
            <p:cNvSpPr/>
            <p:nvPr/>
          </p:nvSpPr>
          <p:spPr>
            <a:xfrm>
              <a:off x="685540" y="3071810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5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19" name="Прямоугольник 118"/>
            <p:cNvSpPr/>
            <p:nvPr/>
          </p:nvSpPr>
          <p:spPr>
            <a:xfrm>
              <a:off x="685540" y="3571876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6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20" name="Прямоугольник 119"/>
            <p:cNvSpPr/>
            <p:nvPr/>
          </p:nvSpPr>
          <p:spPr>
            <a:xfrm>
              <a:off x="685540" y="4071942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7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21" name="Прямоугольник 120"/>
            <p:cNvSpPr/>
            <p:nvPr/>
          </p:nvSpPr>
          <p:spPr>
            <a:xfrm>
              <a:off x="685540" y="4572008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8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22" name="Прямоугольник 121"/>
            <p:cNvSpPr/>
            <p:nvPr/>
          </p:nvSpPr>
          <p:spPr>
            <a:xfrm>
              <a:off x="685540" y="5072074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9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 rot="17565087">
              <a:off x="557785" y="632487"/>
              <a:ext cx="530915" cy="257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 smtClean="0">
                  <a:solidFill>
                    <a:srgbClr val="000000"/>
                  </a:solidFill>
                </a:rPr>
                <a:t>Ряды</a:t>
              </a:r>
              <a:endParaRPr lang="ru-RU" sz="1100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175" name="TextBox 174"/>
          <p:cNvSpPr txBox="1"/>
          <p:nvPr/>
        </p:nvSpPr>
        <p:spPr>
          <a:xfrm>
            <a:off x="738135" y="1019142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</a:rPr>
              <a:t>Н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738135" y="1347759"/>
            <a:ext cx="7056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Водород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1249317" y="1019142"/>
            <a:ext cx="2872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1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80" name="TextBox 179"/>
          <p:cNvSpPr txBox="1"/>
          <p:nvPr/>
        </p:nvSpPr>
        <p:spPr>
          <a:xfrm>
            <a:off x="1142976" y="1214422"/>
            <a:ext cx="41549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1.008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182" name="Прямоугольник 181"/>
          <p:cNvSpPr/>
          <p:nvPr/>
        </p:nvSpPr>
        <p:spPr>
          <a:xfrm>
            <a:off x="8305800" y="3063870"/>
            <a:ext cx="704906" cy="50006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5" name="Прямоугольник 184"/>
          <p:cNvSpPr/>
          <p:nvPr/>
        </p:nvSpPr>
        <p:spPr>
          <a:xfrm>
            <a:off x="8286776" y="1071546"/>
            <a:ext cx="714379" cy="500066"/>
          </a:xfrm>
          <a:prstGeom prst="rect">
            <a:avLst/>
          </a:prstGeom>
          <a:solidFill>
            <a:srgbClr val="FF999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7" name="Прямоугольник 186"/>
          <p:cNvSpPr/>
          <p:nvPr/>
        </p:nvSpPr>
        <p:spPr>
          <a:xfrm>
            <a:off x="142844" y="507960"/>
            <a:ext cx="380338" cy="5715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0000"/>
              </a:solidFill>
            </a:endParaRPr>
          </a:p>
        </p:txBody>
      </p:sp>
      <p:sp>
        <p:nvSpPr>
          <p:cNvPr id="190" name="TextBox 189"/>
          <p:cNvSpPr txBox="1"/>
          <p:nvPr/>
        </p:nvSpPr>
        <p:spPr>
          <a:xfrm rot="18055159">
            <a:off x="-61494" y="618208"/>
            <a:ext cx="80519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 smtClean="0">
                <a:solidFill>
                  <a:srgbClr val="000000"/>
                </a:solidFill>
              </a:rPr>
              <a:t>Периоды</a:t>
            </a:r>
            <a:endParaRPr lang="ru-RU" sz="1050" b="1" dirty="0">
              <a:solidFill>
                <a:srgbClr val="000000"/>
              </a:solidFill>
            </a:endParaRPr>
          </a:p>
        </p:txBody>
      </p:sp>
      <p:sp>
        <p:nvSpPr>
          <p:cNvPr id="191" name="Прямоугольник 190"/>
          <p:cNvSpPr/>
          <p:nvPr/>
        </p:nvSpPr>
        <p:spPr>
          <a:xfrm>
            <a:off x="8286776" y="1566837"/>
            <a:ext cx="703297" cy="50006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3" name="Прямоугольник 202"/>
          <p:cNvSpPr/>
          <p:nvPr/>
        </p:nvSpPr>
        <p:spPr>
          <a:xfrm>
            <a:off x="8305800" y="4086234"/>
            <a:ext cx="704906" cy="47466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5" name="Прямоугольник 204"/>
          <p:cNvSpPr/>
          <p:nvPr/>
        </p:nvSpPr>
        <p:spPr>
          <a:xfrm>
            <a:off x="8305800" y="5072085"/>
            <a:ext cx="704906" cy="50006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9" name="TextBox 228"/>
          <p:cNvSpPr txBox="1"/>
          <p:nvPr/>
        </p:nvSpPr>
        <p:spPr>
          <a:xfrm>
            <a:off x="2308194" y="1530324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B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37" name="TextBox 236"/>
          <p:cNvSpPr txBox="1"/>
          <p:nvPr/>
        </p:nvSpPr>
        <p:spPr>
          <a:xfrm>
            <a:off x="3111480" y="1530324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C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45" name="TextBox 244"/>
          <p:cNvSpPr txBox="1"/>
          <p:nvPr/>
        </p:nvSpPr>
        <p:spPr>
          <a:xfrm>
            <a:off x="3878253" y="1530324"/>
            <a:ext cx="3978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N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47" name="TextBox 246"/>
          <p:cNvSpPr txBox="1"/>
          <p:nvPr/>
        </p:nvSpPr>
        <p:spPr>
          <a:xfrm>
            <a:off x="3878253" y="3027357"/>
            <a:ext cx="4972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As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53" name="TextBox 252"/>
          <p:cNvSpPr txBox="1"/>
          <p:nvPr/>
        </p:nvSpPr>
        <p:spPr>
          <a:xfrm>
            <a:off x="8259813" y="1019142"/>
            <a:ext cx="5261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He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56" name="TextBox 255"/>
          <p:cNvSpPr txBox="1"/>
          <p:nvPr/>
        </p:nvSpPr>
        <p:spPr>
          <a:xfrm>
            <a:off x="4681539" y="3027357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Se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58" name="TextBox 257"/>
          <p:cNvSpPr txBox="1"/>
          <p:nvPr/>
        </p:nvSpPr>
        <p:spPr>
          <a:xfrm>
            <a:off x="4645026" y="4049721"/>
            <a:ext cx="4844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Te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61" name="TextBox 260"/>
          <p:cNvSpPr txBox="1"/>
          <p:nvPr/>
        </p:nvSpPr>
        <p:spPr>
          <a:xfrm>
            <a:off x="5448312" y="1530324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F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63" name="TextBox 262"/>
          <p:cNvSpPr txBox="1"/>
          <p:nvPr/>
        </p:nvSpPr>
        <p:spPr>
          <a:xfrm>
            <a:off x="5473748" y="3027357"/>
            <a:ext cx="4555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Br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65" name="TextBox 264"/>
          <p:cNvSpPr txBox="1"/>
          <p:nvPr/>
        </p:nvSpPr>
        <p:spPr>
          <a:xfrm>
            <a:off x="5484825" y="4049721"/>
            <a:ext cx="2840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I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67" name="TextBox 266"/>
          <p:cNvSpPr txBox="1"/>
          <p:nvPr/>
        </p:nvSpPr>
        <p:spPr>
          <a:xfrm>
            <a:off x="5448312" y="5035572"/>
            <a:ext cx="4683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At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71" name="TextBox 270"/>
          <p:cNvSpPr txBox="1"/>
          <p:nvPr/>
        </p:nvSpPr>
        <p:spPr>
          <a:xfrm>
            <a:off x="8259813" y="1530324"/>
            <a:ext cx="5261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Ne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72" name="TextBox 271"/>
          <p:cNvSpPr txBox="1"/>
          <p:nvPr/>
        </p:nvSpPr>
        <p:spPr>
          <a:xfrm>
            <a:off x="8286776" y="3000372"/>
            <a:ext cx="4828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Kr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79" name="TextBox 278"/>
          <p:cNvSpPr txBox="1"/>
          <p:nvPr/>
        </p:nvSpPr>
        <p:spPr>
          <a:xfrm>
            <a:off x="8286776" y="4000504"/>
            <a:ext cx="4844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solidFill>
                  <a:srgbClr val="000000"/>
                </a:solidFill>
              </a:rPr>
              <a:t>Xe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80" name="TextBox 279"/>
          <p:cNvSpPr txBox="1"/>
          <p:nvPr/>
        </p:nvSpPr>
        <p:spPr>
          <a:xfrm>
            <a:off x="8286776" y="5000636"/>
            <a:ext cx="5277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solidFill>
                  <a:srgbClr val="000000"/>
                </a:solidFill>
              </a:rPr>
              <a:t>Rn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307" name="Прямоугольник 306"/>
          <p:cNvSpPr/>
          <p:nvPr/>
        </p:nvSpPr>
        <p:spPr>
          <a:xfrm>
            <a:off x="2344707" y="1858941"/>
            <a:ext cx="40748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Бор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08" name="Прямоугольник 307"/>
          <p:cNvSpPr/>
          <p:nvPr/>
        </p:nvSpPr>
        <p:spPr>
          <a:xfrm>
            <a:off x="3111480" y="1858941"/>
            <a:ext cx="68800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chemeClr val="tx2">
                    <a:lumMod val="50000"/>
                  </a:schemeClr>
                </a:solidFill>
              </a:rPr>
              <a:t>Углерод</a:t>
            </a:r>
            <a:endParaRPr lang="ru-RU" sz="11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16" name="Прямоугольник 315"/>
          <p:cNvSpPr/>
          <p:nvPr/>
        </p:nvSpPr>
        <p:spPr>
          <a:xfrm>
            <a:off x="3878253" y="1858941"/>
            <a:ext cx="47481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Азот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18" name="Прямоугольник 317"/>
          <p:cNvSpPr/>
          <p:nvPr/>
        </p:nvSpPr>
        <p:spPr>
          <a:xfrm>
            <a:off x="3878253" y="3355974"/>
            <a:ext cx="71045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Мышьяк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26" name="Прямоугольник 325"/>
          <p:cNvSpPr/>
          <p:nvPr/>
        </p:nvSpPr>
        <p:spPr>
          <a:xfrm>
            <a:off x="4645026" y="3355974"/>
            <a:ext cx="55015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Селен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28" name="Прямоугольник 327"/>
          <p:cNvSpPr/>
          <p:nvPr/>
        </p:nvSpPr>
        <p:spPr>
          <a:xfrm>
            <a:off x="4645026" y="4341825"/>
            <a:ext cx="61587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Теллур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31" name="Прямоугольник 330"/>
          <p:cNvSpPr/>
          <p:nvPr/>
        </p:nvSpPr>
        <p:spPr>
          <a:xfrm>
            <a:off x="5448312" y="1858941"/>
            <a:ext cx="49885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Фтор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33" name="Прямоугольник 332"/>
          <p:cNvSpPr/>
          <p:nvPr/>
        </p:nvSpPr>
        <p:spPr>
          <a:xfrm>
            <a:off x="5448312" y="3355974"/>
            <a:ext cx="49725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Бром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35" name="Прямоугольник 334"/>
          <p:cNvSpPr/>
          <p:nvPr/>
        </p:nvSpPr>
        <p:spPr>
          <a:xfrm>
            <a:off x="5448312" y="4341825"/>
            <a:ext cx="42992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err="1" smtClean="0">
                <a:solidFill>
                  <a:srgbClr val="000000"/>
                </a:solidFill>
              </a:rPr>
              <a:t>Иод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37" name="Прямоугольник 336"/>
          <p:cNvSpPr/>
          <p:nvPr/>
        </p:nvSpPr>
        <p:spPr>
          <a:xfrm>
            <a:off x="5448312" y="5364189"/>
            <a:ext cx="53412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Астат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47" name="Прямоугольник 346"/>
          <p:cNvSpPr/>
          <p:nvPr/>
        </p:nvSpPr>
        <p:spPr>
          <a:xfrm>
            <a:off x="8259813" y="3355974"/>
            <a:ext cx="70724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Криптон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48" name="Прямоугольник 347"/>
          <p:cNvSpPr/>
          <p:nvPr/>
        </p:nvSpPr>
        <p:spPr>
          <a:xfrm>
            <a:off x="8286776" y="4357694"/>
            <a:ext cx="62549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Ксенон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49" name="Прямоугольник 348"/>
          <p:cNvSpPr/>
          <p:nvPr/>
        </p:nvSpPr>
        <p:spPr>
          <a:xfrm>
            <a:off x="8286776" y="5357826"/>
            <a:ext cx="54373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Радон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52" name="Прямоугольник 351"/>
          <p:cNvSpPr/>
          <p:nvPr/>
        </p:nvSpPr>
        <p:spPr>
          <a:xfrm>
            <a:off x="2819376" y="1493811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5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3" name="Прямоугольник 352"/>
          <p:cNvSpPr/>
          <p:nvPr/>
        </p:nvSpPr>
        <p:spPr>
          <a:xfrm>
            <a:off x="3622662" y="1493811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6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4" name="Прямоугольник 353"/>
          <p:cNvSpPr/>
          <p:nvPr/>
        </p:nvSpPr>
        <p:spPr>
          <a:xfrm>
            <a:off x="4389435" y="1493811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7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36" name="Группа 544"/>
          <p:cNvGrpSpPr/>
          <p:nvPr/>
        </p:nvGrpSpPr>
        <p:grpSpPr>
          <a:xfrm>
            <a:off x="4645026" y="1493811"/>
            <a:ext cx="798440" cy="626740"/>
            <a:chOff x="4645026" y="1493811"/>
            <a:chExt cx="798440" cy="626740"/>
          </a:xfrm>
        </p:grpSpPr>
        <p:sp>
          <p:nvSpPr>
            <p:cNvPr id="254" name="TextBox 253"/>
            <p:cNvSpPr txBox="1"/>
            <p:nvPr/>
          </p:nvSpPr>
          <p:spPr>
            <a:xfrm>
              <a:off x="4645026" y="1530324"/>
              <a:ext cx="3978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</a:rPr>
                <a:t>O</a:t>
              </a:r>
              <a:endParaRPr lang="ru-RU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324" name="Прямоугольник 323"/>
            <p:cNvSpPr/>
            <p:nvPr/>
          </p:nvSpPr>
          <p:spPr>
            <a:xfrm>
              <a:off x="4645026" y="1858941"/>
              <a:ext cx="771365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100" dirty="0" smtClean="0">
                  <a:solidFill>
                    <a:srgbClr val="000000"/>
                  </a:solidFill>
                </a:rPr>
                <a:t>Кислород</a:t>
              </a:r>
              <a:endParaRPr lang="ru-RU" sz="1100" dirty="0">
                <a:solidFill>
                  <a:srgbClr val="000000"/>
                </a:solidFill>
              </a:endParaRPr>
            </a:p>
          </p:txBody>
        </p:sp>
        <p:sp>
          <p:nvSpPr>
            <p:cNvPr id="355" name="Прямоугольник 354"/>
            <p:cNvSpPr/>
            <p:nvPr/>
          </p:nvSpPr>
          <p:spPr>
            <a:xfrm>
              <a:off x="5156208" y="1493811"/>
              <a:ext cx="28725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1" dirty="0" smtClean="0">
                  <a:solidFill>
                    <a:schemeClr val="tx2">
                      <a:lumMod val="50000"/>
                    </a:schemeClr>
                  </a:solidFill>
                </a:rPr>
                <a:t>8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sp>
        <p:nvSpPr>
          <p:cNvPr id="356" name="Прямоугольник 355"/>
          <p:cNvSpPr/>
          <p:nvPr/>
        </p:nvSpPr>
        <p:spPr>
          <a:xfrm>
            <a:off x="5959494" y="1493811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9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7" name="Прямоугольник 356"/>
          <p:cNvSpPr/>
          <p:nvPr/>
        </p:nvSpPr>
        <p:spPr>
          <a:xfrm>
            <a:off x="8697969" y="1019142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2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8" name="Прямоугольник 357"/>
          <p:cNvSpPr/>
          <p:nvPr/>
        </p:nvSpPr>
        <p:spPr>
          <a:xfrm>
            <a:off x="8624943" y="1493811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10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61" name="Прямоугольник 360"/>
          <p:cNvSpPr/>
          <p:nvPr/>
        </p:nvSpPr>
        <p:spPr>
          <a:xfrm>
            <a:off x="774647" y="5562600"/>
            <a:ext cx="2425753" cy="750927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Arial" pitchFamily="34" charset="0"/>
                <a:cs typeface="Arial" pitchFamily="34" charset="0"/>
              </a:rPr>
              <a:t>Нелетучие водородные соединения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3" name="Прямоугольник 362"/>
          <p:cNvSpPr/>
          <p:nvPr/>
        </p:nvSpPr>
        <p:spPr>
          <a:xfrm>
            <a:off x="774648" y="6313527"/>
            <a:ext cx="822331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4" name="Прямоугольник 363"/>
          <p:cNvSpPr/>
          <p:nvPr/>
        </p:nvSpPr>
        <p:spPr>
          <a:xfrm>
            <a:off x="1577934" y="6313527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6" name="Прямоугольник 365"/>
          <p:cNvSpPr/>
          <p:nvPr/>
        </p:nvSpPr>
        <p:spPr>
          <a:xfrm>
            <a:off x="2344707" y="6313527"/>
            <a:ext cx="822331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" name="Прямоугольник 367"/>
          <p:cNvSpPr/>
          <p:nvPr/>
        </p:nvSpPr>
        <p:spPr>
          <a:xfrm>
            <a:off x="3147992" y="5562600"/>
            <a:ext cx="3176607" cy="750927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Arial" pitchFamily="34" charset="0"/>
                <a:cs typeface="Arial" pitchFamily="34" charset="0"/>
              </a:rPr>
              <a:t>Летучие водородные соединения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9" name="Прямоугольник 368"/>
          <p:cNvSpPr/>
          <p:nvPr/>
        </p:nvSpPr>
        <p:spPr>
          <a:xfrm>
            <a:off x="3147993" y="6313527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1" name="Прямоугольник 370"/>
          <p:cNvSpPr/>
          <p:nvPr/>
        </p:nvSpPr>
        <p:spPr>
          <a:xfrm>
            <a:off x="3914766" y="6313527"/>
            <a:ext cx="822331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3" name="Прямоугольник 372"/>
          <p:cNvSpPr/>
          <p:nvPr/>
        </p:nvSpPr>
        <p:spPr>
          <a:xfrm>
            <a:off x="4718052" y="6313527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5" name="Прямоугольник 374"/>
          <p:cNvSpPr/>
          <p:nvPr/>
        </p:nvSpPr>
        <p:spPr>
          <a:xfrm>
            <a:off x="5484824" y="6313527"/>
            <a:ext cx="839799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2" name="Прямоугольник 381"/>
          <p:cNvSpPr/>
          <p:nvPr/>
        </p:nvSpPr>
        <p:spPr>
          <a:xfrm>
            <a:off x="6288111" y="6313527"/>
            <a:ext cx="2713132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3" name="Прямоугольник 382"/>
          <p:cNvSpPr/>
          <p:nvPr/>
        </p:nvSpPr>
        <p:spPr>
          <a:xfrm>
            <a:off x="6288111" y="5562600"/>
            <a:ext cx="2713132" cy="750927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4" name="Прямоугольник 383"/>
          <p:cNvSpPr/>
          <p:nvPr/>
        </p:nvSpPr>
        <p:spPr>
          <a:xfrm>
            <a:off x="142844" y="6057936"/>
            <a:ext cx="642974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baseline="-25000" dirty="0">
              <a:ln w="50800"/>
              <a:solidFill>
                <a:schemeClr val="tx1">
                  <a:lumMod val="25000"/>
                </a:schemeClr>
              </a:solidFill>
            </a:endParaRPr>
          </a:p>
        </p:txBody>
      </p:sp>
      <p:sp>
        <p:nvSpPr>
          <p:cNvPr id="385" name="Прямоугольник 384"/>
          <p:cNvSpPr/>
          <p:nvPr/>
        </p:nvSpPr>
        <p:spPr>
          <a:xfrm>
            <a:off x="142844" y="6313527"/>
            <a:ext cx="631804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baseline="-25000" dirty="0" smtClean="0">
                <a:ln w="50800"/>
                <a:solidFill>
                  <a:schemeClr val="tx1">
                    <a:lumMod val="25000"/>
                  </a:schemeClr>
                </a:solidFill>
              </a:rPr>
              <a:t>ЛВС</a:t>
            </a:r>
            <a:endParaRPr lang="ru-RU" b="1" baseline="-25000" dirty="0">
              <a:ln w="50800"/>
              <a:solidFill>
                <a:schemeClr val="tx1">
                  <a:lumMod val="25000"/>
                </a:schemeClr>
              </a:solidFill>
            </a:endParaRPr>
          </a:p>
        </p:txBody>
      </p:sp>
      <p:sp>
        <p:nvSpPr>
          <p:cNvPr id="393" name="Прямоугольник 392"/>
          <p:cNvSpPr/>
          <p:nvPr/>
        </p:nvSpPr>
        <p:spPr>
          <a:xfrm>
            <a:off x="4352922" y="3027357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33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95" name="Прямоугольник 394"/>
          <p:cNvSpPr/>
          <p:nvPr/>
        </p:nvSpPr>
        <p:spPr>
          <a:xfrm>
            <a:off x="5922981" y="3027357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35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96" name="Прямоугольник 395"/>
          <p:cNvSpPr/>
          <p:nvPr/>
        </p:nvSpPr>
        <p:spPr>
          <a:xfrm>
            <a:off x="8624943" y="3027357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36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12" name="Прямоугольник 411"/>
          <p:cNvSpPr/>
          <p:nvPr/>
        </p:nvSpPr>
        <p:spPr>
          <a:xfrm>
            <a:off x="5156208" y="4049721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52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13" name="Прямоугольник 412"/>
          <p:cNvSpPr/>
          <p:nvPr/>
        </p:nvSpPr>
        <p:spPr>
          <a:xfrm>
            <a:off x="5922981" y="4049721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53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14" name="Прямоугольник 413"/>
          <p:cNvSpPr/>
          <p:nvPr/>
        </p:nvSpPr>
        <p:spPr>
          <a:xfrm>
            <a:off x="8624943" y="4049721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54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31" name="Прямоугольник 430"/>
          <p:cNvSpPr/>
          <p:nvPr/>
        </p:nvSpPr>
        <p:spPr>
          <a:xfrm>
            <a:off x="5959494" y="5035572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85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32" name="Прямоугольник 431"/>
          <p:cNvSpPr/>
          <p:nvPr/>
        </p:nvSpPr>
        <p:spPr>
          <a:xfrm>
            <a:off x="8624943" y="5035572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86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54" name="Прямоугольник 453"/>
          <p:cNvSpPr/>
          <p:nvPr/>
        </p:nvSpPr>
        <p:spPr>
          <a:xfrm>
            <a:off x="2709837" y="1749402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10,811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62" name="Прямоугольник 461"/>
          <p:cNvSpPr/>
          <p:nvPr/>
        </p:nvSpPr>
        <p:spPr>
          <a:xfrm>
            <a:off x="3513123" y="1749402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12,011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70" name="Прямоугольник 469"/>
          <p:cNvSpPr/>
          <p:nvPr/>
        </p:nvSpPr>
        <p:spPr>
          <a:xfrm>
            <a:off x="4352922" y="1749402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14,00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72" name="Прямоугольник 471"/>
          <p:cNvSpPr/>
          <p:nvPr/>
        </p:nvSpPr>
        <p:spPr>
          <a:xfrm>
            <a:off x="4279896" y="3282948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74,922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78" name="Прямоугольник 477"/>
          <p:cNvSpPr/>
          <p:nvPr/>
        </p:nvSpPr>
        <p:spPr>
          <a:xfrm>
            <a:off x="5083182" y="1749402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15,998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0" name="Прямоугольник 479"/>
          <p:cNvSpPr/>
          <p:nvPr/>
        </p:nvSpPr>
        <p:spPr>
          <a:xfrm>
            <a:off x="5083182" y="3282948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78,96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2" name="Прямоугольник 481"/>
          <p:cNvSpPr/>
          <p:nvPr/>
        </p:nvSpPr>
        <p:spPr>
          <a:xfrm>
            <a:off x="5083182" y="4268799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127,60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5" name="Прямоугольник 484"/>
          <p:cNvSpPr/>
          <p:nvPr/>
        </p:nvSpPr>
        <p:spPr>
          <a:xfrm>
            <a:off x="5813442" y="1749402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18,998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7" name="Прямоугольник 486"/>
          <p:cNvSpPr/>
          <p:nvPr/>
        </p:nvSpPr>
        <p:spPr>
          <a:xfrm>
            <a:off x="5849955" y="3282948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79,904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9" name="Прямоугольник 488"/>
          <p:cNvSpPr/>
          <p:nvPr/>
        </p:nvSpPr>
        <p:spPr>
          <a:xfrm>
            <a:off x="5813442" y="4268799"/>
            <a:ext cx="518091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126,906</a:t>
            </a:r>
            <a:endParaRPr lang="ru-RU" sz="8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91" name="Прямоугольник 490"/>
          <p:cNvSpPr/>
          <p:nvPr/>
        </p:nvSpPr>
        <p:spPr>
          <a:xfrm>
            <a:off x="5886468" y="5254650"/>
            <a:ext cx="40588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(210)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95" name="Прямоугольник 494"/>
          <p:cNvSpPr/>
          <p:nvPr/>
        </p:nvSpPr>
        <p:spPr>
          <a:xfrm>
            <a:off x="8588430" y="127473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4,003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96" name="Прямоугольник 495"/>
          <p:cNvSpPr/>
          <p:nvPr/>
        </p:nvSpPr>
        <p:spPr>
          <a:xfrm>
            <a:off x="8551917" y="1785915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20,179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97" name="Прямоугольник 496"/>
          <p:cNvSpPr/>
          <p:nvPr/>
        </p:nvSpPr>
        <p:spPr>
          <a:xfrm>
            <a:off x="8624943" y="324643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83,80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501" name="Прямоугольник 500"/>
          <p:cNvSpPr/>
          <p:nvPr/>
        </p:nvSpPr>
        <p:spPr>
          <a:xfrm>
            <a:off x="8551917" y="4268799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131,30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505" name="Прямоугольник 504"/>
          <p:cNvSpPr/>
          <p:nvPr/>
        </p:nvSpPr>
        <p:spPr>
          <a:xfrm>
            <a:off x="8624943" y="5291163"/>
            <a:ext cx="40588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(222)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511" name="Прямоугольник 510"/>
          <p:cNvSpPr/>
          <p:nvPr/>
        </p:nvSpPr>
        <p:spPr>
          <a:xfrm>
            <a:off x="8259813" y="1347759"/>
            <a:ext cx="55015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Гелий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512" name="Прямоугольник 511"/>
          <p:cNvSpPr/>
          <p:nvPr/>
        </p:nvSpPr>
        <p:spPr>
          <a:xfrm>
            <a:off x="8259813" y="1858941"/>
            <a:ext cx="49564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Неон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521" name="Прямоугольник 520"/>
          <p:cNvSpPr/>
          <p:nvPr/>
        </p:nvSpPr>
        <p:spPr>
          <a:xfrm>
            <a:off x="3200400" y="6248400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RH</a:t>
            </a:r>
            <a:r>
              <a:rPr lang="en-US" sz="1200" b="1" dirty="0" smtClean="0">
                <a:solidFill>
                  <a:srgbClr val="000000"/>
                </a:solidFill>
              </a:rPr>
              <a:t>4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22" name="Прямоугольник 521"/>
          <p:cNvSpPr/>
          <p:nvPr/>
        </p:nvSpPr>
        <p:spPr>
          <a:xfrm>
            <a:off x="3962400" y="6248400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RH</a:t>
            </a:r>
            <a:r>
              <a:rPr lang="en-US" sz="1200" b="1" dirty="0" smtClean="0">
                <a:solidFill>
                  <a:srgbClr val="000000"/>
                </a:solidFill>
              </a:rPr>
              <a:t>3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23" name="Прямоугольник 522"/>
          <p:cNvSpPr/>
          <p:nvPr/>
        </p:nvSpPr>
        <p:spPr>
          <a:xfrm>
            <a:off x="4800600" y="6248400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H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r>
              <a:rPr lang="en-US" sz="1600" b="1" dirty="0" smtClean="0">
                <a:solidFill>
                  <a:srgbClr val="000000"/>
                </a:solidFill>
              </a:rPr>
              <a:t>R</a:t>
            </a:r>
            <a:endParaRPr lang="ru-RU" sz="1600" b="1" dirty="0">
              <a:solidFill>
                <a:srgbClr val="000000"/>
              </a:solidFill>
            </a:endParaRPr>
          </a:p>
        </p:txBody>
      </p:sp>
      <p:sp>
        <p:nvSpPr>
          <p:cNvPr id="524" name="Прямоугольник 523"/>
          <p:cNvSpPr/>
          <p:nvPr/>
        </p:nvSpPr>
        <p:spPr>
          <a:xfrm>
            <a:off x="5638800" y="6248400"/>
            <a:ext cx="5036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HR</a:t>
            </a:r>
            <a:endParaRPr lang="ru-RU" sz="1600" b="1" dirty="0">
              <a:solidFill>
                <a:srgbClr val="000000"/>
              </a:solidFill>
            </a:endParaRPr>
          </a:p>
        </p:txBody>
      </p:sp>
      <p:sp>
        <p:nvSpPr>
          <p:cNvPr id="196" name="Прямоугольник 195"/>
          <p:cNvSpPr/>
          <p:nvPr/>
        </p:nvSpPr>
        <p:spPr>
          <a:xfrm>
            <a:off x="914400" y="6248400"/>
            <a:ext cx="4299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RH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197" name="Прямоугольник 196"/>
          <p:cNvSpPr/>
          <p:nvPr/>
        </p:nvSpPr>
        <p:spPr>
          <a:xfrm>
            <a:off x="1676400" y="6248400"/>
            <a:ext cx="5084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RH</a:t>
            </a:r>
            <a:r>
              <a:rPr lang="ru-RU" sz="1200" b="1" dirty="0" smtClean="0">
                <a:solidFill>
                  <a:srgbClr val="000000"/>
                </a:solidFill>
              </a:rPr>
              <a:t>2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198" name="Прямоугольник 197"/>
          <p:cNvSpPr/>
          <p:nvPr/>
        </p:nvSpPr>
        <p:spPr>
          <a:xfrm>
            <a:off x="2438400" y="6248400"/>
            <a:ext cx="5084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RH</a:t>
            </a:r>
            <a:r>
              <a:rPr lang="ru-RU" sz="1200" b="1" dirty="0" smtClean="0">
                <a:solidFill>
                  <a:srgbClr val="000000"/>
                </a:solidFill>
              </a:rPr>
              <a:t>3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200" name="TextBox 199"/>
          <p:cNvSpPr txBox="1"/>
          <p:nvPr/>
        </p:nvSpPr>
        <p:spPr>
          <a:xfrm>
            <a:off x="876280" y="4572008"/>
            <a:ext cx="838200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  <a:cs typeface="Arial" pitchFamily="34" charset="0"/>
              </a:rPr>
              <a:t>R</a:t>
            </a:r>
            <a:r>
              <a:rPr lang="en-US" sz="2000" b="1" baseline="30000" dirty="0" smtClean="0">
                <a:solidFill>
                  <a:srgbClr val="000000"/>
                </a:solidFill>
                <a:cs typeface="Arial" pitchFamily="34" charset="0"/>
              </a:rPr>
              <a:t>+1</a:t>
            </a:r>
            <a:r>
              <a:rPr lang="ru-RU" sz="2000" b="1" dirty="0" smtClean="0">
                <a:solidFill>
                  <a:srgbClr val="000000"/>
                </a:solidFill>
                <a:cs typeface="Arial" pitchFamily="34" charset="0"/>
              </a:rPr>
              <a:t>Н</a:t>
            </a:r>
            <a:r>
              <a:rPr lang="en-US" sz="2000" b="1" baseline="30000" dirty="0" smtClean="0">
                <a:solidFill>
                  <a:srgbClr val="000000"/>
                </a:solidFill>
                <a:cs typeface="Arial" pitchFamily="34" charset="0"/>
              </a:rPr>
              <a:t>-1</a:t>
            </a:r>
            <a:endParaRPr lang="ru-RU" sz="1600" b="1" baseline="30000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06" name="TextBox 205"/>
          <p:cNvSpPr txBox="1"/>
          <p:nvPr/>
        </p:nvSpPr>
        <p:spPr>
          <a:xfrm>
            <a:off x="1785918" y="4572008"/>
            <a:ext cx="914400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R</a:t>
            </a:r>
            <a:r>
              <a:rPr lang="en-US" sz="2000" b="1" baseline="30000" dirty="0" smtClean="0">
                <a:solidFill>
                  <a:srgbClr val="000000"/>
                </a:solidFill>
              </a:rPr>
              <a:t>+2</a:t>
            </a:r>
            <a:r>
              <a:rPr lang="ru-RU" sz="2000" b="1" dirty="0" smtClean="0">
                <a:solidFill>
                  <a:srgbClr val="000000"/>
                </a:solidFill>
              </a:rPr>
              <a:t>Н</a:t>
            </a:r>
            <a:r>
              <a:rPr lang="en-US" sz="2000" b="1" baseline="-25000" dirty="0" smtClean="0">
                <a:solidFill>
                  <a:srgbClr val="000000"/>
                </a:solidFill>
              </a:rPr>
              <a:t>2</a:t>
            </a:r>
            <a:r>
              <a:rPr lang="en-US" sz="2000" b="1" baseline="30000" dirty="0" smtClean="0">
                <a:solidFill>
                  <a:srgbClr val="000000"/>
                </a:solidFill>
              </a:rPr>
              <a:t>-1</a:t>
            </a:r>
            <a:endParaRPr lang="ru-RU" sz="1600" b="1" baseline="30000" dirty="0">
              <a:solidFill>
                <a:srgbClr val="000000"/>
              </a:solidFill>
            </a:endParaRPr>
          </a:p>
        </p:txBody>
      </p:sp>
      <p:sp>
        <p:nvSpPr>
          <p:cNvPr id="207" name="TextBox 206"/>
          <p:cNvSpPr txBox="1"/>
          <p:nvPr/>
        </p:nvSpPr>
        <p:spPr>
          <a:xfrm>
            <a:off x="2214546" y="4100460"/>
            <a:ext cx="914400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R</a:t>
            </a:r>
            <a:r>
              <a:rPr lang="en-US" sz="2000" b="1" baseline="30000" dirty="0" smtClean="0">
                <a:solidFill>
                  <a:srgbClr val="000000"/>
                </a:solidFill>
              </a:rPr>
              <a:t>+3</a:t>
            </a:r>
            <a:r>
              <a:rPr lang="ru-RU" sz="2000" b="1" dirty="0" smtClean="0">
                <a:solidFill>
                  <a:srgbClr val="000000"/>
                </a:solidFill>
              </a:rPr>
              <a:t>Н</a:t>
            </a:r>
            <a:r>
              <a:rPr lang="en-US" sz="2000" b="1" baseline="-25000" dirty="0" smtClean="0">
                <a:solidFill>
                  <a:srgbClr val="000000"/>
                </a:solidFill>
              </a:rPr>
              <a:t>3</a:t>
            </a:r>
            <a:r>
              <a:rPr lang="en-US" sz="2000" b="1" baseline="30000" dirty="0" smtClean="0">
                <a:solidFill>
                  <a:srgbClr val="000000"/>
                </a:solidFill>
              </a:rPr>
              <a:t>-1</a:t>
            </a:r>
            <a:endParaRPr lang="ru-RU" sz="1600" b="1" baseline="30000" dirty="0">
              <a:solidFill>
                <a:srgbClr val="000000"/>
              </a:solidFill>
            </a:endParaRPr>
          </a:p>
        </p:txBody>
      </p:sp>
      <p:sp>
        <p:nvSpPr>
          <p:cNvPr id="208" name="TextBox 207"/>
          <p:cNvSpPr txBox="1"/>
          <p:nvPr/>
        </p:nvSpPr>
        <p:spPr>
          <a:xfrm>
            <a:off x="2928926" y="3643314"/>
            <a:ext cx="914400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R</a:t>
            </a:r>
            <a:r>
              <a:rPr lang="en-US" sz="2000" b="1" baseline="30000" dirty="0" smtClean="0">
                <a:solidFill>
                  <a:srgbClr val="000000"/>
                </a:solidFill>
              </a:rPr>
              <a:t>-4</a:t>
            </a:r>
            <a:r>
              <a:rPr lang="ru-RU" sz="2000" b="1" dirty="0" smtClean="0">
                <a:solidFill>
                  <a:srgbClr val="000000"/>
                </a:solidFill>
              </a:rPr>
              <a:t>Н</a:t>
            </a:r>
            <a:r>
              <a:rPr lang="en-US" sz="2000" b="1" baseline="-25000" dirty="0" smtClean="0">
                <a:solidFill>
                  <a:srgbClr val="000000"/>
                </a:solidFill>
              </a:rPr>
              <a:t>4</a:t>
            </a:r>
            <a:r>
              <a:rPr lang="en-US" sz="2000" b="1" baseline="30000" dirty="0" smtClean="0">
                <a:solidFill>
                  <a:srgbClr val="000000"/>
                </a:solidFill>
              </a:rPr>
              <a:t>+1</a:t>
            </a:r>
            <a:endParaRPr lang="ru-RU" sz="1600" b="1" baseline="30000" dirty="0">
              <a:solidFill>
                <a:srgbClr val="000000"/>
              </a:solidFill>
            </a:endParaRPr>
          </a:p>
        </p:txBody>
      </p:sp>
      <p:sp>
        <p:nvSpPr>
          <p:cNvPr id="210" name="TextBox 209"/>
          <p:cNvSpPr txBox="1"/>
          <p:nvPr/>
        </p:nvSpPr>
        <p:spPr>
          <a:xfrm>
            <a:off x="3929058" y="3643314"/>
            <a:ext cx="914400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R</a:t>
            </a:r>
            <a:r>
              <a:rPr lang="en-US" sz="2000" b="1" baseline="30000" dirty="0" smtClean="0">
                <a:solidFill>
                  <a:srgbClr val="000000"/>
                </a:solidFill>
              </a:rPr>
              <a:t>-3</a:t>
            </a:r>
            <a:r>
              <a:rPr lang="ru-RU" sz="2000" b="1" dirty="0" smtClean="0">
                <a:solidFill>
                  <a:srgbClr val="000000"/>
                </a:solidFill>
              </a:rPr>
              <a:t>Н</a:t>
            </a:r>
            <a:r>
              <a:rPr lang="en-US" sz="2000" b="1" baseline="-25000" dirty="0" smtClean="0">
                <a:solidFill>
                  <a:srgbClr val="000000"/>
                </a:solidFill>
              </a:rPr>
              <a:t>3</a:t>
            </a:r>
            <a:r>
              <a:rPr lang="en-US" sz="2000" b="1" baseline="30000" dirty="0" smtClean="0">
                <a:solidFill>
                  <a:srgbClr val="000000"/>
                </a:solidFill>
              </a:rPr>
              <a:t>+1</a:t>
            </a:r>
            <a:endParaRPr lang="ru-RU" sz="1600" b="1" baseline="30000" dirty="0">
              <a:solidFill>
                <a:srgbClr val="000000"/>
              </a:solidFill>
            </a:endParaRPr>
          </a:p>
        </p:txBody>
      </p:sp>
      <p:sp>
        <p:nvSpPr>
          <p:cNvPr id="211" name="TextBox 210"/>
          <p:cNvSpPr txBox="1"/>
          <p:nvPr/>
        </p:nvSpPr>
        <p:spPr>
          <a:xfrm>
            <a:off x="4929190" y="3643314"/>
            <a:ext cx="914400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</a:rPr>
              <a:t>Н</a:t>
            </a:r>
            <a:r>
              <a:rPr lang="en-US" sz="2000" b="1" baseline="-25000" dirty="0" smtClean="0">
                <a:solidFill>
                  <a:srgbClr val="000000"/>
                </a:solidFill>
              </a:rPr>
              <a:t>2</a:t>
            </a:r>
            <a:r>
              <a:rPr lang="en-US" sz="2000" b="1" baseline="30000" dirty="0" smtClean="0">
                <a:solidFill>
                  <a:srgbClr val="000000"/>
                </a:solidFill>
              </a:rPr>
              <a:t>+1</a:t>
            </a:r>
            <a:r>
              <a:rPr lang="en-US" sz="2000" b="1" dirty="0" smtClean="0">
                <a:solidFill>
                  <a:srgbClr val="000000"/>
                </a:solidFill>
              </a:rPr>
              <a:t>R</a:t>
            </a:r>
            <a:r>
              <a:rPr lang="en-US" sz="2000" b="1" baseline="30000" dirty="0" smtClean="0">
                <a:solidFill>
                  <a:srgbClr val="000000"/>
                </a:solidFill>
              </a:rPr>
              <a:t>-2</a:t>
            </a:r>
            <a:endParaRPr lang="ru-RU" sz="1600" b="1" baseline="30000" dirty="0">
              <a:solidFill>
                <a:srgbClr val="000000"/>
              </a:solidFill>
            </a:endParaRPr>
          </a:p>
        </p:txBody>
      </p:sp>
      <p:sp>
        <p:nvSpPr>
          <p:cNvPr id="213" name="TextBox 212"/>
          <p:cNvSpPr txBox="1"/>
          <p:nvPr/>
        </p:nvSpPr>
        <p:spPr>
          <a:xfrm>
            <a:off x="5929322" y="3643314"/>
            <a:ext cx="914400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</a:rPr>
              <a:t>Н</a:t>
            </a:r>
            <a:r>
              <a:rPr lang="en-US" sz="2000" b="1" baseline="30000" dirty="0" smtClean="0">
                <a:solidFill>
                  <a:srgbClr val="000000"/>
                </a:solidFill>
              </a:rPr>
              <a:t>+1</a:t>
            </a:r>
            <a:r>
              <a:rPr lang="en-US" sz="2000" b="1" dirty="0" smtClean="0">
                <a:solidFill>
                  <a:srgbClr val="000000"/>
                </a:solidFill>
              </a:rPr>
              <a:t>R</a:t>
            </a:r>
            <a:r>
              <a:rPr lang="en-US" sz="2000" b="1" baseline="30000" dirty="0" smtClean="0">
                <a:solidFill>
                  <a:srgbClr val="000000"/>
                </a:solidFill>
              </a:rPr>
              <a:t>-1</a:t>
            </a:r>
            <a:endParaRPr lang="ru-RU" sz="1600" b="1" baseline="30000" dirty="0">
              <a:solidFill>
                <a:srgbClr val="000000"/>
              </a:solidFill>
            </a:endParaRPr>
          </a:p>
        </p:txBody>
      </p:sp>
      <p:cxnSp>
        <p:nvCxnSpPr>
          <p:cNvPr id="215" name="Прямая со стрелкой 214"/>
          <p:cNvCxnSpPr>
            <a:stCxn id="196" idx="3"/>
          </p:cNvCxnSpPr>
          <p:nvPr/>
        </p:nvCxnSpPr>
        <p:spPr>
          <a:xfrm flipH="1" flipV="1">
            <a:off x="1142999" y="5000637"/>
            <a:ext cx="201327" cy="1417040"/>
          </a:xfrm>
          <a:prstGeom prst="straightConnector1">
            <a:avLst/>
          </a:prstGeom>
          <a:ln w="3492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Прямая со стрелкой 215"/>
          <p:cNvCxnSpPr>
            <a:endCxn id="206" idx="2"/>
          </p:cNvCxnSpPr>
          <p:nvPr/>
        </p:nvCxnSpPr>
        <p:spPr>
          <a:xfrm rot="5400000" flipH="1" flipV="1">
            <a:off x="1357317" y="5543595"/>
            <a:ext cx="1457278" cy="314324"/>
          </a:xfrm>
          <a:prstGeom prst="straightConnector1">
            <a:avLst/>
          </a:prstGeom>
          <a:ln w="3492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Прямая со стрелкой 217"/>
          <p:cNvCxnSpPr/>
          <p:nvPr/>
        </p:nvCxnSpPr>
        <p:spPr>
          <a:xfrm rot="16200000" flipV="1">
            <a:off x="1893075" y="5393545"/>
            <a:ext cx="1928826" cy="142876"/>
          </a:xfrm>
          <a:prstGeom prst="straightConnector1">
            <a:avLst/>
          </a:prstGeom>
          <a:ln w="3492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Прямая со стрелкой 220"/>
          <p:cNvCxnSpPr>
            <a:endCxn id="208" idx="2"/>
          </p:cNvCxnSpPr>
          <p:nvPr/>
        </p:nvCxnSpPr>
        <p:spPr>
          <a:xfrm rot="16200000" flipV="1">
            <a:off x="2321730" y="5107820"/>
            <a:ext cx="2385972" cy="257180"/>
          </a:xfrm>
          <a:prstGeom prst="straightConnector1">
            <a:avLst/>
          </a:prstGeom>
          <a:ln w="3492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Прямая со стрелкой 222"/>
          <p:cNvCxnSpPr>
            <a:endCxn id="210" idx="2"/>
          </p:cNvCxnSpPr>
          <p:nvPr/>
        </p:nvCxnSpPr>
        <p:spPr>
          <a:xfrm rot="16200000" flipV="1">
            <a:off x="3250424" y="5179258"/>
            <a:ext cx="2385972" cy="114304"/>
          </a:xfrm>
          <a:prstGeom prst="straightConnector1">
            <a:avLst/>
          </a:prstGeom>
          <a:ln w="3492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Прямая со стрелкой 224"/>
          <p:cNvCxnSpPr/>
          <p:nvPr/>
        </p:nvCxnSpPr>
        <p:spPr>
          <a:xfrm rot="5400000" flipH="1" flipV="1">
            <a:off x="4135013" y="5151873"/>
            <a:ext cx="2428891" cy="126157"/>
          </a:xfrm>
          <a:prstGeom prst="straightConnector1">
            <a:avLst/>
          </a:prstGeom>
          <a:ln w="3492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Прямая со стрелкой 226"/>
          <p:cNvCxnSpPr>
            <a:endCxn id="213" idx="2"/>
          </p:cNvCxnSpPr>
          <p:nvPr/>
        </p:nvCxnSpPr>
        <p:spPr>
          <a:xfrm rot="5400000" flipH="1" flipV="1">
            <a:off x="4986396" y="5057788"/>
            <a:ext cx="2414490" cy="385762"/>
          </a:xfrm>
          <a:prstGeom prst="straightConnector1">
            <a:avLst/>
          </a:prstGeom>
          <a:ln w="3492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Группа 192"/>
          <p:cNvGrpSpPr/>
          <p:nvPr/>
        </p:nvGrpSpPr>
        <p:grpSpPr>
          <a:xfrm>
            <a:off x="7696200" y="457200"/>
            <a:ext cx="1214446" cy="357190"/>
            <a:chOff x="6715140" y="142852"/>
            <a:chExt cx="1214446" cy="357190"/>
          </a:xfrm>
        </p:grpSpPr>
        <p:sp>
          <p:nvSpPr>
            <p:cNvPr id="194" name="Пятиугольник 193">
              <a:hlinkClick r:id="rId4" action="ppaction://hlinksldjump"/>
            </p:cNvPr>
            <p:cNvSpPr/>
            <p:nvPr/>
          </p:nvSpPr>
          <p:spPr>
            <a:xfrm>
              <a:off x="6715140" y="142852"/>
              <a:ext cx="1000132" cy="357190"/>
            </a:xfrm>
            <a:prstGeom prst="homePlat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главная</a:t>
              </a:r>
              <a:endParaRPr lang="ru-RU" sz="1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5" name="Нашивка 194"/>
            <p:cNvSpPr/>
            <p:nvPr/>
          </p:nvSpPr>
          <p:spPr>
            <a:xfrm>
              <a:off x="7572396" y="142852"/>
              <a:ext cx="357190" cy="357190"/>
            </a:xfrm>
            <a:prstGeom prst="chevro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" grpId="0" animBg="1"/>
      <p:bldP spid="206" grpId="0" animBg="1"/>
      <p:bldP spid="207" grpId="0" animBg="1"/>
      <p:bldP spid="208" grpId="0" animBg="1"/>
      <p:bldP spid="210" grpId="0" animBg="1"/>
      <p:bldP spid="211" grpId="0" animBg="1"/>
      <p:bldP spid="2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Прямоугольник 200"/>
          <p:cNvSpPr/>
          <p:nvPr/>
        </p:nvSpPr>
        <p:spPr>
          <a:xfrm>
            <a:off x="8305801" y="2516175"/>
            <a:ext cx="684274" cy="536579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2" name="Прямоугольник 201"/>
          <p:cNvSpPr/>
          <p:nvPr/>
        </p:nvSpPr>
        <p:spPr>
          <a:xfrm>
            <a:off x="8305800" y="3575052"/>
            <a:ext cx="704906" cy="500066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9" name="Прямоугольник 208"/>
          <p:cNvSpPr/>
          <p:nvPr/>
        </p:nvSpPr>
        <p:spPr>
          <a:xfrm>
            <a:off x="8305800" y="5546754"/>
            <a:ext cx="704906" cy="525452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4" name="Прямоугольник 203"/>
          <p:cNvSpPr/>
          <p:nvPr/>
        </p:nvSpPr>
        <p:spPr>
          <a:xfrm>
            <a:off x="8296327" y="4560902"/>
            <a:ext cx="714380" cy="511171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90813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normalizeH="0" baseline="0" noProof="0" dirty="0" smtClean="0">
                <a:ln w="12700">
                  <a:solidFill>
                    <a:schemeClr val="tx1">
                      <a:lumMod val="50000"/>
                    </a:schemeClr>
                  </a:solidFill>
                  <a:prstDash val="solid"/>
                </a:ln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</a:rPr>
              <a:t>Периодическая система химических элементов  Д.И. Менделеева</a:t>
            </a:r>
            <a:endParaRPr kumimoji="0" lang="ru-RU" sz="2400" b="1" i="0" u="none" strike="noStrike" kern="0" normalizeH="0" baseline="0" noProof="0" dirty="0">
              <a:ln w="12700">
                <a:solidFill>
                  <a:schemeClr val="tx1">
                    <a:lumMod val="50000"/>
                  </a:schemeClr>
                </a:solidFill>
                <a:prstDash val="solid"/>
              </a:ln>
              <a:solidFill>
                <a:srgbClr val="FF7C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</a:endParaRPr>
          </a:p>
        </p:txBody>
      </p:sp>
      <p:grpSp>
        <p:nvGrpSpPr>
          <p:cNvPr id="2" name="Группа 178"/>
          <p:cNvGrpSpPr/>
          <p:nvPr/>
        </p:nvGrpSpPr>
        <p:grpSpPr>
          <a:xfrm>
            <a:off x="785786" y="500042"/>
            <a:ext cx="8215370" cy="571504"/>
            <a:chOff x="1361217" y="500042"/>
            <a:chExt cx="7767258" cy="571504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1361217" y="500042"/>
              <a:ext cx="7767258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0000"/>
                  </a:solidFill>
                </a:rPr>
                <a:t>Группы элементов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361218" y="785794"/>
              <a:ext cx="748940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rgbClr val="000000"/>
                  </a:solidFill>
                </a:rPr>
                <a:t>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110157" y="785794"/>
              <a:ext cx="736971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II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847127" y="785794"/>
              <a:ext cx="742955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III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590082" y="785794"/>
              <a:ext cx="742956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IV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333038" y="785794"/>
              <a:ext cx="742955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V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5075993" y="785794"/>
              <a:ext cx="742955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VI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5818948" y="785794"/>
              <a:ext cx="742955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VII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6561903" y="785794"/>
              <a:ext cx="2566572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VIII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785786" y="1071546"/>
            <a:ext cx="785818" cy="500066"/>
          </a:xfrm>
          <a:prstGeom prst="rect">
            <a:avLst/>
          </a:prstGeom>
          <a:solidFill>
            <a:srgbClr val="FF999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800" b="1" dirty="0">
              <a:solidFill>
                <a:srgbClr val="0000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357422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143240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3929058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Прямоугольник 33">
            <a:hlinkClick r:id="rId3" action="ppaction://hlinksldjump"/>
          </p:cNvPr>
          <p:cNvSpPr/>
          <p:nvPr/>
        </p:nvSpPr>
        <p:spPr>
          <a:xfrm>
            <a:off x="4714876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5500694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3929058" y="3071810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4714876" y="3071810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5500694" y="3071810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4" name="Прямоугольник 73"/>
          <p:cNvSpPr/>
          <p:nvPr/>
        </p:nvSpPr>
        <p:spPr>
          <a:xfrm>
            <a:off x="4714876" y="407194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5" name="Прямоугольник 74"/>
          <p:cNvSpPr/>
          <p:nvPr/>
        </p:nvSpPr>
        <p:spPr>
          <a:xfrm>
            <a:off x="5500694" y="407194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1" name="Прямоугольник 90"/>
          <p:cNvSpPr/>
          <p:nvPr/>
        </p:nvSpPr>
        <p:spPr>
          <a:xfrm>
            <a:off x="5500694" y="5072074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4" name="Группа 144"/>
          <p:cNvGrpSpPr/>
          <p:nvPr/>
        </p:nvGrpSpPr>
        <p:grpSpPr>
          <a:xfrm>
            <a:off x="3071802" y="2000239"/>
            <a:ext cx="895422" cy="618800"/>
            <a:chOff x="2214546" y="1625437"/>
            <a:chExt cx="895422" cy="707200"/>
          </a:xfrm>
        </p:grpSpPr>
        <p:sp>
          <p:nvSpPr>
            <p:cNvPr id="146" name="Прямоугольник 145"/>
            <p:cNvSpPr/>
            <p:nvPr/>
          </p:nvSpPr>
          <p:spPr>
            <a:xfrm>
              <a:off x="2285984" y="1707079"/>
              <a:ext cx="785818" cy="571503"/>
            </a:xfrm>
            <a:prstGeom prst="rect">
              <a:avLst/>
            </a:prstGeom>
            <a:solidFill>
              <a:srgbClr val="FF8C19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2254224" y="1672598"/>
              <a:ext cx="426720" cy="4572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</a:rPr>
                <a:t>Si</a:t>
              </a:r>
              <a:endParaRPr lang="ru-RU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2714612" y="1625437"/>
              <a:ext cx="389850" cy="386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14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2643174" y="1952011"/>
              <a:ext cx="466794" cy="2462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28,086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2214546" y="2033654"/>
              <a:ext cx="763351" cy="2989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2060"/>
                  </a:solidFill>
                </a:rPr>
                <a:t>Кремний</a:t>
              </a:r>
              <a:r>
                <a:rPr lang="ru-RU" sz="1100" dirty="0" smtClean="0"/>
                <a:t> </a:t>
              </a:r>
              <a:endParaRPr lang="ru-RU" sz="1100" dirty="0"/>
            </a:p>
          </p:txBody>
        </p:sp>
      </p:grpSp>
      <p:grpSp>
        <p:nvGrpSpPr>
          <p:cNvPr id="25" name="Группа 174"/>
          <p:cNvGrpSpPr/>
          <p:nvPr/>
        </p:nvGrpSpPr>
        <p:grpSpPr>
          <a:xfrm>
            <a:off x="3857620" y="2000240"/>
            <a:ext cx="889916" cy="634187"/>
            <a:chOff x="4500562" y="1888034"/>
            <a:chExt cx="889916" cy="724783"/>
          </a:xfrm>
        </p:grpSpPr>
        <p:sp>
          <p:nvSpPr>
            <p:cNvPr id="152" name="Прямоугольник 151"/>
            <p:cNvSpPr/>
            <p:nvPr/>
          </p:nvSpPr>
          <p:spPr>
            <a:xfrm>
              <a:off x="4572000" y="1969678"/>
              <a:ext cx="785818" cy="571504"/>
            </a:xfrm>
            <a:prstGeom prst="rect">
              <a:avLst/>
            </a:prstGeom>
            <a:solidFill>
              <a:srgbClr val="FF8C19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53" name="TextBox 152"/>
            <p:cNvSpPr txBox="1"/>
            <p:nvPr/>
          </p:nvSpPr>
          <p:spPr>
            <a:xfrm>
              <a:off x="4521195" y="1935195"/>
              <a:ext cx="341760" cy="4572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>
                  <a:solidFill>
                    <a:srgbClr val="000000"/>
                  </a:solidFill>
                </a:rPr>
                <a:t>Р</a:t>
              </a:r>
            </a:p>
          </p:txBody>
        </p:sp>
        <p:sp>
          <p:nvSpPr>
            <p:cNvPr id="154" name="TextBox 153"/>
            <p:cNvSpPr txBox="1"/>
            <p:nvPr/>
          </p:nvSpPr>
          <p:spPr>
            <a:xfrm>
              <a:off x="5000628" y="1888034"/>
              <a:ext cx="389850" cy="3869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ru-RU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4857752" y="2214603"/>
              <a:ext cx="51809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30,9738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56" name="TextBox 155"/>
            <p:cNvSpPr txBox="1"/>
            <p:nvPr/>
          </p:nvSpPr>
          <p:spPr>
            <a:xfrm>
              <a:off x="4500562" y="2296248"/>
              <a:ext cx="700833" cy="3165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2060"/>
                  </a:solidFill>
                </a:rPr>
                <a:t>Фосфор</a:t>
              </a:r>
              <a:r>
                <a:rPr lang="ru-RU" sz="1200" dirty="0" smtClean="0"/>
                <a:t> </a:t>
              </a:r>
              <a:endParaRPr lang="ru-RU" sz="1200" dirty="0"/>
            </a:p>
          </p:txBody>
        </p:sp>
      </p:grpSp>
      <p:grpSp>
        <p:nvGrpSpPr>
          <p:cNvPr id="27" name="Группа 156"/>
          <p:cNvGrpSpPr/>
          <p:nvPr/>
        </p:nvGrpSpPr>
        <p:grpSpPr>
          <a:xfrm>
            <a:off x="4643438" y="2000240"/>
            <a:ext cx="895422" cy="634189"/>
            <a:chOff x="2214546" y="1625436"/>
            <a:chExt cx="895422" cy="724787"/>
          </a:xfrm>
        </p:grpSpPr>
        <p:sp>
          <p:nvSpPr>
            <p:cNvPr id="158" name="Прямоугольник 157"/>
            <p:cNvSpPr/>
            <p:nvPr/>
          </p:nvSpPr>
          <p:spPr>
            <a:xfrm>
              <a:off x="2285984" y="1707080"/>
              <a:ext cx="785818" cy="571504"/>
            </a:xfrm>
            <a:prstGeom prst="rect">
              <a:avLst/>
            </a:prstGeom>
            <a:solidFill>
              <a:srgbClr val="FF8C19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59" name="TextBox 158"/>
            <p:cNvSpPr txBox="1"/>
            <p:nvPr/>
          </p:nvSpPr>
          <p:spPr>
            <a:xfrm>
              <a:off x="2252647" y="1672597"/>
              <a:ext cx="341760" cy="4572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000000"/>
                  </a:solidFill>
                </a:rPr>
                <a:t>S</a:t>
              </a:r>
              <a:endParaRPr lang="ru-RU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160" name="TextBox 159"/>
            <p:cNvSpPr txBox="1"/>
            <p:nvPr/>
          </p:nvSpPr>
          <p:spPr>
            <a:xfrm>
              <a:off x="2714612" y="1625436"/>
              <a:ext cx="389850" cy="386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16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2643174" y="1952010"/>
              <a:ext cx="466794" cy="2462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32,064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62" name="TextBox 161"/>
            <p:cNvSpPr txBox="1"/>
            <p:nvPr/>
          </p:nvSpPr>
          <p:spPr>
            <a:xfrm>
              <a:off x="2214546" y="2033653"/>
              <a:ext cx="548548" cy="3165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2060"/>
                  </a:solidFill>
                </a:rPr>
                <a:t>Сера</a:t>
              </a:r>
              <a:r>
                <a:rPr lang="ru-RU" sz="1100" dirty="0" smtClean="0"/>
                <a:t> </a:t>
              </a:r>
              <a:r>
                <a:rPr lang="ru-RU" sz="1200" dirty="0" smtClean="0"/>
                <a:t> </a:t>
              </a:r>
              <a:endParaRPr lang="ru-RU" sz="1200" dirty="0"/>
            </a:p>
          </p:txBody>
        </p:sp>
      </p:grpSp>
      <p:grpSp>
        <p:nvGrpSpPr>
          <p:cNvPr id="28" name="Группа 162"/>
          <p:cNvGrpSpPr/>
          <p:nvPr/>
        </p:nvGrpSpPr>
        <p:grpSpPr>
          <a:xfrm>
            <a:off x="5448312" y="2000240"/>
            <a:ext cx="876366" cy="634189"/>
            <a:chOff x="2233602" y="1625436"/>
            <a:chExt cx="876366" cy="724787"/>
          </a:xfrm>
        </p:grpSpPr>
        <p:sp>
          <p:nvSpPr>
            <p:cNvPr id="164" name="Прямоугольник 163"/>
            <p:cNvSpPr/>
            <p:nvPr/>
          </p:nvSpPr>
          <p:spPr>
            <a:xfrm>
              <a:off x="2285984" y="1707080"/>
              <a:ext cx="785818" cy="571504"/>
            </a:xfrm>
            <a:prstGeom prst="rect">
              <a:avLst/>
            </a:prstGeom>
            <a:solidFill>
              <a:srgbClr val="FF8C19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5" name="TextBox 164"/>
            <p:cNvSpPr txBox="1"/>
            <p:nvPr/>
          </p:nvSpPr>
          <p:spPr>
            <a:xfrm>
              <a:off x="2233602" y="1672597"/>
              <a:ext cx="455574" cy="4572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</a:rPr>
                <a:t>Cl</a:t>
              </a:r>
              <a:endParaRPr lang="ru-RU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166" name="TextBox 165"/>
            <p:cNvSpPr txBox="1"/>
            <p:nvPr/>
          </p:nvSpPr>
          <p:spPr>
            <a:xfrm>
              <a:off x="2714612" y="1625436"/>
              <a:ext cx="389850" cy="386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17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2643174" y="1952010"/>
              <a:ext cx="466794" cy="2462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3</a:t>
              </a:r>
              <a:r>
                <a:rPr lang="en-US" sz="800" dirty="0" smtClean="0">
                  <a:solidFill>
                    <a:srgbClr val="002060"/>
                  </a:solidFill>
                </a:rPr>
                <a:t>5</a:t>
              </a:r>
              <a:r>
                <a:rPr lang="ru-RU" sz="800" dirty="0" smtClean="0">
                  <a:solidFill>
                    <a:srgbClr val="002060"/>
                  </a:solidFill>
                </a:rPr>
                <a:t>,</a:t>
              </a:r>
              <a:r>
                <a:rPr lang="en-US" sz="800" dirty="0" smtClean="0">
                  <a:solidFill>
                    <a:srgbClr val="002060"/>
                  </a:solidFill>
                </a:rPr>
                <a:t>453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68" name="TextBox 167"/>
            <p:cNvSpPr txBox="1"/>
            <p:nvPr/>
          </p:nvSpPr>
          <p:spPr>
            <a:xfrm>
              <a:off x="2285984" y="2033653"/>
              <a:ext cx="537327" cy="3165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2060"/>
                  </a:solidFill>
                </a:rPr>
                <a:t>Хлор</a:t>
              </a:r>
              <a:r>
                <a:rPr lang="ru-RU" sz="1200" dirty="0" smtClean="0">
                  <a:solidFill>
                    <a:srgbClr val="002060"/>
                  </a:solidFill>
                </a:rPr>
                <a:t> </a:t>
              </a:r>
              <a:endParaRPr lang="ru-RU" sz="1200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9" name="Группа 168"/>
          <p:cNvGrpSpPr/>
          <p:nvPr/>
        </p:nvGrpSpPr>
        <p:grpSpPr>
          <a:xfrm>
            <a:off x="8259814" y="2000239"/>
            <a:ext cx="778829" cy="594979"/>
            <a:chOff x="2272084" y="1625434"/>
            <a:chExt cx="753348" cy="679975"/>
          </a:xfrm>
        </p:grpSpPr>
        <p:sp>
          <p:nvSpPr>
            <p:cNvPr id="170" name="Прямоугольник 169"/>
            <p:cNvSpPr/>
            <p:nvPr/>
          </p:nvSpPr>
          <p:spPr>
            <a:xfrm>
              <a:off x="2316565" y="1707081"/>
              <a:ext cx="670699" cy="571504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1" name="TextBox 170"/>
            <p:cNvSpPr txBox="1"/>
            <p:nvPr/>
          </p:nvSpPr>
          <p:spPr>
            <a:xfrm>
              <a:off x="2272085" y="1630866"/>
              <a:ext cx="487186" cy="5276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</a:rPr>
                <a:t>A</a:t>
              </a:r>
              <a:r>
                <a:rPr lang="en-US" sz="2400" b="1" dirty="0" smtClean="0">
                  <a:solidFill>
                    <a:srgbClr val="000000"/>
                  </a:solidFill>
                </a:rPr>
                <a:t>r</a:t>
              </a:r>
              <a:endParaRPr lang="ru-RU" sz="2400" b="1" dirty="0">
                <a:solidFill>
                  <a:srgbClr val="000000"/>
                </a:solidFill>
              </a:endParaRPr>
            </a:p>
          </p:txBody>
        </p:sp>
        <p:sp>
          <p:nvSpPr>
            <p:cNvPr id="172" name="TextBox 171"/>
            <p:cNvSpPr txBox="1"/>
            <p:nvPr/>
          </p:nvSpPr>
          <p:spPr>
            <a:xfrm>
              <a:off x="2630076" y="1625434"/>
              <a:ext cx="377095" cy="3869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18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3" name="TextBox 172"/>
            <p:cNvSpPr txBox="1"/>
            <p:nvPr/>
          </p:nvSpPr>
          <p:spPr>
            <a:xfrm>
              <a:off x="2558638" y="1952007"/>
              <a:ext cx="46679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3</a:t>
              </a:r>
              <a:r>
                <a:rPr lang="en-US" sz="800" dirty="0" smtClean="0">
                  <a:solidFill>
                    <a:srgbClr val="002060"/>
                  </a:solidFill>
                </a:rPr>
                <a:t>9</a:t>
              </a:r>
              <a:r>
                <a:rPr lang="ru-RU" sz="800" dirty="0" smtClean="0">
                  <a:solidFill>
                    <a:srgbClr val="002060"/>
                  </a:solidFill>
                </a:rPr>
                <a:t>,</a:t>
              </a:r>
              <a:r>
                <a:rPr lang="en-US" sz="800" dirty="0" smtClean="0">
                  <a:solidFill>
                    <a:srgbClr val="002060"/>
                  </a:solidFill>
                </a:rPr>
                <a:t>948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74" name="TextBox 173"/>
            <p:cNvSpPr txBox="1"/>
            <p:nvPr/>
          </p:nvSpPr>
          <p:spPr>
            <a:xfrm>
              <a:off x="2272084" y="2006427"/>
              <a:ext cx="543006" cy="29898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0000"/>
                  </a:solidFill>
                </a:rPr>
                <a:t>Аргон</a:t>
              </a:r>
              <a:endParaRPr lang="ru-RU" sz="11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30" name="Группа 175"/>
          <p:cNvGrpSpPr/>
          <p:nvPr/>
        </p:nvGrpSpPr>
        <p:grpSpPr>
          <a:xfrm>
            <a:off x="142844" y="495917"/>
            <a:ext cx="642942" cy="5576313"/>
            <a:chOff x="285720" y="495917"/>
            <a:chExt cx="681383" cy="5576313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85720" y="1071546"/>
              <a:ext cx="399820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1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685540" y="500042"/>
              <a:ext cx="281563" cy="5715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85720" y="1571660"/>
              <a:ext cx="399820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2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285720" y="2071678"/>
              <a:ext cx="399820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3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285720" y="2571744"/>
              <a:ext cx="399820" cy="10001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4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285720" y="5572140"/>
              <a:ext cx="399820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7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285720" y="3571877"/>
              <a:ext cx="399820" cy="10001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5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285720" y="4572008"/>
              <a:ext cx="399820" cy="10001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6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685540" y="1071546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1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85540" y="1571612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2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85540" y="2071678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3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03" name="Прямоугольник 102"/>
            <p:cNvSpPr/>
            <p:nvPr/>
          </p:nvSpPr>
          <p:spPr>
            <a:xfrm>
              <a:off x="685540" y="5572140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10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17" name="Прямоугольник 116"/>
            <p:cNvSpPr/>
            <p:nvPr/>
          </p:nvSpPr>
          <p:spPr>
            <a:xfrm>
              <a:off x="685540" y="2571744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4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18" name="Прямоугольник 117"/>
            <p:cNvSpPr/>
            <p:nvPr/>
          </p:nvSpPr>
          <p:spPr>
            <a:xfrm>
              <a:off x="685540" y="3071810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5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19" name="Прямоугольник 118"/>
            <p:cNvSpPr/>
            <p:nvPr/>
          </p:nvSpPr>
          <p:spPr>
            <a:xfrm>
              <a:off x="685540" y="3571876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6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20" name="Прямоугольник 119"/>
            <p:cNvSpPr/>
            <p:nvPr/>
          </p:nvSpPr>
          <p:spPr>
            <a:xfrm>
              <a:off x="685540" y="4071942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7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21" name="Прямоугольник 120"/>
            <p:cNvSpPr/>
            <p:nvPr/>
          </p:nvSpPr>
          <p:spPr>
            <a:xfrm>
              <a:off x="685540" y="4572008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8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22" name="Прямоугольник 121"/>
            <p:cNvSpPr/>
            <p:nvPr/>
          </p:nvSpPr>
          <p:spPr>
            <a:xfrm>
              <a:off x="685540" y="5072074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9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 rot="17565087">
              <a:off x="557785" y="632487"/>
              <a:ext cx="530915" cy="257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 smtClean="0">
                  <a:solidFill>
                    <a:srgbClr val="000000"/>
                  </a:solidFill>
                </a:rPr>
                <a:t>Ряды</a:t>
              </a:r>
              <a:endParaRPr lang="ru-RU" sz="1100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175" name="TextBox 174"/>
          <p:cNvSpPr txBox="1"/>
          <p:nvPr/>
        </p:nvSpPr>
        <p:spPr>
          <a:xfrm>
            <a:off x="738135" y="1019142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</a:rPr>
              <a:t>Н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738135" y="1347759"/>
            <a:ext cx="7056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Водород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1249317" y="1019142"/>
            <a:ext cx="2872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1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80" name="TextBox 179"/>
          <p:cNvSpPr txBox="1"/>
          <p:nvPr/>
        </p:nvSpPr>
        <p:spPr>
          <a:xfrm>
            <a:off x="1142976" y="1214422"/>
            <a:ext cx="41549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1.008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182" name="Прямоугольник 181"/>
          <p:cNvSpPr/>
          <p:nvPr/>
        </p:nvSpPr>
        <p:spPr>
          <a:xfrm>
            <a:off x="8305800" y="3063870"/>
            <a:ext cx="704906" cy="50006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5" name="Прямоугольник 184"/>
          <p:cNvSpPr/>
          <p:nvPr/>
        </p:nvSpPr>
        <p:spPr>
          <a:xfrm>
            <a:off x="8286776" y="1071546"/>
            <a:ext cx="714379" cy="500066"/>
          </a:xfrm>
          <a:prstGeom prst="rect">
            <a:avLst/>
          </a:prstGeom>
          <a:solidFill>
            <a:srgbClr val="FF999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7" name="Прямоугольник 186"/>
          <p:cNvSpPr/>
          <p:nvPr/>
        </p:nvSpPr>
        <p:spPr>
          <a:xfrm>
            <a:off x="142844" y="507960"/>
            <a:ext cx="380338" cy="5715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0000"/>
              </a:solidFill>
            </a:endParaRPr>
          </a:p>
        </p:txBody>
      </p:sp>
      <p:sp>
        <p:nvSpPr>
          <p:cNvPr id="190" name="TextBox 189"/>
          <p:cNvSpPr txBox="1"/>
          <p:nvPr/>
        </p:nvSpPr>
        <p:spPr>
          <a:xfrm rot="18055159">
            <a:off x="-61494" y="618208"/>
            <a:ext cx="80519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 smtClean="0">
                <a:solidFill>
                  <a:srgbClr val="000000"/>
                </a:solidFill>
              </a:rPr>
              <a:t>Периоды</a:t>
            </a:r>
            <a:endParaRPr lang="ru-RU" sz="1050" b="1" dirty="0">
              <a:solidFill>
                <a:srgbClr val="000000"/>
              </a:solidFill>
            </a:endParaRPr>
          </a:p>
        </p:txBody>
      </p:sp>
      <p:sp>
        <p:nvSpPr>
          <p:cNvPr id="191" name="Прямоугольник 190"/>
          <p:cNvSpPr/>
          <p:nvPr/>
        </p:nvSpPr>
        <p:spPr>
          <a:xfrm>
            <a:off x="8286776" y="1566837"/>
            <a:ext cx="703297" cy="50006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3" name="Прямоугольник 202"/>
          <p:cNvSpPr/>
          <p:nvPr/>
        </p:nvSpPr>
        <p:spPr>
          <a:xfrm>
            <a:off x="8305800" y="4086234"/>
            <a:ext cx="704906" cy="47466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5" name="Прямоугольник 204"/>
          <p:cNvSpPr/>
          <p:nvPr/>
        </p:nvSpPr>
        <p:spPr>
          <a:xfrm>
            <a:off x="8305800" y="5072085"/>
            <a:ext cx="704906" cy="50006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9" name="TextBox 228"/>
          <p:cNvSpPr txBox="1"/>
          <p:nvPr/>
        </p:nvSpPr>
        <p:spPr>
          <a:xfrm>
            <a:off x="2308194" y="1530324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B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37" name="TextBox 236"/>
          <p:cNvSpPr txBox="1"/>
          <p:nvPr/>
        </p:nvSpPr>
        <p:spPr>
          <a:xfrm>
            <a:off x="3111480" y="1530324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C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45" name="TextBox 244"/>
          <p:cNvSpPr txBox="1"/>
          <p:nvPr/>
        </p:nvSpPr>
        <p:spPr>
          <a:xfrm>
            <a:off x="3878253" y="1530324"/>
            <a:ext cx="3978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N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47" name="TextBox 246"/>
          <p:cNvSpPr txBox="1"/>
          <p:nvPr/>
        </p:nvSpPr>
        <p:spPr>
          <a:xfrm>
            <a:off x="3878253" y="3027357"/>
            <a:ext cx="4972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As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53" name="TextBox 252"/>
          <p:cNvSpPr txBox="1"/>
          <p:nvPr/>
        </p:nvSpPr>
        <p:spPr>
          <a:xfrm>
            <a:off x="8259813" y="1019142"/>
            <a:ext cx="5261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He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56" name="TextBox 255"/>
          <p:cNvSpPr txBox="1"/>
          <p:nvPr/>
        </p:nvSpPr>
        <p:spPr>
          <a:xfrm>
            <a:off x="4681539" y="3027357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Se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58" name="TextBox 257"/>
          <p:cNvSpPr txBox="1"/>
          <p:nvPr/>
        </p:nvSpPr>
        <p:spPr>
          <a:xfrm>
            <a:off x="4645026" y="4049721"/>
            <a:ext cx="4844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Te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61" name="TextBox 260"/>
          <p:cNvSpPr txBox="1"/>
          <p:nvPr/>
        </p:nvSpPr>
        <p:spPr>
          <a:xfrm>
            <a:off x="5448312" y="1530324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F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63" name="TextBox 262"/>
          <p:cNvSpPr txBox="1"/>
          <p:nvPr/>
        </p:nvSpPr>
        <p:spPr>
          <a:xfrm>
            <a:off x="5411799" y="3027357"/>
            <a:ext cx="4555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Br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65" name="TextBox 264"/>
          <p:cNvSpPr txBox="1"/>
          <p:nvPr/>
        </p:nvSpPr>
        <p:spPr>
          <a:xfrm>
            <a:off x="5484825" y="4049721"/>
            <a:ext cx="2840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I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67" name="TextBox 266"/>
          <p:cNvSpPr txBox="1"/>
          <p:nvPr/>
        </p:nvSpPr>
        <p:spPr>
          <a:xfrm>
            <a:off x="5448312" y="5035572"/>
            <a:ext cx="4683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At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71" name="TextBox 270"/>
          <p:cNvSpPr txBox="1"/>
          <p:nvPr/>
        </p:nvSpPr>
        <p:spPr>
          <a:xfrm>
            <a:off x="8259813" y="1530324"/>
            <a:ext cx="5261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Ne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72" name="TextBox 271"/>
          <p:cNvSpPr txBox="1"/>
          <p:nvPr/>
        </p:nvSpPr>
        <p:spPr>
          <a:xfrm>
            <a:off x="8286776" y="3000372"/>
            <a:ext cx="4828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Kr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79" name="TextBox 278"/>
          <p:cNvSpPr txBox="1"/>
          <p:nvPr/>
        </p:nvSpPr>
        <p:spPr>
          <a:xfrm>
            <a:off x="8286776" y="4000504"/>
            <a:ext cx="4844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solidFill>
                  <a:srgbClr val="000000"/>
                </a:solidFill>
              </a:rPr>
              <a:t>Xe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80" name="TextBox 279"/>
          <p:cNvSpPr txBox="1"/>
          <p:nvPr/>
        </p:nvSpPr>
        <p:spPr>
          <a:xfrm>
            <a:off x="8286776" y="5000636"/>
            <a:ext cx="5277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solidFill>
                  <a:srgbClr val="000000"/>
                </a:solidFill>
              </a:rPr>
              <a:t>Rn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307" name="Прямоугольник 306"/>
          <p:cNvSpPr/>
          <p:nvPr/>
        </p:nvSpPr>
        <p:spPr>
          <a:xfrm>
            <a:off x="2344707" y="1858941"/>
            <a:ext cx="40748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Бор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08" name="Прямоугольник 307"/>
          <p:cNvSpPr/>
          <p:nvPr/>
        </p:nvSpPr>
        <p:spPr>
          <a:xfrm>
            <a:off x="3111480" y="1858941"/>
            <a:ext cx="68800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chemeClr val="tx2">
                    <a:lumMod val="50000"/>
                  </a:schemeClr>
                </a:solidFill>
              </a:rPr>
              <a:t>Углерод</a:t>
            </a:r>
            <a:endParaRPr lang="ru-RU" sz="11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16" name="Прямоугольник 315"/>
          <p:cNvSpPr/>
          <p:nvPr/>
        </p:nvSpPr>
        <p:spPr>
          <a:xfrm>
            <a:off x="3878253" y="1858941"/>
            <a:ext cx="47481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Азот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18" name="Прямоугольник 317"/>
          <p:cNvSpPr/>
          <p:nvPr/>
        </p:nvSpPr>
        <p:spPr>
          <a:xfrm>
            <a:off x="3878253" y="3355974"/>
            <a:ext cx="71045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Мышьяк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26" name="Прямоугольник 325"/>
          <p:cNvSpPr/>
          <p:nvPr/>
        </p:nvSpPr>
        <p:spPr>
          <a:xfrm>
            <a:off x="4645026" y="3355974"/>
            <a:ext cx="55015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Селен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28" name="Прямоугольник 327"/>
          <p:cNvSpPr/>
          <p:nvPr/>
        </p:nvSpPr>
        <p:spPr>
          <a:xfrm>
            <a:off x="4645026" y="4341825"/>
            <a:ext cx="61587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Теллур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31" name="Прямоугольник 330"/>
          <p:cNvSpPr/>
          <p:nvPr/>
        </p:nvSpPr>
        <p:spPr>
          <a:xfrm>
            <a:off x="5448312" y="1858941"/>
            <a:ext cx="49885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Фтор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33" name="Прямоугольник 332"/>
          <p:cNvSpPr/>
          <p:nvPr/>
        </p:nvSpPr>
        <p:spPr>
          <a:xfrm>
            <a:off x="5448312" y="3355974"/>
            <a:ext cx="49725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Бром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35" name="Прямоугольник 334"/>
          <p:cNvSpPr/>
          <p:nvPr/>
        </p:nvSpPr>
        <p:spPr>
          <a:xfrm>
            <a:off x="5448312" y="4341825"/>
            <a:ext cx="42992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err="1" smtClean="0">
                <a:solidFill>
                  <a:srgbClr val="000000"/>
                </a:solidFill>
              </a:rPr>
              <a:t>Иод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37" name="Прямоугольник 336"/>
          <p:cNvSpPr/>
          <p:nvPr/>
        </p:nvSpPr>
        <p:spPr>
          <a:xfrm>
            <a:off x="5448312" y="5364189"/>
            <a:ext cx="53412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Астат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47" name="Прямоугольник 346"/>
          <p:cNvSpPr/>
          <p:nvPr/>
        </p:nvSpPr>
        <p:spPr>
          <a:xfrm>
            <a:off x="8259813" y="3355974"/>
            <a:ext cx="70724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Криптон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48" name="Прямоугольник 347"/>
          <p:cNvSpPr/>
          <p:nvPr/>
        </p:nvSpPr>
        <p:spPr>
          <a:xfrm>
            <a:off x="8286776" y="4357694"/>
            <a:ext cx="62549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Ксенон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49" name="Прямоугольник 348"/>
          <p:cNvSpPr/>
          <p:nvPr/>
        </p:nvSpPr>
        <p:spPr>
          <a:xfrm>
            <a:off x="8286776" y="5357826"/>
            <a:ext cx="54373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Радон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52" name="Прямоугольник 351"/>
          <p:cNvSpPr/>
          <p:nvPr/>
        </p:nvSpPr>
        <p:spPr>
          <a:xfrm>
            <a:off x="2819376" y="1493811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5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3" name="Прямоугольник 352"/>
          <p:cNvSpPr/>
          <p:nvPr/>
        </p:nvSpPr>
        <p:spPr>
          <a:xfrm>
            <a:off x="3622662" y="1493811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6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4" name="Прямоугольник 353"/>
          <p:cNvSpPr/>
          <p:nvPr/>
        </p:nvSpPr>
        <p:spPr>
          <a:xfrm>
            <a:off x="4389435" y="1493811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7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36" name="Группа 544"/>
          <p:cNvGrpSpPr/>
          <p:nvPr/>
        </p:nvGrpSpPr>
        <p:grpSpPr>
          <a:xfrm>
            <a:off x="4645026" y="1493811"/>
            <a:ext cx="798440" cy="626740"/>
            <a:chOff x="4645026" y="1493811"/>
            <a:chExt cx="798440" cy="626740"/>
          </a:xfrm>
        </p:grpSpPr>
        <p:sp>
          <p:nvSpPr>
            <p:cNvPr id="254" name="TextBox 253"/>
            <p:cNvSpPr txBox="1"/>
            <p:nvPr/>
          </p:nvSpPr>
          <p:spPr>
            <a:xfrm>
              <a:off x="4645026" y="1530324"/>
              <a:ext cx="3978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</a:rPr>
                <a:t>O</a:t>
              </a:r>
              <a:endParaRPr lang="ru-RU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324" name="Прямоугольник 323"/>
            <p:cNvSpPr/>
            <p:nvPr/>
          </p:nvSpPr>
          <p:spPr>
            <a:xfrm>
              <a:off x="4645026" y="1858941"/>
              <a:ext cx="771365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100" u="sng" dirty="0" smtClean="0">
                  <a:solidFill>
                    <a:srgbClr val="000000"/>
                  </a:solidFill>
                </a:rPr>
                <a:t>Кислород</a:t>
              </a:r>
              <a:endParaRPr lang="ru-RU" sz="1100" u="sng" dirty="0">
                <a:solidFill>
                  <a:srgbClr val="000000"/>
                </a:solidFill>
              </a:endParaRPr>
            </a:p>
          </p:txBody>
        </p:sp>
        <p:sp>
          <p:nvSpPr>
            <p:cNvPr id="355" name="Прямоугольник 354"/>
            <p:cNvSpPr/>
            <p:nvPr/>
          </p:nvSpPr>
          <p:spPr>
            <a:xfrm>
              <a:off x="5156208" y="1493811"/>
              <a:ext cx="28725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1" dirty="0" smtClean="0">
                  <a:solidFill>
                    <a:schemeClr val="tx2">
                      <a:lumMod val="50000"/>
                    </a:schemeClr>
                  </a:solidFill>
                </a:rPr>
                <a:t>8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sp>
        <p:nvSpPr>
          <p:cNvPr id="356" name="Прямоугольник 355"/>
          <p:cNvSpPr/>
          <p:nvPr/>
        </p:nvSpPr>
        <p:spPr>
          <a:xfrm>
            <a:off x="5959494" y="1493811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9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7" name="Прямоугольник 356"/>
          <p:cNvSpPr/>
          <p:nvPr/>
        </p:nvSpPr>
        <p:spPr>
          <a:xfrm>
            <a:off x="8697969" y="1019142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2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8" name="Прямоугольник 357"/>
          <p:cNvSpPr/>
          <p:nvPr/>
        </p:nvSpPr>
        <p:spPr>
          <a:xfrm>
            <a:off x="8624943" y="1493811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10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61" name="Прямоугольник 360"/>
          <p:cNvSpPr/>
          <p:nvPr/>
        </p:nvSpPr>
        <p:spPr>
          <a:xfrm>
            <a:off x="774647" y="6057936"/>
            <a:ext cx="839799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2" name="Прямоугольник 361"/>
          <p:cNvSpPr/>
          <p:nvPr/>
        </p:nvSpPr>
        <p:spPr>
          <a:xfrm>
            <a:off x="1577934" y="6057936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3" name="Прямоугольник 362"/>
          <p:cNvSpPr/>
          <p:nvPr/>
        </p:nvSpPr>
        <p:spPr>
          <a:xfrm>
            <a:off x="774648" y="6313527"/>
            <a:ext cx="822331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4" name="Прямоугольник 363"/>
          <p:cNvSpPr/>
          <p:nvPr/>
        </p:nvSpPr>
        <p:spPr>
          <a:xfrm>
            <a:off x="1577934" y="6313527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5" name="Прямоугольник 364"/>
          <p:cNvSpPr/>
          <p:nvPr/>
        </p:nvSpPr>
        <p:spPr>
          <a:xfrm>
            <a:off x="2344707" y="6057936"/>
            <a:ext cx="822331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6" name="Прямоугольник 365"/>
          <p:cNvSpPr/>
          <p:nvPr/>
        </p:nvSpPr>
        <p:spPr>
          <a:xfrm>
            <a:off x="2344707" y="6313527"/>
            <a:ext cx="822331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" name="Прямоугольник 367"/>
          <p:cNvSpPr/>
          <p:nvPr/>
        </p:nvSpPr>
        <p:spPr>
          <a:xfrm>
            <a:off x="3147993" y="6057936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9" name="Прямоугольник 368"/>
          <p:cNvSpPr/>
          <p:nvPr/>
        </p:nvSpPr>
        <p:spPr>
          <a:xfrm>
            <a:off x="3147993" y="6313527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0" name="Прямоугольник 369"/>
          <p:cNvSpPr/>
          <p:nvPr/>
        </p:nvSpPr>
        <p:spPr>
          <a:xfrm>
            <a:off x="3914766" y="6057936"/>
            <a:ext cx="822331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1" name="Прямоугольник 370"/>
          <p:cNvSpPr/>
          <p:nvPr/>
        </p:nvSpPr>
        <p:spPr>
          <a:xfrm>
            <a:off x="3914766" y="6313527"/>
            <a:ext cx="822331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2" name="Прямоугольник 371"/>
          <p:cNvSpPr/>
          <p:nvPr/>
        </p:nvSpPr>
        <p:spPr>
          <a:xfrm>
            <a:off x="4718052" y="6057936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3" name="Прямоугольник 372"/>
          <p:cNvSpPr/>
          <p:nvPr/>
        </p:nvSpPr>
        <p:spPr>
          <a:xfrm>
            <a:off x="4718052" y="6313527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4" name="Прямоугольник 373"/>
          <p:cNvSpPr/>
          <p:nvPr/>
        </p:nvSpPr>
        <p:spPr>
          <a:xfrm>
            <a:off x="5484824" y="6057936"/>
            <a:ext cx="839799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5" name="Прямоугольник 374"/>
          <p:cNvSpPr/>
          <p:nvPr/>
        </p:nvSpPr>
        <p:spPr>
          <a:xfrm>
            <a:off x="5484824" y="6313527"/>
            <a:ext cx="839799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2" name="Прямоугольник 381"/>
          <p:cNvSpPr/>
          <p:nvPr/>
        </p:nvSpPr>
        <p:spPr>
          <a:xfrm>
            <a:off x="6288111" y="6313527"/>
            <a:ext cx="2713132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3" name="Прямоугольник 382"/>
          <p:cNvSpPr/>
          <p:nvPr/>
        </p:nvSpPr>
        <p:spPr>
          <a:xfrm>
            <a:off x="6288111" y="6057936"/>
            <a:ext cx="2713132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4" name="Прямоугольник 383"/>
          <p:cNvSpPr/>
          <p:nvPr/>
        </p:nvSpPr>
        <p:spPr>
          <a:xfrm>
            <a:off x="142844" y="6057936"/>
            <a:ext cx="642974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baseline="-25000" dirty="0" smtClean="0">
                <a:ln w="50800"/>
                <a:solidFill>
                  <a:schemeClr val="tx1">
                    <a:lumMod val="25000"/>
                  </a:schemeClr>
                </a:solidFill>
              </a:rPr>
              <a:t>ВО</a:t>
            </a:r>
            <a:endParaRPr lang="ru-RU" b="1" baseline="-25000" dirty="0">
              <a:ln w="50800"/>
              <a:solidFill>
                <a:schemeClr val="tx1">
                  <a:lumMod val="25000"/>
                </a:schemeClr>
              </a:solidFill>
            </a:endParaRPr>
          </a:p>
        </p:txBody>
      </p:sp>
      <p:sp>
        <p:nvSpPr>
          <p:cNvPr id="385" name="Прямоугольник 384"/>
          <p:cNvSpPr/>
          <p:nvPr/>
        </p:nvSpPr>
        <p:spPr>
          <a:xfrm>
            <a:off x="142844" y="6313527"/>
            <a:ext cx="631804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baseline="-25000" dirty="0" smtClean="0">
                <a:ln w="50800"/>
                <a:solidFill>
                  <a:schemeClr val="tx1">
                    <a:lumMod val="25000"/>
                  </a:schemeClr>
                </a:solidFill>
              </a:rPr>
              <a:t>ЛВС</a:t>
            </a:r>
            <a:endParaRPr lang="ru-RU" b="1" baseline="-25000" dirty="0">
              <a:ln w="50800"/>
              <a:solidFill>
                <a:schemeClr val="tx1">
                  <a:lumMod val="25000"/>
                </a:schemeClr>
              </a:solidFill>
            </a:endParaRPr>
          </a:p>
        </p:txBody>
      </p:sp>
      <p:sp>
        <p:nvSpPr>
          <p:cNvPr id="393" name="Прямоугольник 392"/>
          <p:cNvSpPr/>
          <p:nvPr/>
        </p:nvSpPr>
        <p:spPr>
          <a:xfrm>
            <a:off x="4352922" y="3027357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33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95" name="Прямоугольник 394"/>
          <p:cNvSpPr/>
          <p:nvPr/>
        </p:nvSpPr>
        <p:spPr>
          <a:xfrm>
            <a:off x="5922981" y="3027357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35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96" name="Прямоугольник 395"/>
          <p:cNvSpPr/>
          <p:nvPr/>
        </p:nvSpPr>
        <p:spPr>
          <a:xfrm>
            <a:off x="8624943" y="3027357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36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12" name="Прямоугольник 411"/>
          <p:cNvSpPr/>
          <p:nvPr/>
        </p:nvSpPr>
        <p:spPr>
          <a:xfrm>
            <a:off x="5156208" y="4049721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52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13" name="Прямоугольник 412"/>
          <p:cNvSpPr/>
          <p:nvPr/>
        </p:nvSpPr>
        <p:spPr>
          <a:xfrm>
            <a:off x="5922981" y="4049721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53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14" name="Прямоугольник 413"/>
          <p:cNvSpPr/>
          <p:nvPr/>
        </p:nvSpPr>
        <p:spPr>
          <a:xfrm>
            <a:off x="8624943" y="4049721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54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31" name="Прямоугольник 430"/>
          <p:cNvSpPr/>
          <p:nvPr/>
        </p:nvSpPr>
        <p:spPr>
          <a:xfrm>
            <a:off x="5959494" y="5035572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85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32" name="Прямоугольник 431"/>
          <p:cNvSpPr/>
          <p:nvPr/>
        </p:nvSpPr>
        <p:spPr>
          <a:xfrm>
            <a:off x="8624943" y="5035572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86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54" name="Прямоугольник 453"/>
          <p:cNvSpPr/>
          <p:nvPr/>
        </p:nvSpPr>
        <p:spPr>
          <a:xfrm>
            <a:off x="2709837" y="1749402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10,811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62" name="Прямоугольник 461"/>
          <p:cNvSpPr/>
          <p:nvPr/>
        </p:nvSpPr>
        <p:spPr>
          <a:xfrm>
            <a:off x="3513123" y="1749402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12,011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70" name="Прямоугольник 469"/>
          <p:cNvSpPr/>
          <p:nvPr/>
        </p:nvSpPr>
        <p:spPr>
          <a:xfrm>
            <a:off x="4352922" y="1749402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14,00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72" name="Прямоугольник 471"/>
          <p:cNvSpPr/>
          <p:nvPr/>
        </p:nvSpPr>
        <p:spPr>
          <a:xfrm>
            <a:off x="4279896" y="3282948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74,922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78" name="Прямоугольник 477"/>
          <p:cNvSpPr/>
          <p:nvPr/>
        </p:nvSpPr>
        <p:spPr>
          <a:xfrm>
            <a:off x="5083182" y="1749402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15,998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0" name="Прямоугольник 479"/>
          <p:cNvSpPr/>
          <p:nvPr/>
        </p:nvSpPr>
        <p:spPr>
          <a:xfrm>
            <a:off x="5083182" y="3282948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78,96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2" name="Прямоугольник 481"/>
          <p:cNvSpPr/>
          <p:nvPr/>
        </p:nvSpPr>
        <p:spPr>
          <a:xfrm>
            <a:off x="5083182" y="4268799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127,60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5" name="Прямоугольник 484"/>
          <p:cNvSpPr/>
          <p:nvPr/>
        </p:nvSpPr>
        <p:spPr>
          <a:xfrm>
            <a:off x="5813442" y="1749402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18,998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7" name="Прямоугольник 486"/>
          <p:cNvSpPr/>
          <p:nvPr/>
        </p:nvSpPr>
        <p:spPr>
          <a:xfrm>
            <a:off x="5849955" y="3282948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79,904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9" name="Прямоугольник 488"/>
          <p:cNvSpPr/>
          <p:nvPr/>
        </p:nvSpPr>
        <p:spPr>
          <a:xfrm>
            <a:off x="5813442" y="4268799"/>
            <a:ext cx="518091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126,906</a:t>
            </a:r>
            <a:endParaRPr lang="ru-RU" sz="8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91" name="Прямоугольник 490"/>
          <p:cNvSpPr/>
          <p:nvPr/>
        </p:nvSpPr>
        <p:spPr>
          <a:xfrm>
            <a:off x="5886468" y="5254650"/>
            <a:ext cx="40588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(210)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95" name="Прямоугольник 494"/>
          <p:cNvSpPr/>
          <p:nvPr/>
        </p:nvSpPr>
        <p:spPr>
          <a:xfrm>
            <a:off x="8588430" y="127473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4,003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96" name="Прямоугольник 495"/>
          <p:cNvSpPr/>
          <p:nvPr/>
        </p:nvSpPr>
        <p:spPr>
          <a:xfrm>
            <a:off x="8551917" y="1785915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20,179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97" name="Прямоугольник 496"/>
          <p:cNvSpPr/>
          <p:nvPr/>
        </p:nvSpPr>
        <p:spPr>
          <a:xfrm>
            <a:off x="8624943" y="324643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83,80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501" name="Прямоугольник 500"/>
          <p:cNvSpPr/>
          <p:nvPr/>
        </p:nvSpPr>
        <p:spPr>
          <a:xfrm>
            <a:off x="8551917" y="4268799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131,30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505" name="Прямоугольник 504"/>
          <p:cNvSpPr/>
          <p:nvPr/>
        </p:nvSpPr>
        <p:spPr>
          <a:xfrm>
            <a:off x="8624943" y="5291163"/>
            <a:ext cx="40588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(222)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511" name="Прямоугольник 510"/>
          <p:cNvSpPr/>
          <p:nvPr/>
        </p:nvSpPr>
        <p:spPr>
          <a:xfrm>
            <a:off x="8259813" y="1347759"/>
            <a:ext cx="55015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Гелий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512" name="Прямоугольник 511"/>
          <p:cNvSpPr/>
          <p:nvPr/>
        </p:nvSpPr>
        <p:spPr>
          <a:xfrm>
            <a:off x="8259813" y="1858941"/>
            <a:ext cx="49564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Неон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513" name="Прямоугольник 512"/>
          <p:cNvSpPr/>
          <p:nvPr/>
        </p:nvSpPr>
        <p:spPr>
          <a:xfrm>
            <a:off x="920700" y="6021423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r>
              <a:rPr lang="en-US" sz="1600" b="1" dirty="0" smtClean="0">
                <a:solidFill>
                  <a:srgbClr val="000000"/>
                </a:solidFill>
              </a:rPr>
              <a:t>O</a:t>
            </a:r>
            <a:endParaRPr lang="ru-RU" sz="1600" b="1" dirty="0">
              <a:solidFill>
                <a:srgbClr val="000000"/>
              </a:solidFill>
            </a:endParaRPr>
          </a:p>
        </p:txBody>
      </p:sp>
      <p:sp>
        <p:nvSpPr>
          <p:cNvPr id="514" name="Прямоугольник 513"/>
          <p:cNvSpPr/>
          <p:nvPr/>
        </p:nvSpPr>
        <p:spPr>
          <a:xfrm>
            <a:off x="1687473" y="6021423"/>
            <a:ext cx="5036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RO</a:t>
            </a:r>
            <a:endParaRPr lang="ru-RU" sz="1600" b="1" dirty="0">
              <a:solidFill>
                <a:srgbClr val="000000"/>
              </a:solidFill>
            </a:endParaRPr>
          </a:p>
        </p:txBody>
      </p:sp>
      <p:sp>
        <p:nvSpPr>
          <p:cNvPr id="515" name="Прямоугольник 514"/>
          <p:cNvSpPr/>
          <p:nvPr/>
        </p:nvSpPr>
        <p:spPr>
          <a:xfrm>
            <a:off x="2417733" y="6021423"/>
            <a:ext cx="65755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r>
              <a:rPr lang="en-US" sz="1600" b="1" dirty="0" smtClean="0">
                <a:solidFill>
                  <a:srgbClr val="000000"/>
                </a:solidFill>
              </a:rPr>
              <a:t>O</a:t>
            </a:r>
            <a:r>
              <a:rPr lang="en-US" sz="1200" b="1" dirty="0" smtClean="0">
                <a:solidFill>
                  <a:srgbClr val="000000"/>
                </a:solidFill>
              </a:rPr>
              <a:t>3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16" name="Прямоугольник 515"/>
          <p:cNvSpPr/>
          <p:nvPr/>
        </p:nvSpPr>
        <p:spPr>
          <a:xfrm>
            <a:off x="3221019" y="6021423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RO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17" name="Прямоугольник 516"/>
          <p:cNvSpPr/>
          <p:nvPr/>
        </p:nvSpPr>
        <p:spPr>
          <a:xfrm>
            <a:off x="3914766" y="6021423"/>
            <a:ext cx="73057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r>
              <a:rPr lang="en-US" sz="1600" b="1" dirty="0" smtClean="0">
                <a:solidFill>
                  <a:srgbClr val="000000"/>
                </a:solidFill>
              </a:rPr>
              <a:t>O</a:t>
            </a:r>
            <a:r>
              <a:rPr lang="en-US" sz="1200" b="1" dirty="0" smtClean="0">
                <a:solidFill>
                  <a:srgbClr val="000000"/>
                </a:solidFill>
              </a:rPr>
              <a:t>5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18" name="Прямоугольник 517"/>
          <p:cNvSpPr/>
          <p:nvPr/>
        </p:nvSpPr>
        <p:spPr>
          <a:xfrm>
            <a:off x="4827591" y="6021423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RO</a:t>
            </a:r>
            <a:r>
              <a:rPr lang="en-US" sz="1200" b="1" dirty="0" smtClean="0">
                <a:solidFill>
                  <a:srgbClr val="000000"/>
                </a:solidFill>
              </a:rPr>
              <a:t>3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19" name="Прямоугольник 518"/>
          <p:cNvSpPr/>
          <p:nvPr/>
        </p:nvSpPr>
        <p:spPr>
          <a:xfrm>
            <a:off x="5557851" y="6021423"/>
            <a:ext cx="65755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r>
              <a:rPr lang="en-US" sz="1600" b="1" dirty="0" smtClean="0">
                <a:solidFill>
                  <a:srgbClr val="000000"/>
                </a:solidFill>
              </a:rPr>
              <a:t>O</a:t>
            </a:r>
            <a:r>
              <a:rPr lang="en-US" sz="1200" b="1" dirty="0" smtClean="0">
                <a:solidFill>
                  <a:srgbClr val="000000"/>
                </a:solidFill>
              </a:rPr>
              <a:t>7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20" name="Прямоугольник 519"/>
          <p:cNvSpPr/>
          <p:nvPr/>
        </p:nvSpPr>
        <p:spPr>
          <a:xfrm>
            <a:off x="7383501" y="6021423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RO</a:t>
            </a:r>
            <a:r>
              <a:rPr lang="en-US" sz="1200" b="1" dirty="0" smtClean="0">
                <a:solidFill>
                  <a:srgbClr val="000000"/>
                </a:solidFill>
              </a:rPr>
              <a:t>4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21" name="Прямоугольник 520"/>
          <p:cNvSpPr/>
          <p:nvPr/>
        </p:nvSpPr>
        <p:spPr>
          <a:xfrm>
            <a:off x="3221019" y="6277014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RH</a:t>
            </a:r>
            <a:r>
              <a:rPr lang="en-US" sz="1200" b="1" dirty="0" smtClean="0">
                <a:solidFill>
                  <a:srgbClr val="000000"/>
                </a:solidFill>
              </a:rPr>
              <a:t>4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22" name="Прямоугольник 521"/>
          <p:cNvSpPr/>
          <p:nvPr/>
        </p:nvSpPr>
        <p:spPr>
          <a:xfrm>
            <a:off x="3987792" y="6277014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RH</a:t>
            </a:r>
            <a:r>
              <a:rPr lang="en-US" sz="1200" b="1" dirty="0" smtClean="0">
                <a:solidFill>
                  <a:srgbClr val="000000"/>
                </a:solidFill>
              </a:rPr>
              <a:t>3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23" name="Прямоугольник 522"/>
          <p:cNvSpPr/>
          <p:nvPr/>
        </p:nvSpPr>
        <p:spPr>
          <a:xfrm>
            <a:off x="4827591" y="6277014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H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r>
              <a:rPr lang="en-US" sz="1600" b="1" dirty="0" smtClean="0">
                <a:solidFill>
                  <a:srgbClr val="000000"/>
                </a:solidFill>
              </a:rPr>
              <a:t>R</a:t>
            </a:r>
            <a:endParaRPr lang="ru-RU" sz="1600" b="1" dirty="0">
              <a:solidFill>
                <a:srgbClr val="000000"/>
              </a:solidFill>
            </a:endParaRPr>
          </a:p>
        </p:txBody>
      </p:sp>
      <p:sp>
        <p:nvSpPr>
          <p:cNvPr id="524" name="Прямоугольник 523"/>
          <p:cNvSpPr/>
          <p:nvPr/>
        </p:nvSpPr>
        <p:spPr>
          <a:xfrm>
            <a:off x="5594364" y="6277014"/>
            <a:ext cx="5036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HR</a:t>
            </a:r>
            <a:endParaRPr lang="ru-RU" sz="1600" b="1" dirty="0">
              <a:solidFill>
                <a:srgbClr val="000000"/>
              </a:solidFill>
            </a:endParaRPr>
          </a:p>
        </p:txBody>
      </p:sp>
      <p:sp>
        <p:nvSpPr>
          <p:cNvPr id="553" name="Скругленный прямоугольник 552"/>
          <p:cNvSpPr/>
          <p:nvPr/>
        </p:nvSpPr>
        <p:spPr>
          <a:xfrm>
            <a:off x="838200" y="2590800"/>
            <a:ext cx="2895600" cy="33528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периодах слева направо с возрастанием заряда ядра атомов и увеличением отрицательной степени окисления усиливаются кислотные свойства водородных соединений НеМе в водных растворах</a:t>
            </a:r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55" name="TextBox 554"/>
          <p:cNvSpPr txBox="1"/>
          <p:nvPr/>
        </p:nvSpPr>
        <p:spPr>
          <a:xfrm>
            <a:off x="3048000" y="1066800"/>
            <a:ext cx="2438400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N</a:t>
            </a:r>
            <a:r>
              <a:rPr lang="ru-RU" sz="2000" b="1" dirty="0" smtClean="0">
                <a:solidFill>
                  <a:srgbClr val="000000"/>
                </a:solidFill>
              </a:rPr>
              <a:t>Н</a:t>
            </a:r>
            <a:r>
              <a:rPr lang="ru-RU" sz="2000" b="1" baseline="-25000" dirty="0" smtClean="0">
                <a:solidFill>
                  <a:srgbClr val="000000"/>
                </a:solidFill>
              </a:rPr>
              <a:t>3</a:t>
            </a:r>
            <a:r>
              <a:rPr lang="ru-RU" sz="2000" b="1" dirty="0" smtClean="0">
                <a:solidFill>
                  <a:srgbClr val="000000"/>
                </a:solidFill>
              </a:rPr>
              <a:t>- </a:t>
            </a:r>
            <a:r>
              <a:rPr lang="ru-RU" sz="1600" b="1" dirty="0" smtClean="0">
                <a:solidFill>
                  <a:srgbClr val="000000"/>
                </a:solidFill>
              </a:rPr>
              <a:t>основные свойства</a:t>
            </a:r>
            <a:endParaRPr lang="ru-RU" sz="1600" b="1" dirty="0">
              <a:solidFill>
                <a:srgbClr val="000000"/>
              </a:solidFill>
            </a:endParaRPr>
          </a:p>
        </p:txBody>
      </p:sp>
      <p:sp>
        <p:nvSpPr>
          <p:cNvPr id="556" name="TextBox 555"/>
          <p:cNvSpPr txBox="1"/>
          <p:nvPr/>
        </p:nvSpPr>
        <p:spPr>
          <a:xfrm>
            <a:off x="5562600" y="1066800"/>
            <a:ext cx="2438400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</a:rPr>
              <a:t>Н</a:t>
            </a:r>
            <a:r>
              <a:rPr lang="en-US" sz="2000" b="1" dirty="0" smtClean="0">
                <a:solidFill>
                  <a:srgbClr val="000000"/>
                </a:solidFill>
              </a:rPr>
              <a:t>F</a:t>
            </a:r>
            <a:r>
              <a:rPr lang="ru-RU" sz="2000" b="1" dirty="0" smtClean="0">
                <a:solidFill>
                  <a:srgbClr val="000000"/>
                </a:solidFill>
              </a:rPr>
              <a:t>- </a:t>
            </a:r>
            <a:r>
              <a:rPr lang="ru-RU" sz="1600" b="1" dirty="0" smtClean="0">
                <a:solidFill>
                  <a:srgbClr val="000000"/>
                </a:solidFill>
              </a:rPr>
              <a:t>кислотные свойства</a:t>
            </a:r>
            <a:endParaRPr lang="ru-RU" sz="1600" b="1" dirty="0">
              <a:solidFill>
                <a:srgbClr val="000000"/>
              </a:solidFill>
            </a:endParaRPr>
          </a:p>
        </p:txBody>
      </p:sp>
      <p:sp>
        <p:nvSpPr>
          <p:cNvPr id="557" name="TextBox 556"/>
          <p:cNvSpPr txBox="1"/>
          <p:nvPr/>
        </p:nvSpPr>
        <p:spPr>
          <a:xfrm>
            <a:off x="5943600" y="2667000"/>
            <a:ext cx="2133600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</a:rPr>
              <a:t>Н</a:t>
            </a:r>
            <a:r>
              <a:rPr lang="en-US" sz="2000" b="1" dirty="0" smtClean="0">
                <a:solidFill>
                  <a:srgbClr val="000000"/>
                </a:solidFill>
              </a:rPr>
              <a:t>Cl</a:t>
            </a:r>
            <a:r>
              <a:rPr lang="ru-RU" sz="1600" b="1" dirty="0" smtClean="0">
                <a:solidFill>
                  <a:srgbClr val="000000"/>
                </a:solidFill>
              </a:rPr>
              <a:t>-сильная кислота</a:t>
            </a:r>
            <a:endParaRPr lang="ru-RU" sz="1600" b="1" dirty="0">
              <a:solidFill>
                <a:srgbClr val="000000"/>
              </a:solidFill>
            </a:endParaRPr>
          </a:p>
        </p:txBody>
      </p:sp>
      <p:sp>
        <p:nvSpPr>
          <p:cNvPr id="558" name="TextBox 557"/>
          <p:cNvSpPr txBox="1"/>
          <p:nvPr/>
        </p:nvSpPr>
        <p:spPr>
          <a:xfrm>
            <a:off x="3429000" y="2667000"/>
            <a:ext cx="2438400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</a:rPr>
              <a:t>РН</a:t>
            </a:r>
            <a:r>
              <a:rPr lang="ru-RU" sz="2000" b="1" baseline="-25000" dirty="0" smtClean="0">
                <a:solidFill>
                  <a:srgbClr val="000000"/>
                </a:solidFill>
              </a:rPr>
              <a:t>3</a:t>
            </a:r>
            <a:r>
              <a:rPr lang="ru-RU" sz="2000" b="1" dirty="0" smtClean="0">
                <a:solidFill>
                  <a:srgbClr val="000000"/>
                </a:solidFill>
              </a:rPr>
              <a:t>- </a:t>
            </a:r>
            <a:r>
              <a:rPr lang="ru-RU" sz="1600" b="1" dirty="0" smtClean="0">
                <a:solidFill>
                  <a:srgbClr val="000000"/>
                </a:solidFill>
              </a:rPr>
              <a:t>основные свойства</a:t>
            </a:r>
            <a:endParaRPr lang="ru-RU" sz="1600" b="1" dirty="0">
              <a:solidFill>
                <a:srgbClr val="000000"/>
              </a:solidFill>
            </a:endParaRPr>
          </a:p>
        </p:txBody>
      </p:sp>
      <p:cxnSp>
        <p:nvCxnSpPr>
          <p:cNvPr id="560" name="Прямая со стрелкой 559"/>
          <p:cNvCxnSpPr>
            <a:stCxn id="245" idx="3"/>
          </p:cNvCxnSpPr>
          <p:nvPr/>
        </p:nvCxnSpPr>
        <p:spPr>
          <a:xfrm flipH="1" flipV="1">
            <a:off x="4038600" y="1447800"/>
            <a:ext cx="237519" cy="282579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1" name="Прямая со стрелкой 560"/>
          <p:cNvCxnSpPr/>
          <p:nvPr/>
        </p:nvCxnSpPr>
        <p:spPr>
          <a:xfrm rot="5400000" flipH="1" flipV="1">
            <a:off x="5748217" y="1490783"/>
            <a:ext cx="312769" cy="226803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3" name="Прямая со стрелкой 562"/>
          <p:cNvCxnSpPr/>
          <p:nvPr/>
        </p:nvCxnSpPr>
        <p:spPr>
          <a:xfrm rot="16200000" flipH="1">
            <a:off x="4099230" y="2377770"/>
            <a:ext cx="327020" cy="295880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5" name="Прямая со стрелкой 564"/>
          <p:cNvCxnSpPr>
            <a:stCxn id="168" idx="0"/>
          </p:cNvCxnSpPr>
          <p:nvPr/>
        </p:nvCxnSpPr>
        <p:spPr>
          <a:xfrm rot="16200000" flipH="1">
            <a:off x="5815994" y="2310794"/>
            <a:ext cx="309570" cy="402842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9" name="Прямая со стрелкой 568"/>
          <p:cNvCxnSpPr/>
          <p:nvPr/>
        </p:nvCxnSpPr>
        <p:spPr>
          <a:xfrm>
            <a:off x="3962400" y="2057400"/>
            <a:ext cx="2438400" cy="1588"/>
          </a:xfrm>
          <a:prstGeom prst="straightConnector1">
            <a:avLst/>
          </a:prstGeom>
          <a:ln w="4762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4" name="Штриховая стрелка вправо 573">
            <a:hlinkClick r:id="rId4" action="ppaction://hlinksldjump"/>
          </p:cNvPr>
          <p:cNvSpPr/>
          <p:nvPr/>
        </p:nvSpPr>
        <p:spPr>
          <a:xfrm>
            <a:off x="7962928" y="6235278"/>
            <a:ext cx="609600" cy="408432"/>
          </a:xfrm>
          <a:prstGeom prst="stripedRigh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7" name="Группа 192"/>
          <p:cNvGrpSpPr/>
          <p:nvPr/>
        </p:nvGrpSpPr>
        <p:grpSpPr>
          <a:xfrm>
            <a:off x="7696200" y="457200"/>
            <a:ext cx="1214446" cy="357190"/>
            <a:chOff x="6715140" y="142852"/>
            <a:chExt cx="1214446" cy="357190"/>
          </a:xfrm>
        </p:grpSpPr>
        <p:sp>
          <p:nvSpPr>
            <p:cNvPr id="207" name="Пятиугольник 206">
              <a:hlinkClick r:id="rId5" action="ppaction://hlinksldjump"/>
            </p:cNvPr>
            <p:cNvSpPr/>
            <p:nvPr/>
          </p:nvSpPr>
          <p:spPr>
            <a:xfrm>
              <a:off x="6715140" y="142852"/>
              <a:ext cx="1000132" cy="357190"/>
            </a:xfrm>
            <a:prstGeom prst="homePlat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главная</a:t>
              </a:r>
              <a:endParaRPr lang="ru-RU" sz="1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8" name="Нашивка 207"/>
            <p:cNvSpPr/>
            <p:nvPr/>
          </p:nvSpPr>
          <p:spPr>
            <a:xfrm>
              <a:off x="7572396" y="142852"/>
              <a:ext cx="357190" cy="357190"/>
            </a:xfrm>
            <a:prstGeom prst="chevro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" grpId="0" animBg="1"/>
      <p:bldP spid="555" grpId="0" animBg="1"/>
      <p:bldP spid="556" grpId="0" animBg="1"/>
      <p:bldP spid="557" grpId="0" animBg="1"/>
      <p:bldP spid="55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1000" y="152400"/>
            <a:ext cx="8534400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Процесс растворения кислот в воде</a:t>
            </a:r>
            <a:endParaRPr lang="ru-RU" sz="3600" b="1" dirty="0">
              <a:ln>
                <a:solidFill>
                  <a:sysClr val="windowText" lastClr="000000"/>
                </a:solidFill>
              </a:ln>
              <a:solidFill>
                <a:srgbClr val="FF66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600" y="1524000"/>
            <a:ext cx="5918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Arial" pitchFamily="34" charset="0"/>
                <a:cs typeface="Arial" pitchFamily="34" charset="0"/>
              </a:rPr>
              <a:t>Н</a:t>
            </a:r>
            <a:endParaRPr lang="ru-RU" sz="4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95400" y="1524000"/>
            <a:ext cx="6238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Arial" pitchFamily="34" charset="0"/>
                <a:cs typeface="Arial" pitchFamily="34" charset="0"/>
              </a:rPr>
              <a:t>О</a:t>
            </a:r>
            <a:endParaRPr lang="ru-RU" sz="4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7400" y="1524000"/>
            <a:ext cx="5918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Arial" pitchFamily="34" charset="0"/>
                <a:cs typeface="Arial" pitchFamily="34" charset="0"/>
              </a:rPr>
              <a:t>Н</a:t>
            </a:r>
            <a:endParaRPr lang="ru-RU" sz="4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67000" y="1524000"/>
            <a:ext cx="51488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Arial" pitchFamily="34" charset="0"/>
                <a:cs typeface="Arial" pitchFamily="34" charset="0"/>
              </a:rPr>
              <a:t>+</a:t>
            </a:r>
            <a:endParaRPr lang="ru-RU" sz="4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76600" y="1524000"/>
            <a:ext cx="5918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Arial" pitchFamily="34" charset="0"/>
                <a:cs typeface="Arial" pitchFamily="34" charset="0"/>
              </a:rPr>
              <a:t>Н</a:t>
            </a:r>
            <a:endParaRPr lang="ru-RU" sz="4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14800" y="1524000"/>
            <a:ext cx="52931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latin typeface="Arial" pitchFamily="34" charset="0"/>
                <a:cs typeface="Arial" pitchFamily="34" charset="0"/>
              </a:rPr>
              <a:t>F</a:t>
            </a:r>
            <a:endParaRPr lang="ru-RU" sz="44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Прямая со стрелкой 10"/>
          <p:cNvCxnSpPr>
            <a:stCxn id="9" idx="3"/>
          </p:cNvCxnSpPr>
          <p:nvPr/>
        </p:nvCxnSpPr>
        <p:spPr>
          <a:xfrm flipV="1">
            <a:off x="4644112" y="1905000"/>
            <a:ext cx="537488" cy="3721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334000" y="1524000"/>
            <a:ext cx="5918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Arial" pitchFamily="34" charset="0"/>
                <a:cs typeface="Arial" pitchFamily="34" charset="0"/>
              </a:rPr>
              <a:t>Н</a:t>
            </a:r>
            <a:endParaRPr lang="ru-RU" sz="4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96000" y="838200"/>
            <a:ext cx="5918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Arial" pitchFamily="34" charset="0"/>
                <a:cs typeface="Arial" pitchFamily="34" charset="0"/>
              </a:rPr>
              <a:t>Н</a:t>
            </a:r>
            <a:endParaRPr lang="ru-RU" sz="4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96000" y="1524000"/>
            <a:ext cx="6238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latin typeface="Arial" pitchFamily="34" charset="0"/>
                <a:cs typeface="Arial" pitchFamily="34" charset="0"/>
              </a:rPr>
              <a:t>O</a:t>
            </a:r>
            <a:endParaRPr lang="ru-RU" sz="4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58000" y="1524000"/>
            <a:ext cx="5918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Arial" pitchFamily="34" charset="0"/>
                <a:cs typeface="Arial" pitchFamily="34" charset="0"/>
              </a:rPr>
              <a:t>Н</a:t>
            </a:r>
            <a:endParaRPr lang="ru-RU" sz="4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43800" y="1524000"/>
            <a:ext cx="51488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latin typeface="Arial" pitchFamily="34" charset="0"/>
                <a:cs typeface="Arial" pitchFamily="34" charset="0"/>
              </a:rPr>
              <a:t>+</a:t>
            </a:r>
            <a:endParaRPr lang="ru-RU" sz="4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229600" y="1524000"/>
            <a:ext cx="52931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latin typeface="Arial" pitchFamily="34" charset="0"/>
                <a:cs typeface="Arial" pitchFamily="34" charset="0"/>
              </a:rPr>
              <a:t>F</a:t>
            </a:r>
            <a:endParaRPr lang="ru-RU" sz="4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29200" y="533400"/>
            <a:ext cx="49084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0" dirty="0" smtClean="0">
                <a:latin typeface="Times New Roman" pitchFamily="18" charset="0"/>
                <a:cs typeface="Times New Roman" pitchFamily="18" charset="0"/>
              </a:rPr>
              <a:t>[</a:t>
            </a:r>
            <a:endParaRPr lang="ru-RU" sz="1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162800" y="533400"/>
            <a:ext cx="654346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0" dirty="0" smtClean="0">
                <a:latin typeface="Times New Roman" pitchFamily="18" charset="0"/>
                <a:cs typeface="Times New Roman" pitchFamily="18" charset="0"/>
              </a:rPr>
              <a:t>]</a:t>
            </a:r>
            <a:endParaRPr lang="ru-RU" sz="1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52600" y="1219200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Arial" pitchFamily="34" charset="0"/>
                <a:cs typeface="Arial" pitchFamily="34" charset="0"/>
              </a:rPr>
              <a:t>-2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495800" y="1219200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Arial" pitchFamily="34" charset="0"/>
                <a:cs typeface="Arial" pitchFamily="34" charset="0"/>
              </a:rPr>
              <a:t>-1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534400" y="1219200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Arial" pitchFamily="34" charset="0"/>
                <a:cs typeface="Arial" pitchFamily="34" charset="0"/>
              </a:rPr>
              <a:t>-1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66800" y="1295400"/>
            <a:ext cx="4411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6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676400" y="1295400"/>
            <a:ext cx="4411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6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 rot="5400000">
            <a:off x="1506458" y="1008142"/>
            <a:ext cx="4411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6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 rot="16200000">
            <a:off x="1277860" y="1770142"/>
            <a:ext cx="4411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6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886200" y="1295400"/>
            <a:ext cx="4411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6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419600" y="1295400"/>
            <a:ext cx="4411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6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rot="5400000">
            <a:off x="4249658" y="1084342"/>
            <a:ext cx="4411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6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rot="5400000">
            <a:off x="4249658" y="1770142"/>
            <a:ext cx="4411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6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867399" y="1295400"/>
            <a:ext cx="4411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6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476999" y="1295400"/>
            <a:ext cx="4411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6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 rot="5400000">
            <a:off x="6230858" y="1008142"/>
            <a:ext cx="4411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6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 rot="16200000">
            <a:off x="6078459" y="1770142"/>
            <a:ext cx="4411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6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975938" y="1219200"/>
            <a:ext cx="4411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6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585538" y="1219200"/>
            <a:ext cx="4411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6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 rot="5400000">
            <a:off x="8288258" y="931942"/>
            <a:ext cx="4411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6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 rot="16200000">
            <a:off x="8186998" y="1693942"/>
            <a:ext cx="4411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6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28600" y="2514600"/>
            <a:ext cx="27382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Или сокращенно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14400" y="3505200"/>
            <a:ext cx="15760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Arial" pitchFamily="34" charset="0"/>
                <a:cs typeface="Arial" pitchFamily="34" charset="0"/>
              </a:rPr>
              <a:t>Н</a:t>
            </a:r>
            <a:r>
              <a:rPr lang="ru-RU" sz="4400" b="1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ru-RU" sz="4400" b="1" dirty="0" smtClean="0">
                <a:latin typeface="Arial" pitchFamily="34" charset="0"/>
                <a:cs typeface="Arial" pitchFamily="34" charset="0"/>
              </a:rPr>
              <a:t>О</a:t>
            </a:r>
            <a:r>
              <a:rPr lang="ru-RU" sz="4400" b="1" baseline="30000" dirty="0" smtClean="0">
                <a:latin typeface="Arial" pitchFamily="34" charset="0"/>
                <a:cs typeface="Arial" pitchFamily="34" charset="0"/>
              </a:rPr>
              <a:t>-2</a:t>
            </a:r>
            <a:endParaRPr lang="ru-RU" sz="4400" b="1" baseline="30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438400" y="3657600"/>
            <a:ext cx="51488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Arial" pitchFamily="34" charset="0"/>
                <a:cs typeface="Arial" pitchFamily="34" charset="0"/>
              </a:rPr>
              <a:t>+</a:t>
            </a:r>
            <a:endParaRPr lang="ru-RU" sz="4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971800" y="3581400"/>
            <a:ext cx="12715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Arial" pitchFamily="34" charset="0"/>
                <a:cs typeface="Arial" pitchFamily="34" charset="0"/>
              </a:rPr>
              <a:t>Н</a:t>
            </a:r>
            <a:r>
              <a:rPr lang="en-US" sz="4400" b="1" dirty="0" smtClean="0">
                <a:latin typeface="Arial" pitchFamily="34" charset="0"/>
                <a:cs typeface="Arial" pitchFamily="34" charset="0"/>
              </a:rPr>
              <a:t>F</a:t>
            </a:r>
            <a:r>
              <a:rPr lang="ru-RU" sz="4400" b="1" baseline="30000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en-US" sz="4400" b="1" baseline="30000" dirty="0" smtClean="0">
                <a:latin typeface="Arial" pitchFamily="34" charset="0"/>
                <a:cs typeface="Arial" pitchFamily="34" charset="0"/>
              </a:rPr>
              <a:t>1</a:t>
            </a:r>
            <a:endParaRPr lang="ru-RU" sz="4400" b="1" baseline="300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4" name="Прямая со стрелкой 43"/>
          <p:cNvCxnSpPr/>
          <p:nvPr/>
        </p:nvCxnSpPr>
        <p:spPr>
          <a:xfrm>
            <a:off x="4191000" y="3962400"/>
            <a:ext cx="685800" cy="1588"/>
          </a:xfrm>
          <a:prstGeom prst="straightConnector1">
            <a:avLst/>
          </a:prstGeom>
          <a:ln w="412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5029200" y="3505200"/>
            <a:ext cx="14606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Arial" pitchFamily="34" charset="0"/>
                <a:cs typeface="Arial" pitchFamily="34" charset="0"/>
              </a:rPr>
              <a:t>Н</a:t>
            </a:r>
            <a:r>
              <a:rPr lang="en-US" sz="4400" b="1" baseline="-25000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ru-RU" sz="4400" b="1" dirty="0" smtClean="0">
                <a:latin typeface="Arial" pitchFamily="34" charset="0"/>
                <a:cs typeface="Arial" pitchFamily="34" charset="0"/>
              </a:rPr>
              <a:t>О</a:t>
            </a:r>
            <a:r>
              <a:rPr lang="en-US" sz="4400" b="1" baseline="30000" dirty="0" smtClean="0">
                <a:latin typeface="Arial" pitchFamily="34" charset="0"/>
                <a:cs typeface="Arial" pitchFamily="34" charset="0"/>
              </a:rPr>
              <a:t>+</a:t>
            </a:r>
            <a:endParaRPr lang="ru-RU" sz="4400" b="1" baseline="30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400800" y="3505200"/>
            <a:ext cx="51488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Arial" pitchFamily="34" charset="0"/>
                <a:cs typeface="Arial" pitchFamily="34" charset="0"/>
              </a:rPr>
              <a:t>+</a:t>
            </a:r>
            <a:endParaRPr lang="ru-RU" sz="4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934200" y="3581400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latin typeface="Arial" pitchFamily="34" charset="0"/>
                <a:cs typeface="Arial" pitchFamily="34" charset="0"/>
              </a:rPr>
              <a:t>F</a:t>
            </a:r>
            <a:r>
              <a:rPr lang="ru-RU" sz="4400" b="1" baseline="30000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en-US" sz="4400" b="1" baseline="30000" dirty="0" smtClean="0">
                <a:latin typeface="Arial" pitchFamily="34" charset="0"/>
                <a:cs typeface="Arial" pitchFamily="34" charset="0"/>
              </a:rPr>
              <a:t>1</a:t>
            </a:r>
            <a:endParaRPr lang="ru-RU" sz="4400" b="1" baseline="300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9" name="Shape 48"/>
          <p:cNvCxnSpPr/>
          <p:nvPr/>
        </p:nvCxnSpPr>
        <p:spPr>
          <a:xfrm rot="10800000">
            <a:off x="1752600" y="3581400"/>
            <a:ext cx="1574164" cy="152400"/>
          </a:xfrm>
          <a:prstGeom prst="bentConnector4">
            <a:avLst>
              <a:gd name="adj1" fmla="val -617"/>
              <a:gd name="adj2" fmla="val 321430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152400" y="4286256"/>
            <a:ext cx="8871417" cy="110799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ln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Фтороводород в водном растворе отщепляет положительные ионы водорода, т.е. проявляет кислотные свойства.</a:t>
            </a:r>
            <a:r>
              <a:rPr lang="ru-RU" sz="2200" b="1" dirty="0" smtClean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ru-RU" sz="2200" b="1" dirty="0">
              <a:ln>
                <a:solidFill>
                  <a:sysClr val="windowText" lastClr="000000"/>
                </a:solidFill>
              </a:ln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29739" y="5429264"/>
            <a:ext cx="8871417" cy="14465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ln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Атом кислорода имеет неподеленную электронную пару, а атом водорода – свободную орбиталь, благодаря чему образуется дополнительная ковалентная полярная связь (донорно-акцепторная). </a:t>
            </a:r>
            <a:endParaRPr lang="ru-RU" sz="2200" b="1" dirty="0">
              <a:ln>
                <a:solidFill>
                  <a:sysClr val="windowText" lastClr="000000"/>
                </a:solidFill>
              </a:ln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467600" y="685800"/>
            <a:ext cx="3946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Arial" pitchFamily="34" charset="0"/>
                <a:cs typeface="Arial" pitchFamily="34" charset="0"/>
              </a:rPr>
              <a:t>+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Группа 192"/>
          <p:cNvGrpSpPr/>
          <p:nvPr/>
        </p:nvGrpSpPr>
        <p:grpSpPr>
          <a:xfrm>
            <a:off x="7786710" y="785794"/>
            <a:ext cx="1214446" cy="357190"/>
            <a:chOff x="6715140" y="142852"/>
            <a:chExt cx="1214446" cy="357190"/>
          </a:xfrm>
        </p:grpSpPr>
        <p:sp>
          <p:nvSpPr>
            <p:cNvPr id="54" name="Пятиугольник 53">
              <a:hlinkClick r:id="rId2" action="ppaction://hlinksldjump"/>
            </p:cNvPr>
            <p:cNvSpPr/>
            <p:nvPr/>
          </p:nvSpPr>
          <p:spPr>
            <a:xfrm>
              <a:off x="6715140" y="142852"/>
              <a:ext cx="1000132" cy="357190"/>
            </a:xfrm>
            <a:prstGeom prst="homePlat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главная</a:t>
              </a:r>
              <a:endParaRPr lang="ru-RU" sz="1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5" name="Нашивка 54"/>
            <p:cNvSpPr/>
            <p:nvPr/>
          </p:nvSpPr>
          <p:spPr>
            <a:xfrm>
              <a:off x="7572396" y="142852"/>
              <a:ext cx="357190" cy="357190"/>
            </a:xfrm>
            <a:prstGeom prst="chevro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Прямоугольник 200"/>
          <p:cNvSpPr/>
          <p:nvPr/>
        </p:nvSpPr>
        <p:spPr>
          <a:xfrm>
            <a:off x="8305801" y="2516175"/>
            <a:ext cx="684274" cy="536579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2" name="Прямоугольник 201"/>
          <p:cNvSpPr/>
          <p:nvPr/>
        </p:nvSpPr>
        <p:spPr>
          <a:xfrm>
            <a:off x="8305800" y="3575052"/>
            <a:ext cx="704906" cy="500066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9" name="Прямоугольник 208"/>
          <p:cNvSpPr/>
          <p:nvPr/>
        </p:nvSpPr>
        <p:spPr>
          <a:xfrm>
            <a:off x="8305800" y="5546754"/>
            <a:ext cx="704906" cy="525452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4" name="Прямоугольник 203"/>
          <p:cNvSpPr/>
          <p:nvPr/>
        </p:nvSpPr>
        <p:spPr>
          <a:xfrm>
            <a:off x="8296327" y="4560902"/>
            <a:ext cx="714380" cy="511171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90813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normalizeH="0" baseline="0" noProof="0" dirty="0" smtClean="0">
                <a:ln w="12700">
                  <a:solidFill>
                    <a:schemeClr val="tx1">
                      <a:lumMod val="50000"/>
                    </a:schemeClr>
                  </a:solidFill>
                  <a:prstDash val="solid"/>
                </a:ln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</a:rPr>
              <a:t>Периодическая система химических элементов  Д.И. Менделеева</a:t>
            </a:r>
            <a:endParaRPr kumimoji="0" lang="ru-RU" sz="2400" b="1" i="0" u="none" strike="noStrike" kern="0" normalizeH="0" baseline="0" noProof="0" dirty="0">
              <a:ln w="12700">
                <a:solidFill>
                  <a:schemeClr val="tx1">
                    <a:lumMod val="50000"/>
                  </a:schemeClr>
                </a:solidFill>
                <a:prstDash val="solid"/>
              </a:ln>
              <a:solidFill>
                <a:srgbClr val="FF7C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</a:endParaRPr>
          </a:p>
        </p:txBody>
      </p:sp>
      <p:grpSp>
        <p:nvGrpSpPr>
          <p:cNvPr id="2" name="Группа 178"/>
          <p:cNvGrpSpPr/>
          <p:nvPr/>
        </p:nvGrpSpPr>
        <p:grpSpPr>
          <a:xfrm>
            <a:off x="785786" y="500042"/>
            <a:ext cx="8215370" cy="571504"/>
            <a:chOff x="1361217" y="500042"/>
            <a:chExt cx="7767258" cy="571504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1361217" y="500042"/>
              <a:ext cx="7767258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0000"/>
                  </a:solidFill>
                </a:rPr>
                <a:t>Группы элементов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361218" y="785794"/>
              <a:ext cx="748940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rgbClr val="000000"/>
                  </a:solidFill>
                </a:rPr>
                <a:t>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110157" y="785794"/>
              <a:ext cx="736971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II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847127" y="785794"/>
              <a:ext cx="742955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III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590082" y="785794"/>
              <a:ext cx="742956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IV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333038" y="785794"/>
              <a:ext cx="742955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V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5075993" y="785794"/>
              <a:ext cx="742955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VI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5818948" y="785794"/>
              <a:ext cx="742955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VII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6561903" y="785794"/>
              <a:ext cx="2566572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VIII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785786" y="1071546"/>
            <a:ext cx="785818" cy="500066"/>
          </a:xfrm>
          <a:prstGeom prst="rect">
            <a:avLst/>
          </a:prstGeom>
          <a:solidFill>
            <a:srgbClr val="FF999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800" b="1" dirty="0">
              <a:solidFill>
                <a:srgbClr val="0000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357422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143240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3929058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Прямоугольник 33">
            <a:hlinkClick r:id="rId3" action="ppaction://hlinksldjump"/>
          </p:cNvPr>
          <p:cNvSpPr/>
          <p:nvPr/>
        </p:nvSpPr>
        <p:spPr>
          <a:xfrm>
            <a:off x="4714876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5500694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3929058" y="3071810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4714876" y="3071810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5500694" y="3071810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4" name="Прямоугольник 73"/>
          <p:cNvSpPr/>
          <p:nvPr/>
        </p:nvSpPr>
        <p:spPr>
          <a:xfrm>
            <a:off x="4714876" y="407194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5" name="Прямоугольник 74"/>
          <p:cNvSpPr/>
          <p:nvPr/>
        </p:nvSpPr>
        <p:spPr>
          <a:xfrm>
            <a:off x="5500694" y="407194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1" name="Прямоугольник 90"/>
          <p:cNvSpPr/>
          <p:nvPr/>
        </p:nvSpPr>
        <p:spPr>
          <a:xfrm>
            <a:off x="5500694" y="5072074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4" name="Группа 144"/>
          <p:cNvGrpSpPr/>
          <p:nvPr/>
        </p:nvGrpSpPr>
        <p:grpSpPr>
          <a:xfrm>
            <a:off x="3071802" y="2000239"/>
            <a:ext cx="895422" cy="618800"/>
            <a:chOff x="2214546" y="1625437"/>
            <a:chExt cx="895422" cy="707200"/>
          </a:xfrm>
        </p:grpSpPr>
        <p:sp>
          <p:nvSpPr>
            <p:cNvPr id="146" name="Прямоугольник 145"/>
            <p:cNvSpPr/>
            <p:nvPr/>
          </p:nvSpPr>
          <p:spPr>
            <a:xfrm>
              <a:off x="2285984" y="1707079"/>
              <a:ext cx="785818" cy="571503"/>
            </a:xfrm>
            <a:prstGeom prst="rect">
              <a:avLst/>
            </a:prstGeom>
            <a:solidFill>
              <a:srgbClr val="FF8C19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2254224" y="1672598"/>
              <a:ext cx="426720" cy="4572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</a:rPr>
                <a:t>Si</a:t>
              </a:r>
              <a:endParaRPr lang="ru-RU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2714612" y="1625437"/>
              <a:ext cx="389850" cy="386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14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2643174" y="1952011"/>
              <a:ext cx="466794" cy="2462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28,086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2214546" y="2033654"/>
              <a:ext cx="763351" cy="2989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2060"/>
                  </a:solidFill>
                </a:rPr>
                <a:t>Кремний</a:t>
              </a:r>
              <a:r>
                <a:rPr lang="ru-RU" sz="1100" dirty="0" smtClean="0"/>
                <a:t> </a:t>
              </a:r>
              <a:endParaRPr lang="ru-RU" sz="1100" dirty="0"/>
            </a:p>
          </p:txBody>
        </p:sp>
      </p:grpSp>
      <p:grpSp>
        <p:nvGrpSpPr>
          <p:cNvPr id="25" name="Группа 174"/>
          <p:cNvGrpSpPr/>
          <p:nvPr/>
        </p:nvGrpSpPr>
        <p:grpSpPr>
          <a:xfrm>
            <a:off x="3857620" y="2000240"/>
            <a:ext cx="889916" cy="634187"/>
            <a:chOff x="4500562" y="1888034"/>
            <a:chExt cx="889916" cy="724783"/>
          </a:xfrm>
        </p:grpSpPr>
        <p:sp>
          <p:nvSpPr>
            <p:cNvPr id="152" name="Прямоугольник 151"/>
            <p:cNvSpPr/>
            <p:nvPr/>
          </p:nvSpPr>
          <p:spPr>
            <a:xfrm>
              <a:off x="4572000" y="1969678"/>
              <a:ext cx="785818" cy="571504"/>
            </a:xfrm>
            <a:prstGeom prst="rect">
              <a:avLst/>
            </a:prstGeom>
            <a:solidFill>
              <a:srgbClr val="FF8C19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53" name="TextBox 152"/>
            <p:cNvSpPr txBox="1"/>
            <p:nvPr/>
          </p:nvSpPr>
          <p:spPr>
            <a:xfrm>
              <a:off x="4521195" y="1935195"/>
              <a:ext cx="341760" cy="4572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>
                  <a:solidFill>
                    <a:srgbClr val="000000"/>
                  </a:solidFill>
                </a:rPr>
                <a:t>Р</a:t>
              </a:r>
            </a:p>
          </p:txBody>
        </p:sp>
        <p:sp>
          <p:nvSpPr>
            <p:cNvPr id="154" name="TextBox 153"/>
            <p:cNvSpPr txBox="1"/>
            <p:nvPr/>
          </p:nvSpPr>
          <p:spPr>
            <a:xfrm>
              <a:off x="5000628" y="1888034"/>
              <a:ext cx="389850" cy="3869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ru-RU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4857752" y="2214603"/>
              <a:ext cx="51809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30,9738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56" name="TextBox 155"/>
            <p:cNvSpPr txBox="1"/>
            <p:nvPr/>
          </p:nvSpPr>
          <p:spPr>
            <a:xfrm>
              <a:off x="4500562" y="2296248"/>
              <a:ext cx="700833" cy="3165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2060"/>
                  </a:solidFill>
                </a:rPr>
                <a:t>Фосфор</a:t>
              </a:r>
              <a:r>
                <a:rPr lang="ru-RU" sz="1200" dirty="0" smtClean="0"/>
                <a:t> </a:t>
              </a:r>
              <a:endParaRPr lang="ru-RU" sz="1200" dirty="0"/>
            </a:p>
          </p:txBody>
        </p:sp>
      </p:grpSp>
      <p:grpSp>
        <p:nvGrpSpPr>
          <p:cNvPr id="27" name="Группа 156"/>
          <p:cNvGrpSpPr/>
          <p:nvPr/>
        </p:nvGrpSpPr>
        <p:grpSpPr>
          <a:xfrm>
            <a:off x="4643438" y="2000240"/>
            <a:ext cx="895422" cy="634189"/>
            <a:chOff x="2214546" y="1625436"/>
            <a:chExt cx="895422" cy="724787"/>
          </a:xfrm>
        </p:grpSpPr>
        <p:sp>
          <p:nvSpPr>
            <p:cNvPr id="158" name="Прямоугольник 157"/>
            <p:cNvSpPr/>
            <p:nvPr/>
          </p:nvSpPr>
          <p:spPr>
            <a:xfrm>
              <a:off x="2285984" y="1707080"/>
              <a:ext cx="785818" cy="571504"/>
            </a:xfrm>
            <a:prstGeom prst="rect">
              <a:avLst/>
            </a:prstGeom>
            <a:solidFill>
              <a:srgbClr val="FF8C19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59" name="TextBox 158"/>
            <p:cNvSpPr txBox="1"/>
            <p:nvPr/>
          </p:nvSpPr>
          <p:spPr>
            <a:xfrm>
              <a:off x="2252647" y="1672597"/>
              <a:ext cx="341760" cy="4572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000000"/>
                  </a:solidFill>
                </a:rPr>
                <a:t>S</a:t>
              </a:r>
              <a:endParaRPr lang="ru-RU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160" name="TextBox 159"/>
            <p:cNvSpPr txBox="1"/>
            <p:nvPr/>
          </p:nvSpPr>
          <p:spPr>
            <a:xfrm>
              <a:off x="2714612" y="1625436"/>
              <a:ext cx="389850" cy="386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16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2643174" y="1952010"/>
              <a:ext cx="466794" cy="2462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32,064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62" name="TextBox 161"/>
            <p:cNvSpPr txBox="1"/>
            <p:nvPr/>
          </p:nvSpPr>
          <p:spPr>
            <a:xfrm>
              <a:off x="2214546" y="2033653"/>
              <a:ext cx="548548" cy="3165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2060"/>
                  </a:solidFill>
                </a:rPr>
                <a:t>Сера</a:t>
              </a:r>
              <a:r>
                <a:rPr lang="ru-RU" sz="1100" dirty="0" smtClean="0"/>
                <a:t> </a:t>
              </a:r>
              <a:r>
                <a:rPr lang="ru-RU" sz="1200" dirty="0" smtClean="0"/>
                <a:t> </a:t>
              </a:r>
              <a:endParaRPr lang="ru-RU" sz="1200" dirty="0"/>
            </a:p>
          </p:txBody>
        </p:sp>
      </p:grpSp>
      <p:grpSp>
        <p:nvGrpSpPr>
          <p:cNvPr id="28" name="Группа 162"/>
          <p:cNvGrpSpPr/>
          <p:nvPr/>
        </p:nvGrpSpPr>
        <p:grpSpPr>
          <a:xfrm>
            <a:off x="5448312" y="2000240"/>
            <a:ext cx="876366" cy="634189"/>
            <a:chOff x="2233602" y="1625436"/>
            <a:chExt cx="876366" cy="724787"/>
          </a:xfrm>
        </p:grpSpPr>
        <p:sp>
          <p:nvSpPr>
            <p:cNvPr id="164" name="Прямоугольник 163"/>
            <p:cNvSpPr/>
            <p:nvPr/>
          </p:nvSpPr>
          <p:spPr>
            <a:xfrm>
              <a:off x="2285984" y="1707080"/>
              <a:ext cx="785818" cy="571504"/>
            </a:xfrm>
            <a:prstGeom prst="rect">
              <a:avLst/>
            </a:prstGeom>
            <a:solidFill>
              <a:srgbClr val="FF8C19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5" name="TextBox 164"/>
            <p:cNvSpPr txBox="1"/>
            <p:nvPr/>
          </p:nvSpPr>
          <p:spPr>
            <a:xfrm>
              <a:off x="2233602" y="1672597"/>
              <a:ext cx="455574" cy="4572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</a:rPr>
                <a:t>Cl</a:t>
              </a:r>
              <a:endParaRPr lang="ru-RU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166" name="TextBox 165"/>
            <p:cNvSpPr txBox="1"/>
            <p:nvPr/>
          </p:nvSpPr>
          <p:spPr>
            <a:xfrm>
              <a:off x="2714612" y="1625436"/>
              <a:ext cx="389850" cy="386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17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2643174" y="1952010"/>
              <a:ext cx="466794" cy="2462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3</a:t>
              </a:r>
              <a:r>
                <a:rPr lang="en-US" sz="800" dirty="0" smtClean="0">
                  <a:solidFill>
                    <a:srgbClr val="002060"/>
                  </a:solidFill>
                </a:rPr>
                <a:t>5</a:t>
              </a:r>
              <a:r>
                <a:rPr lang="ru-RU" sz="800" dirty="0" smtClean="0">
                  <a:solidFill>
                    <a:srgbClr val="002060"/>
                  </a:solidFill>
                </a:rPr>
                <a:t>,</a:t>
              </a:r>
              <a:r>
                <a:rPr lang="en-US" sz="800" dirty="0" smtClean="0">
                  <a:solidFill>
                    <a:srgbClr val="002060"/>
                  </a:solidFill>
                </a:rPr>
                <a:t>453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68" name="TextBox 167"/>
            <p:cNvSpPr txBox="1"/>
            <p:nvPr/>
          </p:nvSpPr>
          <p:spPr>
            <a:xfrm>
              <a:off x="2285984" y="2033653"/>
              <a:ext cx="537327" cy="3165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2060"/>
                  </a:solidFill>
                </a:rPr>
                <a:t>Хлор</a:t>
              </a:r>
              <a:r>
                <a:rPr lang="ru-RU" sz="1200" dirty="0" smtClean="0">
                  <a:solidFill>
                    <a:srgbClr val="002060"/>
                  </a:solidFill>
                </a:rPr>
                <a:t> </a:t>
              </a:r>
              <a:endParaRPr lang="ru-RU" sz="1200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9" name="Группа 168"/>
          <p:cNvGrpSpPr/>
          <p:nvPr/>
        </p:nvGrpSpPr>
        <p:grpSpPr>
          <a:xfrm>
            <a:off x="8259814" y="2000239"/>
            <a:ext cx="778829" cy="594979"/>
            <a:chOff x="2272084" y="1625434"/>
            <a:chExt cx="753348" cy="679975"/>
          </a:xfrm>
        </p:grpSpPr>
        <p:sp>
          <p:nvSpPr>
            <p:cNvPr id="170" name="Прямоугольник 169"/>
            <p:cNvSpPr/>
            <p:nvPr/>
          </p:nvSpPr>
          <p:spPr>
            <a:xfrm>
              <a:off x="2316565" y="1707081"/>
              <a:ext cx="670699" cy="571504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1" name="TextBox 170"/>
            <p:cNvSpPr txBox="1"/>
            <p:nvPr/>
          </p:nvSpPr>
          <p:spPr>
            <a:xfrm>
              <a:off x="2272085" y="1630866"/>
              <a:ext cx="487186" cy="5276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</a:rPr>
                <a:t>A</a:t>
              </a:r>
              <a:r>
                <a:rPr lang="en-US" sz="2400" b="1" dirty="0" smtClean="0">
                  <a:solidFill>
                    <a:srgbClr val="000000"/>
                  </a:solidFill>
                </a:rPr>
                <a:t>r</a:t>
              </a:r>
              <a:endParaRPr lang="ru-RU" sz="2400" b="1" dirty="0">
                <a:solidFill>
                  <a:srgbClr val="000000"/>
                </a:solidFill>
              </a:endParaRPr>
            </a:p>
          </p:txBody>
        </p:sp>
        <p:sp>
          <p:nvSpPr>
            <p:cNvPr id="172" name="TextBox 171"/>
            <p:cNvSpPr txBox="1"/>
            <p:nvPr/>
          </p:nvSpPr>
          <p:spPr>
            <a:xfrm>
              <a:off x="2630076" y="1625434"/>
              <a:ext cx="377095" cy="3869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18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3" name="TextBox 172"/>
            <p:cNvSpPr txBox="1"/>
            <p:nvPr/>
          </p:nvSpPr>
          <p:spPr>
            <a:xfrm>
              <a:off x="2558638" y="1952007"/>
              <a:ext cx="46679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3</a:t>
              </a:r>
              <a:r>
                <a:rPr lang="en-US" sz="800" dirty="0" smtClean="0">
                  <a:solidFill>
                    <a:srgbClr val="002060"/>
                  </a:solidFill>
                </a:rPr>
                <a:t>9</a:t>
              </a:r>
              <a:r>
                <a:rPr lang="ru-RU" sz="800" dirty="0" smtClean="0">
                  <a:solidFill>
                    <a:srgbClr val="002060"/>
                  </a:solidFill>
                </a:rPr>
                <a:t>,</a:t>
              </a:r>
              <a:r>
                <a:rPr lang="en-US" sz="800" dirty="0" smtClean="0">
                  <a:solidFill>
                    <a:srgbClr val="002060"/>
                  </a:solidFill>
                </a:rPr>
                <a:t>948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74" name="TextBox 173"/>
            <p:cNvSpPr txBox="1"/>
            <p:nvPr/>
          </p:nvSpPr>
          <p:spPr>
            <a:xfrm>
              <a:off x="2272084" y="2006427"/>
              <a:ext cx="543006" cy="29898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0000"/>
                  </a:solidFill>
                </a:rPr>
                <a:t>Аргон</a:t>
              </a:r>
              <a:endParaRPr lang="ru-RU" sz="11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30" name="Группа 175"/>
          <p:cNvGrpSpPr/>
          <p:nvPr/>
        </p:nvGrpSpPr>
        <p:grpSpPr>
          <a:xfrm>
            <a:off x="142844" y="495917"/>
            <a:ext cx="642942" cy="5576313"/>
            <a:chOff x="285720" y="495917"/>
            <a:chExt cx="681383" cy="5576313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85720" y="1071546"/>
              <a:ext cx="399820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1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685540" y="500042"/>
              <a:ext cx="281563" cy="5715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85720" y="1571660"/>
              <a:ext cx="399820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2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285720" y="2071678"/>
              <a:ext cx="399820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3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285720" y="2571744"/>
              <a:ext cx="399820" cy="10001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4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285720" y="5572140"/>
              <a:ext cx="399820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7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285720" y="3571877"/>
              <a:ext cx="399820" cy="10001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5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285720" y="4572008"/>
              <a:ext cx="399820" cy="10001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6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685540" y="1071546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1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85540" y="1571612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2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85540" y="2071678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3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03" name="Прямоугольник 102"/>
            <p:cNvSpPr/>
            <p:nvPr/>
          </p:nvSpPr>
          <p:spPr>
            <a:xfrm>
              <a:off x="685540" y="5572140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10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17" name="Прямоугольник 116"/>
            <p:cNvSpPr/>
            <p:nvPr/>
          </p:nvSpPr>
          <p:spPr>
            <a:xfrm>
              <a:off x="685540" y="2571744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4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18" name="Прямоугольник 117"/>
            <p:cNvSpPr/>
            <p:nvPr/>
          </p:nvSpPr>
          <p:spPr>
            <a:xfrm>
              <a:off x="685540" y="3071810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5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19" name="Прямоугольник 118"/>
            <p:cNvSpPr/>
            <p:nvPr/>
          </p:nvSpPr>
          <p:spPr>
            <a:xfrm>
              <a:off x="685540" y="3571876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6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20" name="Прямоугольник 119"/>
            <p:cNvSpPr/>
            <p:nvPr/>
          </p:nvSpPr>
          <p:spPr>
            <a:xfrm>
              <a:off x="685540" y="4071942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7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21" name="Прямоугольник 120"/>
            <p:cNvSpPr/>
            <p:nvPr/>
          </p:nvSpPr>
          <p:spPr>
            <a:xfrm>
              <a:off x="685540" y="4572008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8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22" name="Прямоугольник 121"/>
            <p:cNvSpPr/>
            <p:nvPr/>
          </p:nvSpPr>
          <p:spPr>
            <a:xfrm>
              <a:off x="685540" y="5072074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9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 rot="17565087">
              <a:off x="557785" y="632487"/>
              <a:ext cx="530915" cy="257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 smtClean="0">
                  <a:solidFill>
                    <a:srgbClr val="000000"/>
                  </a:solidFill>
                </a:rPr>
                <a:t>Ряды</a:t>
              </a:r>
              <a:endParaRPr lang="ru-RU" sz="1100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175" name="TextBox 174"/>
          <p:cNvSpPr txBox="1"/>
          <p:nvPr/>
        </p:nvSpPr>
        <p:spPr>
          <a:xfrm>
            <a:off x="738135" y="1019142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</a:rPr>
              <a:t>Н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738135" y="1347759"/>
            <a:ext cx="7056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Водород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1249317" y="1019142"/>
            <a:ext cx="2872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1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80" name="TextBox 179"/>
          <p:cNvSpPr txBox="1"/>
          <p:nvPr/>
        </p:nvSpPr>
        <p:spPr>
          <a:xfrm>
            <a:off x="1142976" y="1214422"/>
            <a:ext cx="41549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1.008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182" name="Прямоугольник 181"/>
          <p:cNvSpPr/>
          <p:nvPr/>
        </p:nvSpPr>
        <p:spPr>
          <a:xfrm>
            <a:off x="8305800" y="3063870"/>
            <a:ext cx="704906" cy="50006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5" name="Прямоугольник 184"/>
          <p:cNvSpPr/>
          <p:nvPr/>
        </p:nvSpPr>
        <p:spPr>
          <a:xfrm>
            <a:off x="8286776" y="1071546"/>
            <a:ext cx="714379" cy="500066"/>
          </a:xfrm>
          <a:prstGeom prst="rect">
            <a:avLst/>
          </a:prstGeom>
          <a:solidFill>
            <a:srgbClr val="FF999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7" name="Прямоугольник 186"/>
          <p:cNvSpPr/>
          <p:nvPr/>
        </p:nvSpPr>
        <p:spPr>
          <a:xfrm>
            <a:off x="142844" y="507960"/>
            <a:ext cx="380338" cy="5715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0000"/>
              </a:solidFill>
            </a:endParaRPr>
          </a:p>
        </p:txBody>
      </p:sp>
      <p:sp>
        <p:nvSpPr>
          <p:cNvPr id="190" name="TextBox 189"/>
          <p:cNvSpPr txBox="1"/>
          <p:nvPr/>
        </p:nvSpPr>
        <p:spPr>
          <a:xfrm rot="18055159">
            <a:off x="-61494" y="618208"/>
            <a:ext cx="80519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 smtClean="0">
                <a:solidFill>
                  <a:srgbClr val="000000"/>
                </a:solidFill>
              </a:rPr>
              <a:t>Периоды</a:t>
            </a:r>
            <a:endParaRPr lang="ru-RU" sz="1050" b="1" dirty="0">
              <a:solidFill>
                <a:srgbClr val="000000"/>
              </a:solidFill>
            </a:endParaRPr>
          </a:p>
        </p:txBody>
      </p:sp>
      <p:sp>
        <p:nvSpPr>
          <p:cNvPr id="191" name="Прямоугольник 190"/>
          <p:cNvSpPr/>
          <p:nvPr/>
        </p:nvSpPr>
        <p:spPr>
          <a:xfrm>
            <a:off x="8286776" y="1566837"/>
            <a:ext cx="703297" cy="50006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3" name="Прямоугольник 202"/>
          <p:cNvSpPr/>
          <p:nvPr/>
        </p:nvSpPr>
        <p:spPr>
          <a:xfrm>
            <a:off x="8305800" y="4086234"/>
            <a:ext cx="704906" cy="47466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5" name="Прямоугольник 204"/>
          <p:cNvSpPr/>
          <p:nvPr/>
        </p:nvSpPr>
        <p:spPr>
          <a:xfrm>
            <a:off x="8305800" y="5072085"/>
            <a:ext cx="704906" cy="50006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9" name="TextBox 228"/>
          <p:cNvSpPr txBox="1"/>
          <p:nvPr/>
        </p:nvSpPr>
        <p:spPr>
          <a:xfrm>
            <a:off x="2308194" y="1530324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B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37" name="TextBox 236"/>
          <p:cNvSpPr txBox="1"/>
          <p:nvPr/>
        </p:nvSpPr>
        <p:spPr>
          <a:xfrm>
            <a:off x="3111480" y="1530324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C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45" name="TextBox 244"/>
          <p:cNvSpPr txBox="1"/>
          <p:nvPr/>
        </p:nvSpPr>
        <p:spPr>
          <a:xfrm>
            <a:off x="3878253" y="1530324"/>
            <a:ext cx="3978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N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47" name="TextBox 246"/>
          <p:cNvSpPr txBox="1"/>
          <p:nvPr/>
        </p:nvSpPr>
        <p:spPr>
          <a:xfrm>
            <a:off x="3878253" y="3027357"/>
            <a:ext cx="4972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As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53" name="TextBox 252"/>
          <p:cNvSpPr txBox="1"/>
          <p:nvPr/>
        </p:nvSpPr>
        <p:spPr>
          <a:xfrm>
            <a:off x="8259813" y="1019142"/>
            <a:ext cx="5261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He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56" name="TextBox 255"/>
          <p:cNvSpPr txBox="1"/>
          <p:nvPr/>
        </p:nvSpPr>
        <p:spPr>
          <a:xfrm>
            <a:off x="4681539" y="3027357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Se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58" name="TextBox 257"/>
          <p:cNvSpPr txBox="1"/>
          <p:nvPr/>
        </p:nvSpPr>
        <p:spPr>
          <a:xfrm>
            <a:off x="4645026" y="4049721"/>
            <a:ext cx="4844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Te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61" name="TextBox 260"/>
          <p:cNvSpPr txBox="1"/>
          <p:nvPr/>
        </p:nvSpPr>
        <p:spPr>
          <a:xfrm>
            <a:off x="5448312" y="1530324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F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63" name="TextBox 262"/>
          <p:cNvSpPr txBox="1"/>
          <p:nvPr/>
        </p:nvSpPr>
        <p:spPr>
          <a:xfrm>
            <a:off x="5411799" y="3027357"/>
            <a:ext cx="4555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Br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65" name="TextBox 264"/>
          <p:cNvSpPr txBox="1"/>
          <p:nvPr/>
        </p:nvSpPr>
        <p:spPr>
          <a:xfrm>
            <a:off x="5484825" y="4049721"/>
            <a:ext cx="2840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I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67" name="TextBox 266"/>
          <p:cNvSpPr txBox="1"/>
          <p:nvPr/>
        </p:nvSpPr>
        <p:spPr>
          <a:xfrm>
            <a:off x="5448312" y="5035572"/>
            <a:ext cx="4683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At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71" name="TextBox 270"/>
          <p:cNvSpPr txBox="1"/>
          <p:nvPr/>
        </p:nvSpPr>
        <p:spPr>
          <a:xfrm>
            <a:off x="8259813" y="1530324"/>
            <a:ext cx="5261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Ne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72" name="TextBox 271"/>
          <p:cNvSpPr txBox="1"/>
          <p:nvPr/>
        </p:nvSpPr>
        <p:spPr>
          <a:xfrm>
            <a:off x="8286776" y="3000372"/>
            <a:ext cx="4828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Kr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79" name="TextBox 278"/>
          <p:cNvSpPr txBox="1"/>
          <p:nvPr/>
        </p:nvSpPr>
        <p:spPr>
          <a:xfrm>
            <a:off x="8286776" y="4000504"/>
            <a:ext cx="4844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solidFill>
                  <a:srgbClr val="000000"/>
                </a:solidFill>
              </a:rPr>
              <a:t>Xe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80" name="TextBox 279"/>
          <p:cNvSpPr txBox="1"/>
          <p:nvPr/>
        </p:nvSpPr>
        <p:spPr>
          <a:xfrm>
            <a:off x="8286776" y="5000636"/>
            <a:ext cx="5277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solidFill>
                  <a:srgbClr val="000000"/>
                </a:solidFill>
              </a:rPr>
              <a:t>Rn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307" name="Прямоугольник 306"/>
          <p:cNvSpPr/>
          <p:nvPr/>
        </p:nvSpPr>
        <p:spPr>
          <a:xfrm>
            <a:off x="2344707" y="1858941"/>
            <a:ext cx="40748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Бор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08" name="Прямоугольник 307"/>
          <p:cNvSpPr/>
          <p:nvPr/>
        </p:nvSpPr>
        <p:spPr>
          <a:xfrm>
            <a:off x="3111480" y="1858941"/>
            <a:ext cx="68800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chemeClr val="tx2">
                    <a:lumMod val="50000"/>
                  </a:schemeClr>
                </a:solidFill>
              </a:rPr>
              <a:t>Углерод</a:t>
            </a:r>
            <a:endParaRPr lang="ru-RU" sz="11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16" name="Прямоугольник 315"/>
          <p:cNvSpPr/>
          <p:nvPr/>
        </p:nvSpPr>
        <p:spPr>
          <a:xfrm>
            <a:off x="3878253" y="1858941"/>
            <a:ext cx="47481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Азот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18" name="Прямоугольник 317"/>
          <p:cNvSpPr/>
          <p:nvPr/>
        </p:nvSpPr>
        <p:spPr>
          <a:xfrm>
            <a:off x="3878253" y="3355974"/>
            <a:ext cx="71045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Мышьяк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26" name="Прямоугольник 325"/>
          <p:cNvSpPr/>
          <p:nvPr/>
        </p:nvSpPr>
        <p:spPr>
          <a:xfrm>
            <a:off x="4645026" y="3355974"/>
            <a:ext cx="55015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Селен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28" name="Прямоугольник 327"/>
          <p:cNvSpPr/>
          <p:nvPr/>
        </p:nvSpPr>
        <p:spPr>
          <a:xfrm>
            <a:off x="4645026" y="4341825"/>
            <a:ext cx="61587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Теллур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31" name="Прямоугольник 330"/>
          <p:cNvSpPr/>
          <p:nvPr/>
        </p:nvSpPr>
        <p:spPr>
          <a:xfrm>
            <a:off x="5448312" y="1858941"/>
            <a:ext cx="49885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Фтор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33" name="Прямоугольник 332"/>
          <p:cNvSpPr/>
          <p:nvPr/>
        </p:nvSpPr>
        <p:spPr>
          <a:xfrm>
            <a:off x="5448312" y="3355974"/>
            <a:ext cx="49725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Бром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35" name="Прямоугольник 334"/>
          <p:cNvSpPr/>
          <p:nvPr/>
        </p:nvSpPr>
        <p:spPr>
          <a:xfrm>
            <a:off x="5448312" y="4341825"/>
            <a:ext cx="42992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err="1" smtClean="0">
                <a:solidFill>
                  <a:srgbClr val="000000"/>
                </a:solidFill>
              </a:rPr>
              <a:t>Иод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37" name="Прямоугольник 336"/>
          <p:cNvSpPr/>
          <p:nvPr/>
        </p:nvSpPr>
        <p:spPr>
          <a:xfrm>
            <a:off x="5448312" y="5364189"/>
            <a:ext cx="53412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Астат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47" name="Прямоугольник 346"/>
          <p:cNvSpPr/>
          <p:nvPr/>
        </p:nvSpPr>
        <p:spPr>
          <a:xfrm>
            <a:off x="8259813" y="3355974"/>
            <a:ext cx="70724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Криптон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48" name="Прямоугольник 347"/>
          <p:cNvSpPr/>
          <p:nvPr/>
        </p:nvSpPr>
        <p:spPr>
          <a:xfrm>
            <a:off x="8286776" y="4357694"/>
            <a:ext cx="62549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Ксенон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49" name="Прямоугольник 348"/>
          <p:cNvSpPr/>
          <p:nvPr/>
        </p:nvSpPr>
        <p:spPr>
          <a:xfrm>
            <a:off x="8286776" y="5357826"/>
            <a:ext cx="54373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Радон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52" name="Прямоугольник 351"/>
          <p:cNvSpPr/>
          <p:nvPr/>
        </p:nvSpPr>
        <p:spPr>
          <a:xfrm>
            <a:off x="2819376" y="1493811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5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3" name="Прямоугольник 352"/>
          <p:cNvSpPr/>
          <p:nvPr/>
        </p:nvSpPr>
        <p:spPr>
          <a:xfrm>
            <a:off x="3622662" y="1493811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6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4" name="Прямоугольник 353"/>
          <p:cNvSpPr/>
          <p:nvPr/>
        </p:nvSpPr>
        <p:spPr>
          <a:xfrm>
            <a:off x="4389435" y="1493811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7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37" name="Группа 544"/>
          <p:cNvGrpSpPr/>
          <p:nvPr/>
        </p:nvGrpSpPr>
        <p:grpSpPr>
          <a:xfrm>
            <a:off x="4645026" y="1493811"/>
            <a:ext cx="798440" cy="626740"/>
            <a:chOff x="4645026" y="1493811"/>
            <a:chExt cx="798440" cy="626740"/>
          </a:xfrm>
        </p:grpSpPr>
        <p:sp>
          <p:nvSpPr>
            <p:cNvPr id="254" name="TextBox 253"/>
            <p:cNvSpPr txBox="1"/>
            <p:nvPr/>
          </p:nvSpPr>
          <p:spPr>
            <a:xfrm>
              <a:off x="4645026" y="1530324"/>
              <a:ext cx="3978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</a:rPr>
                <a:t>O</a:t>
              </a:r>
              <a:endParaRPr lang="ru-RU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324" name="Прямоугольник 323"/>
            <p:cNvSpPr/>
            <p:nvPr/>
          </p:nvSpPr>
          <p:spPr>
            <a:xfrm>
              <a:off x="4645026" y="1858941"/>
              <a:ext cx="771365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100" dirty="0" smtClean="0">
                  <a:solidFill>
                    <a:srgbClr val="000000"/>
                  </a:solidFill>
                </a:rPr>
                <a:t>Кислород</a:t>
              </a:r>
              <a:endParaRPr lang="ru-RU" sz="1100" dirty="0">
                <a:solidFill>
                  <a:srgbClr val="000000"/>
                </a:solidFill>
              </a:endParaRPr>
            </a:p>
          </p:txBody>
        </p:sp>
        <p:sp>
          <p:nvSpPr>
            <p:cNvPr id="355" name="Прямоугольник 354"/>
            <p:cNvSpPr/>
            <p:nvPr/>
          </p:nvSpPr>
          <p:spPr>
            <a:xfrm>
              <a:off x="5156208" y="1493811"/>
              <a:ext cx="28725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1" dirty="0" smtClean="0">
                  <a:solidFill>
                    <a:schemeClr val="tx2">
                      <a:lumMod val="50000"/>
                    </a:schemeClr>
                  </a:solidFill>
                </a:rPr>
                <a:t>8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sp>
        <p:nvSpPr>
          <p:cNvPr id="356" name="Прямоугольник 355"/>
          <p:cNvSpPr/>
          <p:nvPr/>
        </p:nvSpPr>
        <p:spPr>
          <a:xfrm>
            <a:off x="5959494" y="1493811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9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7" name="Прямоугольник 356"/>
          <p:cNvSpPr/>
          <p:nvPr/>
        </p:nvSpPr>
        <p:spPr>
          <a:xfrm>
            <a:off x="8697969" y="1019142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2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8" name="Прямоугольник 357"/>
          <p:cNvSpPr/>
          <p:nvPr/>
        </p:nvSpPr>
        <p:spPr>
          <a:xfrm>
            <a:off x="8624943" y="1493811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10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61" name="Прямоугольник 360"/>
          <p:cNvSpPr/>
          <p:nvPr/>
        </p:nvSpPr>
        <p:spPr>
          <a:xfrm>
            <a:off x="774647" y="6057936"/>
            <a:ext cx="839799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2" name="Прямоугольник 361"/>
          <p:cNvSpPr/>
          <p:nvPr/>
        </p:nvSpPr>
        <p:spPr>
          <a:xfrm>
            <a:off x="1577934" y="6057936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3" name="Прямоугольник 362"/>
          <p:cNvSpPr/>
          <p:nvPr/>
        </p:nvSpPr>
        <p:spPr>
          <a:xfrm>
            <a:off x="774648" y="6313527"/>
            <a:ext cx="822331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4" name="Прямоугольник 363"/>
          <p:cNvSpPr/>
          <p:nvPr/>
        </p:nvSpPr>
        <p:spPr>
          <a:xfrm>
            <a:off x="1577934" y="6313527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5" name="Прямоугольник 364"/>
          <p:cNvSpPr/>
          <p:nvPr/>
        </p:nvSpPr>
        <p:spPr>
          <a:xfrm>
            <a:off x="2344707" y="6057936"/>
            <a:ext cx="822331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6" name="Прямоугольник 365"/>
          <p:cNvSpPr/>
          <p:nvPr/>
        </p:nvSpPr>
        <p:spPr>
          <a:xfrm>
            <a:off x="2344707" y="6313527"/>
            <a:ext cx="822331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" name="Прямоугольник 367"/>
          <p:cNvSpPr/>
          <p:nvPr/>
        </p:nvSpPr>
        <p:spPr>
          <a:xfrm>
            <a:off x="3147993" y="6057936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9" name="Прямоугольник 368"/>
          <p:cNvSpPr/>
          <p:nvPr/>
        </p:nvSpPr>
        <p:spPr>
          <a:xfrm>
            <a:off x="3147993" y="6313527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0" name="Прямоугольник 369"/>
          <p:cNvSpPr/>
          <p:nvPr/>
        </p:nvSpPr>
        <p:spPr>
          <a:xfrm>
            <a:off x="3914766" y="6057936"/>
            <a:ext cx="822331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1" name="Прямоугольник 370"/>
          <p:cNvSpPr/>
          <p:nvPr/>
        </p:nvSpPr>
        <p:spPr>
          <a:xfrm>
            <a:off x="3914766" y="6313527"/>
            <a:ext cx="822331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2" name="Прямоугольник 371"/>
          <p:cNvSpPr/>
          <p:nvPr/>
        </p:nvSpPr>
        <p:spPr>
          <a:xfrm>
            <a:off x="4718052" y="6057936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3" name="Прямоугольник 372"/>
          <p:cNvSpPr/>
          <p:nvPr/>
        </p:nvSpPr>
        <p:spPr>
          <a:xfrm>
            <a:off x="4718052" y="6313527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4" name="Прямоугольник 373"/>
          <p:cNvSpPr/>
          <p:nvPr/>
        </p:nvSpPr>
        <p:spPr>
          <a:xfrm>
            <a:off x="5484824" y="6057936"/>
            <a:ext cx="839799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5" name="Прямоугольник 374"/>
          <p:cNvSpPr/>
          <p:nvPr/>
        </p:nvSpPr>
        <p:spPr>
          <a:xfrm>
            <a:off x="5484824" y="6313527"/>
            <a:ext cx="839799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2" name="Прямоугольник 381"/>
          <p:cNvSpPr/>
          <p:nvPr/>
        </p:nvSpPr>
        <p:spPr>
          <a:xfrm>
            <a:off x="6288111" y="6313527"/>
            <a:ext cx="2713132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3" name="Прямоугольник 382"/>
          <p:cNvSpPr/>
          <p:nvPr/>
        </p:nvSpPr>
        <p:spPr>
          <a:xfrm>
            <a:off x="6288111" y="6057936"/>
            <a:ext cx="2713132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4" name="Прямоугольник 383"/>
          <p:cNvSpPr/>
          <p:nvPr/>
        </p:nvSpPr>
        <p:spPr>
          <a:xfrm>
            <a:off x="142844" y="6057936"/>
            <a:ext cx="642974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baseline="-25000" dirty="0" smtClean="0">
                <a:ln w="50800"/>
                <a:solidFill>
                  <a:schemeClr val="tx1">
                    <a:lumMod val="25000"/>
                  </a:schemeClr>
                </a:solidFill>
              </a:rPr>
              <a:t>ВО</a:t>
            </a:r>
            <a:endParaRPr lang="ru-RU" b="1" baseline="-25000" dirty="0">
              <a:ln w="50800"/>
              <a:solidFill>
                <a:schemeClr val="tx1">
                  <a:lumMod val="25000"/>
                </a:schemeClr>
              </a:solidFill>
            </a:endParaRPr>
          </a:p>
        </p:txBody>
      </p:sp>
      <p:sp>
        <p:nvSpPr>
          <p:cNvPr id="385" name="Прямоугольник 384"/>
          <p:cNvSpPr/>
          <p:nvPr/>
        </p:nvSpPr>
        <p:spPr>
          <a:xfrm>
            <a:off x="142844" y="6313527"/>
            <a:ext cx="631804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baseline="-25000" dirty="0" smtClean="0">
                <a:ln w="50800"/>
                <a:solidFill>
                  <a:schemeClr val="tx1">
                    <a:lumMod val="25000"/>
                  </a:schemeClr>
                </a:solidFill>
              </a:rPr>
              <a:t>ЛВС</a:t>
            </a:r>
            <a:endParaRPr lang="ru-RU" b="1" baseline="-25000" dirty="0">
              <a:ln w="50800"/>
              <a:solidFill>
                <a:schemeClr val="tx1">
                  <a:lumMod val="25000"/>
                </a:schemeClr>
              </a:solidFill>
            </a:endParaRPr>
          </a:p>
        </p:txBody>
      </p:sp>
      <p:sp>
        <p:nvSpPr>
          <p:cNvPr id="393" name="Прямоугольник 392"/>
          <p:cNvSpPr/>
          <p:nvPr/>
        </p:nvSpPr>
        <p:spPr>
          <a:xfrm>
            <a:off x="4352922" y="3027357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33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95" name="Прямоугольник 394"/>
          <p:cNvSpPr/>
          <p:nvPr/>
        </p:nvSpPr>
        <p:spPr>
          <a:xfrm>
            <a:off x="5922981" y="3027357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35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96" name="Прямоугольник 395"/>
          <p:cNvSpPr/>
          <p:nvPr/>
        </p:nvSpPr>
        <p:spPr>
          <a:xfrm>
            <a:off x="8624943" y="3027357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36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12" name="Прямоугольник 411"/>
          <p:cNvSpPr/>
          <p:nvPr/>
        </p:nvSpPr>
        <p:spPr>
          <a:xfrm>
            <a:off x="5156208" y="4049721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52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13" name="Прямоугольник 412"/>
          <p:cNvSpPr/>
          <p:nvPr/>
        </p:nvSpPr>
        <p:spPr>
          <a:xfrm>
            <a:off x="5922981" y="4049721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53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14" name="Прямоугольник 413"/>
          <p:cNvSpPr/>
          <p:nvPr/>
        </p:nvSpPr>
        <p:spPr>
          <a:xfrm>
            <a:off x="8624943" y="4049721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54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31" name="Прямоугольник 430"/>
          <p:cNvSpPr/>
          <p:nvPr/>
        </p:nvSpPr>
        <p:spPr>
          <a:xfrm>
            <a:off x="5959494" y="5035572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85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32" name="Прямоугольник 431"/>
          <p:cNvSpPr/>
          <p:nvPr/>
        </p:nvSpPr>
        <p:spPr>
          <a:xfrm>
            <a:off x="8624943" y="5035572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86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54" name="Прямоугольник 453"/>
          <p:cNvSpPr/>
          <p:nvPr/>
        </p:nvSpPr>
        <p:spPr>
          <a:xfrm>
            <a:off x="2709837" y="1749402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10,811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62" name="Прямоугольник 461"/>
          <p:cNvSpPr/>
          <p:nvPr/>
        </p:nvSpPr>
        <p:spPr>
          <a:xfrm>
            <a:off x="3513123" y="1749402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12,011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70" name="Прямоугольник 469"/>
          <p:cNvSpPr/>
          <p:nvPr/>
        </p:nvSpPr>
        <p:spPr>
          <a:xfrm>
            <a:off x="4352922" y="1749402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14,00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72" name="Прямоугольник 471"/>
          <p:cNvSpPr/>
          <p:nvPr/>
        </p:nvSpPr>
        <p:spPr>
          <a:xfrm>
            <a:off x="4279896" y="3282948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74,922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78" name="Прямоугольник 477"/>
          <p:cNvSpPr/>
          <p:nvPr/>
        </p:nvSpPr>
        <p:spPr>
          <a:xfrm>
            <a:off x="5083182" y="1749402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15,998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0" name="Прямоугольник 479"/>
          <p:cNvSpPr/>
          <p:nvPr/>
        </p:nvSpPr>
        <p:spPr>
          <a:xfrm>
            <a:off x="5083182" y="3282948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78,96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2" name="Прямоугольник 481"/>
          <p:cNvSpPr/>
          <p:nvPr/>
        </p:nvSpPr>
        <p:spPr>
          <a:xfrm>
            <a:off x="5083182" y="4268799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127,60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5" name="Прямоугольник 484"/>
          <p:cNvSpPr/>
          <p:nvPr/>
        </p:nvSpPr>
        <p:spPr>
          <a:xfrm>
            <a:off x="5813442" y="1749402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18,998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7" name="Прямоугольник 486"/>
          <p:cNvSpPr/>
          <p:nvPr/>
        </p:nvSpPr>
        <p:spPr>
          <a:xfrm>
            <a:off x="5849955" y="3282948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79,904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9" name="Прямоугольник 488"/>
          <p:cNvSpPr/>
          <p:nvPr/>
        </p:nvSpPr>
        <p:spPr>
          <a:xfrm>
            <a:off x="5813442" y="4268799"/>
            <a:ext cx="518091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126,906</a:t>
            </a:r>
            <a:endParaRPr lang="ru-RU" sz="8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91" name="Прямоугольник 490"/>
          <p:cNvSpPr/>
          <p:nvPr/>
        </p:nvSpPr>
        <p:spPr>
          <a:xfrm>
            <a:off x="5886468" y="5254650"/>
            <a:ext cx="40588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(210)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95" name="Прямоугольник 494"/>
          <p:cNvSpPr/>
          <p:nvPr/>
        </p:nvSpPr>
        <p:spPr>
          <a:xfrm>
            <a:off x="8588430" y="127473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4,003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96" name="Прямоугольник 495"/>
          <p:cNvSpPr/>
          <p:nvPr/>
        </p:nvSpPr>
        <p:spPr>
          <a:xfrm>
            <a:off x="8551917" y="1785915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20,179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97" name="Прямоугольник 496"/>
          <p:cNvSpPr/>
          <p:nvPr/>
        </p:nvSpPr>
        <p:spPr>
          <a:xfrm>
            <a:off x="8624943" y="324643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83,80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501" name="Прямоугольник 500"/>
          <p:cNvSpPr/>
          <p:nvPr/>
        </p:nvSpPr>
        <p:spPr>
          <a:xfrm>
            <a:off x="8551917" y="4268799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131,30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505" name="Прямоугольник 504"/>
          <p:cNvSpPr/>
          <p:nvPr/>
        </p:nvSpPr>
        <p:spPr>
          <a:xfrm>
            <a:off x="8624943" y="5291163"/>
            <a:ext cx="40588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(222)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511" name="Прямоугольник 510"/>
          <p:cNvSpPr/>
          <p:nvPr/>
        </p:nvSpPr>
        <p:spPr>
          <a:xfrm>
            <a:off x="8259813" y="1347759"/>
            <a:ext cx="55015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Гелий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512" name="Прямоугольник 511"/>
          <p:cNvSpPr/>
          <p:nvPr/>
        </p:nvSpPr>
        <p:spPr>
          <a:xfrm>
            <a:off x="8259813" y="1858941"/>
            <a:ext cx="49564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Неон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513" name="Прямоугольник 512"/>
          <p:cNvSpPr/>
          <p:nvPr/>
        </p:nvSpPr>
        <p:spPr>
          <a:xfrm>
            <a:off x="920700" y="6021423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r>
              <a:rPr lang="en-US" sz="1600" b="1" dirty="0" smtClean="0">
                <a:solidFill>
                  <a:srgbClr val="000000"/>
                </a:solidFill>
              </a:rPr>
              <a:t>O</a:t>
            </a:r>
            <a:endParaRPr lang="ru-RU" sz="1600" b="1" dirty="0">
              <a:solidFill>
                <a:srgbClr val="000000"/>
              </a:solidFill>
            </a:endParaRPr>
          </a:p>
        </p:txBody>
      </p:sp>
      <p:sp>
        <p:nvSpPr>
          <p:cNvPr id="514" name="Прямоугольник 513"/>
          <p:cNvSpPr/>
          <p:nvPr/>
        </p:nvSpPr>
        <p:spPr>
          <a:xfrm>
            <a:off x="1687473" y="6021423"/>
            <a:ext cx="5036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RO</a:t>
            </a:r>
            <a:endParaRPr lang="ru-RU" sz="1600" b="1" dirty="0">
              <a:solidFill>
                <a:srgbClr val="000000"/>
              </a:solidFill>
            </a:endParaRPr>
          </a:p>
        </p:txBody>
      </p:sp>
      <p:sp>
        <p:nvSpPr>
          <p:cNvPr id="515" name="Прямоугольник 514"/>
          <p:cNvSpPr/>
          <p:nvPr/>
        </p:nvSpPr>
        <p:spPr>
          <a:xfrm>
            <a:off x="2417733" y="6021423"/>
            <a:ext cx="65755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r>
              <a:rPr lang="en-US" sz="1600" b="1" dirty="0" smtClean="0">
                <a:solidFill>
                  <a:srgbClr val="000000"/>
                </a:solidFill>
              </a:rPr>
              <a:t>O</a:t>
            </a:r>
            <a:r>
              <a:rPr lang="en-US" sz="1200" b="1" dirty="0" smtClean="0">
                <a:solidFill>
                  <a:srgbClr val="000000"/>
                </a:solidFill>
              </a:rPr>
              <a:t>3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16" name="Прямоугольник 515"/>
          <p:cNvSpPr/>
          <p:nvPr/>
        </p:nvSpPr>
        <p:spPr>
          <a:xfrm>
            <a:off x="3221019" y="6021423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RO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17" name="Прямоугольник 516"/>
          <p:cNvSpPr/>
          <p:nvPr/>
        </p:nvSpPr>
        <p:spPr>
          <a:xfrm>
            <a:off x="3914766" y="6021423"/>
            <a:ext cx="73057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r>
              <a:rPr lang="en-US" sz="1600" b="1" dirty="0" smtClean="0">
                <a:solidFill>
                  <a:srgbClr val="000000"/>
                </a:solidFill>
              </a:rPr>
              <a:t>O</a:t>
            </a:r>
            <a:r>
              <a:rPr lang="en-US" sz="1200" b="1" dirty="0" smtClean="0">
                <a:solidFill>
                  <a:srgbClr val="000000"/>
                </a:solidFill>
              </a:rPr>
              <a:t>5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18" name="Прямоугольник 517"/>
          <p:cNvSpPr/>
          <p:nvPr/>
        </p:nvSpPr>
        <p:spPr>
          <a:xfrm>
            <a:off x="4827591" y="6021423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RO</a:t>
            </a:r>
            <a:r>
              <a:rPr lang="en-US" sz="1200" b="1" dirty="0" smtClean="0">
                <a:solidFill>
                  <a:srgbClr val="000000"/>
                </a:solidFill>
              </a:rPr>
              <a:t>3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19" name="Прямоугольник 518"/>
          <p:cNvSpPr/>
          <p:nvPr/>
        </p:nvSpPr>
        <p:spPr>
          <a:xfrm>
            <a:off x="5557851" y="6021423"/>
            <a:ext cx="65755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r>
              <a:rPr lang="en-US" sz="1600" b="1" dirty="0" smtClean="0">
                <a:solidFill>
                  <a:srgbClr val="000000"/>
                </a:solidFill>
              </a:rPr>
              <a:t>O</a:t>
            </a:r>
            <a:r>
              <a:rPr lang="en-US" sz="1200" b="1" dirty="0" smtClean="0">
                <a:solidFill>
                  <a:srgbClr val="000000"/>
                </a:solidFill>
              </a:rPr>
              <a:t>7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20" name="Прямоугольник 519"/>
          <p:cNvSpPr/>
          <p:nvPr/>
        </p:nvSpPr>
        <p:spPr>
          <a:xfrm>
            <a:off x="7383501" y="6021423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RO</a:t>
            </a:r>
            <a:r>
              <a:rPr lang="en-US" sz="1200" b="1" dirty="0" smtClean="0">
                <a:solidFill>
                  <a:srgbClr val="000000"/>
                </a:solidFill>
              </a:rPr>
              <a:t>4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21" name="Прямоугольник 520"/>
          <p:cNvSpPr/>
          <p:nvPr/>
        </p:nvSpPr>
        <p:spPr>
          <a:xfrm>
            <a:off x="3221019" y="6277014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RH</a:t>
            </a:r>
            <a:r>
              <a:rPr lang="en-US" sz="1200" b="1" dirty="0" smtClean="0">
                <a:solidFill>
                  <a:srgbClr val="000000"/>
                </a:solidFill>
              </a:rPr>
              <a:t>4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22" name="Прямоугольник 521"/>
          <p:cNvSpPr/>
          <p:nvPr/>
        </p:nvSpPr>
        <p:spPr>
          <a:xfrm>
            <a:off x="3987792" y="6277014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RH</a:t>
            </a:r>
            <a:r>
              <a:rPr lang="en-US" sz="1200" b="1" dirty="0" smtClean="0">
                <a:solidFill>
                  <a:srgbClr val="000000"/>
                </a:solidFill>
              </a:rPr>
              <a:t>3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23" name="Прямоугольник 522"/>
          <p:cNvSpPr/>
          <p:nvPr/>
        </p:nvSpPr>
        <p:spPr>
          <a:xfrm>
            <a:off x="4827591" y="6277014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H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r>
              <a:rPr lang="en-US" sz="1600" b="1" dirty="0" smtClean="0">
                <a:solidFill>
                  <a:srgbClr val="000000"/>
                </a:solidFill>
              </a:rPr>
              <a:t>R</a:t>
            </a:r>
            <a:endParaRPr lang="ru-RU" sz="1600" b="1" dirty="0">
              <a:solidFill>
                <a:srgbClr val="000000"/>
              </a:solidFill>
            </a:endParaRPr>
          </a:p>
        </p:txBody>
      </p:sp>
      <p:sp>
        <p:nvSpPr>
          <p:cNvPr id="524" name="Прямоугольник 523"/>
          <p:cNvSpPr/>
          <p:nvPr/>
        </p:nvSpPr>
        <p:spPr>
          <a:xfrm>
            <a:off x="5594364" y="6277014"/>
            <a:ext cx="5036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HR</a:t>
            </a:r>
            <a:endParaRPr lang="ru-RU" sz="1600" b="1" dirty="0">
              <a:solidFill>
                <a:srgbClr val="000000"/>
              </a:solidFill>
            </a:endParaRPr>
          </a:p>
        </p:txBody>
      </p:sp>
      <p:sp>
        <p:nvSpPr>
          <p:cNvPr id="553" name="Скругленный прямоугольник 552"/>
          <p:cNvSpPr/>
          <p:nvPr/>
        </p:nvSpPr>
        <p:spPr>
          <a:xfrm>
            <a:off x="838200" y="2590800"/>
            <a:ext cx="2895600" cy="33528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группах сверху вниз с увеличением атомных радиусов соответствующих анионов кислотные свойства усиливаются, а основные ослабевают</a:t>
            </a:r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55" name="TextBox 554"/>
          <p:cNvSpPr txBox="1"/>
          <p:nvPr/>
        </p:nvSpPr>
        <p:spPr>
          <a:xfrm>
            <a:off x="3048000" y="1066800"/>
            <a:ext cx="2438400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N</a:t>
            </a:r>
            <a:r>
              <a:rPr lang="ru-RU" sz="2000" b="1" dirty="0" smtClean="0">
                <a:solidFill>
                  <a:srgbClr val="000000"/>
                </a:solidFill>
              </a:rPr>
              <a:t>Н</a:t>
            </a:r>
            <a:r>
              <a:rPr lang="ru-RU" sz="2000" b="1" baseline="-25000" dirty="0" smtClean="0">
                <a:solidFill>
                  <a:srgbClr val="000000"/>
                </a:solidFill>
              </a:rPr>
              <a:t>3</a:t>
            </a:r>
            <a:r>
              <a:rPr lang="ru-RU" sz="2000" b="1" dirty="0" smtClean="0">
                <a:solidFill>
                  <a:srgbClr val="000000"/>
                </a:solidFill>
              </a:rPr>
              <a:t>- </a:t>
            </a:r>
            <a:r>
              <a:rPr lang="ru-RU" sz="1600" b="1" dirty="0" smtClean="0">
                <a:solidFill>
                  <a:srgbClr val="000000"/>
                </a:solidFill>
              </a:rPr>
              <a:t>основные свойства</a:t>
            </a:r>
            <a:endParaRPr lang="ru-RU" sz="1600" b="1" dirty="0">
              <a:solidFill>
                <a:srgbClr val="000000"/>
              </a:solidFill>
            </a:endParaRPr>
          </a:p>
        </p:txBody>
      </p:sp>
      <p:sp>
        <p:nvSpPr>
          <p:cNvPr id="556" name="TextBox 555"/>
          <p:cNvSpPr txBox="1"/>
          <p:nvPr/>
        </p:nvSpPr>
        <p:spPr>
          <a:xfrm>
            <a:off x="5562600" y="1066800"/>
            <a:ext cx="2438400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</a:rPr>
              <a:t>Н</a:t>
            </a:r>
            <a:r>
              <a:rPr lang="en-US" sz="2000" b="1" dirty="0" smtClean="0">
                <a:solidFill>
                  <a:srgbClr val="000000"/>
                </a:solidFill>
              </a:rPr>
              <a:t>F</a:t>
            </a:r>
            <a:r>
              <a:rPr lang="ru-RU" sz="2000" b="1" dirty="0" smtClean="0">
                <a:solidFill>
                  <a:srgbClr val="000000"/>
                </a:solidFill>
              </a:rPr>
              <a:t>- </a:t>
            </a:r>
            <a:r>
              <a:rPr lang="ru-RU" sz="1600" b="1" dirty="0" smtClean="0">
                <a:solidFill>
                  <a:srgbClr val="000000"/>
                </a:solidFill>
              </a:rPr>
              <a:t>слабая кислота</a:t>
            </a:r>
            <a:endParaRPr lang="ru-RU" sz="1600" b="1" dirty="0">
              <a:solidFill>
                <a:srgbClr val="000000"/>
              </a:solidFill>
            </a:endParaRPr>
          </a:p>
        </p:txBody>
      </p:sp>
      <p:sp>
        <p:nvSpPr>
          <p:cNvPr id="557" name="TextBox 556"/>
          <p:cNvSpPr txBox="1"/>
          <p:nvPr/>
        </p:nvSpPr>
        <p:spPr>
          <a:xfrm>
            <a:off x="5943600" y="2667000"/>
            <a:ext cx="2133600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</a:rPr>
              <a:t>Н</a:t>
            </a:r>
            <a:r>
              <a:rPr lang="en-US" sz="2000" b="1" dirty="0" smtClean="0">
                <a:solidFill>
                  <a:srgbClr val="000000"/>
                </a:solidFill>
              </a:rPr>
              <a:t>Cl</a:t>
            </a:r>
            <a:r>
              <a:rPr lang="ru-RU" sz="1600" b="1" dirty="0" smtClean="0">
                <a:solidFill>
                  <a:srgbClr val="000000"/>
                </a:solidFill>
              </a:rPr>
              <a:t>-сильная кислота</a:t>
            </a:r>
            <a:endParaRPr lang="ru-RU" sz="1600" b="1" dirty="0">
              <a:solidFill>
                <a:srgbClr val="000000"/>
              </a:solidFill>
            </a:endParaRPr>
          </a:p>
        </p:txBody>
      </p:sp>
      <p:sp>
        <p:nvSpPr>
          <p:cNvPr id="558" name="TextBox 557"/>
          <p:cNvSpPr txBox="1"/>
          <p:nvPr/>
        </p:nvSpPr>
        <p:spPr>
          <a:xfrm>
            <a:off x="3429000" y="2667000"/>
            <a:ext cx="2438400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</a:rPr>
              <a:t>РН</a:t>
            </a:r>
            <a:r>
              <a:rPr lang="ru-RU" sz="2000" b="1" baseline="-25000" dirty="0" smtClean="0">
                <a:solidFill>
                  <a:srgbClr val="000000"/>
                </a:solidFill>
              </a:rPr>
              <a:t>3</a:t>
            </a:r>
            <a:r>
              <a:rPr lang="ru-RU" sz="2000" b="1" dirty="0" smtClean="0">
                <a:solidFill>
                  <a:srgbClr val="000000"/>
                </a:solidFill>
              </a:rPr>
              <a:t>- </a:t>
            </a:r>
            <a:r>
              <a:rPr lang="ru-RU" sz="1600" b="1" dirty="0" smtClean="0">
                <a:solidFill>
                  <a:srgbClr val="000000"/>
                </a:solidFill>
              </a:rPr>
              <a:t>слабое основание</a:t>
            </a:r>
            <a:endParaRPr lang="ru-RU" sz="1600" b="1" dirty="0">
              <a:solidFill>
                <a:srgbClr val="000000"/>
              </a:solidFill>
            </a:endParaRPr>
          </a:p>
        </p:txBody>
      </p:sp>
      <p:cxnSp>
        <p:nvCxnSpPr>
          <p:cNvPr id="560" name="Прямая со стрелкой 559"/>
          <p:cNvCxnSpPr>
            <a:stCxn id="245" idx="3"/>
          </p:cNvCxnSpPr>
          <p:nvPr/>
        </p:nvCxnSpPr>
        <p:spPr>
          <a:xfrm flipH="1" flipV="1">
            <a:off x="4038600" y="1447800"/>
            <a:ext cx="237519" cy="282579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1" name="Прямая со стрелкой 560"/>
          <p:cNvCxnSpPr/>
          <p:nvPr/>
        </p:nvCxnSpPr>
        <p:spPr>
          <a:xfrm rot="5400000" flipH="1" flipV="1">
            <a:off x="5748217" y="1490783"/>
            <a:ext cx="312769" cy="226803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3" name="Прямая со стрелкой 562"/>
          <p:cNvCxnSpPr/>
          <p:nvPr/>
        </p:nvCxnSpPr>
        <p:spPr>
          <a:xfrm rot="16200000" flipH="1">
            <a:off x="4099230" y="2377770"/>
            <a:ext cx="327020" cy="295880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5" name="Прямая со стрелкой 564"/>
          <p:cNvCxnSpPr>
            <a:stCxn id="168" idx="0"/>
          </p:cNvCxnSpPr>
          <p:nvPr/>
        </p:nvCxnSpPr>
        <p:spPr>
          <a:xfrm rot="16200000" flipH="1">
            <a:off x="5815994" y="2310794"/>
            <a:ext cx="309570" cy="402842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Прямая со стрелкой 195"/>
          <p:cNvCxnSpPr/>
          <p:nvPr/>
        </p:nvCxnSpPr>
        <p:spPr>
          <a:xfrm rot="5400000">
            <a:off x="4991100" y="2095500"/>
            <a:ext cx="990600" cy="158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0" name="Штриховая стрелка вправо 199">
            <a:hlinkClick r:id="rId4" action="ppaction://hlinksldjump"/>
          </p:cNvPr>
          <p:cNvSpPr/>
          <p:nvPr/>
        </p:nvSpPr>
        <p:spPr>
          <a:xfrm>
            <a:off x="7772400" y="6324600"/>
            <a:ext cx="609600" cy="408432"/>
          </a:xfrm>
          <a:prstGeom prst="stripedRigh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06" name="Группа 192"/>
          <p:cNvGrpSpPr/>
          <p:nvPr/>
        </p:nvGrpSpPr>
        <p:grpSpPr>
          <a:xfrm>
            <a:off x="7696200" y="457200"/>
            <a:ext cx="1214446" cy="357190"/>
            <a:chOff x="6715140" y="142852"/>
            <a:chExt cx="1214446" cy="357190"/>
          </a:xfrm>
        </p:grpSpPr>
        <p:sp>
          <p:nvSpPr>
            <p:cNvPr id="207" name="Пятиугольник 206">
              <a:hlinkClick r:id="rId5" action="ppaction://hlinksldjump"/>
            </p:cNvPr>
            <p:cNvSpPr/>
            <p:nvPr/>
          </p:nvSpPr>
          <p:spPr>
            <a:xfrm>
              <a:off x="6715140" y="142852"/>
              <a:ext cx="1000132" cy="357190"/>
            </a:xfrm>
            <a:prstGeom prst="homePlat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главная</a:t>
              </a:r>
              <a:endParaRPr lang="ru-RU" sz="1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8" name="Нашивка 207"/>
            <p:cNvSpPr/>
            <p:nvPr/>
          </p:nvSpPr>
          <p:spPr>
            <a:xfrm>
              <a:off x="7572396" y="142852"/>
              <a:ext cx="357190" cy="357190"/>
            </a:xfrm>
            <a:prstGeom prst="chevro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" grpId="0" animBg="1"/>
      <p:bldP spid="555" grpId="0" animBg="1"/>
      <p:bldP spid="556" grpId="0" animBg="1"/>
      <p:bldP spid="557" grpId="0" animBg="1"/>
      <p:bldP spid="55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Процесс растворения аммиака в воде</a:t>
            </a:r>
            <a:endParaRPr lang="ru-RU" sz="3600" b="1" dirty="0">
              <a:ln>
                <a:solidFill>
                  <a:sysClr val="windowText" lastClr="000000"/>
                </a:solidFill>
              </a:ln>
              <a:solidFill>
                <a:srgbClr val="FF66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" y="1524000"/>
            <a:ext cx="5918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Arial" pitchFamily="34" charset="0"/>
                <a:cs typeface="Arial" pitchFamily="34" charset="0"/>
              </a:rPr>
              <a:t>Н</a:t>
            </a:r>
            <a:endParaRPr lang="ru-RU" sz="4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4400" y="1524000"/>
            <a:ext cx="6238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Arial" pitchFamily="34" charset="0"/>
                <a:cs typeface="Arial" pitchFamily="34" charset="0"/>
              </a:rPr>
              <a:t>О</a:t>
            </a:r>
            <a:endParaRPr lang="ru-RU" sz="4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52600" y="1524000"/>
            <a:ext cx="5918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Arial" pitchFamily="34" charset="0"/>
                <a:cs typeface="Arial" pitchFamily="34" charset="0"/>
              </a:rPr>
              <a:t>Н</a:t>
            </a:r>
            <a:endParaRPr lang="ru-RU" sz="4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09800" y="1447800"/>
            <a:ext cx="51488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Arial" pitchFamily="34" charset="0"/>
                <a:cs typeface="Arial" pitchFamily="34" charset="0"/>
              </a:rPr>
              <a:t>+</a:t>
            </a:r>
            <a:endParaRPr lang="ru-RU" sz="4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90800" y="1524000"/>
            <a:ext cx="5918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Arial" pitchFamily="34" charset="0"/>
                <a:cs typeface="Arial" pitchFamily="34" charset="0"/>
              </a:rPr>
              <a:t>Н</a:t>
            </a:r>
            <a:endParaRPr lang="ru-RU" sz="4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00400" y="1524000"/>
            <a:ext cx="5918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latin typeface="Arial" pitchFamily="34" charset="0"/>
                <a:cs typeface="Arial" pitchFamily="34" charset="0"/>
              </a:rPr>
              <a:t>N</a:t>
            </a:r>
            <a:endParaRPr lang="ru-RU" sz="4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29200" y="1524000"/>
            <a:ext cx="5918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Arial" pitchFamily="34" charset="0"/>
                <a:cs typeface="Arial" pitchFamily="34" charset="0"/>
              </a:rPr>
              <a:t>Н</a:t>
            </a:r>
            <a:endParaRPr lang="ru-RU" sz="4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62600" y="838200"/>
            <a:ext cx="5918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Arial" pitchFamily="34" charset="0"/>
                <a:cs typeface="Arial" pitchFamily="34" charset="0"/>
              </a:rPr>
              <a:t>Н</a:t>
            </a:r>
            <a:endParaRPr lang="ru-RU" sz="4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62600" y="1524000"/>
            <a:ext cx="5918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latin typeface="Arial" pitchFamily="34" charset="0"/>
                <a:cs typeface="Arial" pitchFamily="34" charset="0"/>
              </a:rPr>
              <a:t>N</a:t>
            </a:r>
            <a:endParaRPr lang="ru-RU" sz="4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48400" y="1524000"/>
            <a:ext cx="5918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Arial" pitchFamily="34" charset="0"/>
                <a:cs typeface="Arial" pitchFamily="34" charset="0"/>
              </a:rPr>
              <a:t>Н</a:t>
            </a:r>
            <a:endParaRPr lang="ru-RU" sz="4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934200" y="1447800"/>
            <a:ext cx="51488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latin typeface="Arial" pitchFamily="34" charset="0"/>
                <a:cs typeface="Arial" pitchFamily="34" charset="0"/>
              </a:rPr>
              <a:t>+</a:t>
            </a:r>
            <a:endParaRPr lang="ru-RU" sz="4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24400" y="609600"/>
            <a:ext cx="49084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0" dirty="0" smtClean="0">
                <a:latin typeface="Times New Roman" pitchFamily="18" charset="0"/>
                <a:cs typeface="Times New Roman" pitchFamily="18" charset="0"/>
              </a:rPr>
              <a:t>[</a:t>
            </a:r>
            <a:endParaRPr lang="ru-RU" sz="1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29400" y="609600"/>
            <a:ext cx="654346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0" dirty="0" smtClean="0">
                <a:latin typeface="Times New Roman" pitchFamily="18" charset="0"/>
                <a:cs typeface="Times New Roman" pitchFamily="18" charset="0"/>
              </a:rPr>
              <a:t>]</a:t>
            </a:r>
            <a:endParaRPr lang="ru-RU" sz="1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24000" y="1295400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Arial" pitchFamily="34" charset="0"/>
                <a:cs typeface="Arial" pitchFamily="34" charset="0"/>
              </a:rPr>
              <a:t>-2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10000" y="1219200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Arial" pitchFamily="34" charset="0"/>
                <a:cs typeface="Arial" pitchFamily="34" charset="0"/>
              </a:rPr>
              <a:t>-3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85799" y="1295399"/>
            <a:ext cx="4411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6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371600" y="1295400"/>
            <a:ext cx="4411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6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 rot="5400000">
            <a:off x="1125457" y="1008141"/>
            <a:ext cx="4411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6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 rot="16200000">
            <a:off x="896859" y="1770141"/>
            <a:ext cx="4411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6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971800" y="1219200"/>
            <a:ext cx="4411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6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581400" y="1219200"/>
            <a:ext cx="4411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6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rot="5400000">
            <a:off x="3335258" y="1008142"/>
            <a:ext cx="4411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6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rot="5400000">
            <a:off x="3335258" y="1693942"/>
            <a:ext cx="4411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6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333999" y="1295399"/>
            <a:ext cx="4411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6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943599" y="1295399"/>
            <a:ext cx="4411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6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 rot="5400000">
            <a:off x="5697458" y="1008141"/>
            <a:ext cx="4411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6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 rot="16200000">
            <a:off x="5545059" y="1770141"/>
            <a:ext cx="4411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6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467600" y="1219199"/>
            <a:ext cx="4411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6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077200" y="1219200"/>
            <a:ext cx="4411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6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 rot="5400000">
            <a:off x="7859654" y="998602"/>
            <a:ext cx="4411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6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 rot="16200000">
            <a:off x="7678659" y="1617742"/>
            <a:ext cx="4411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6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28600" y="2514600"/>
            <a:ext cx="27382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Или сокращенно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14400" y="3505200"/>
            <a:ext cx="15760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Arial" pitchFamily="34" charset="0"/>
                <a:cs typeface="Arial" pitchFamily="34" charset="0"/>
              </a:rPr>
              <a:t>Н</a:t>
            </a:r>
            <a:r>
              <a:rPr lang="ru-RU" sz="4400" b="1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ru-RU" sz="4400" b="1" dirty="0" smtClean="0">
                <a:latin typeface="Arial" pitchFamily="34" charset="0"/>
                <a:cs typeface="Arial" pitchFamily="34" charset="0"/>
              </a:rPr>
              <a:t>О</a:t>
            </a:r>
            <a:r>
              <a:rPr lang="ru-RU" sz="4400" b="1" baseline="30000" dirty="0" smtClean="0">
                <a:latin typeface="Arial" pitchFamily="34" charset="0"/>
                <a:cs typeface="Arial" pitchFamily="34" charset="0"/>
              </a:rPr>
              <a:t>-2</a:t>
            </a:r>
            <a:endParaRPr lang="ru-RU" sz="4400" b="1" baseline="30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438400" y="3657600"/>
            <a:ext cx="51488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Arial" pitchFamily="34" charset="0"/>
                <a:cs typeface="Arial" pitchFamily="34" charset="0"/>
              </a:rPr>
              <a:t>+</a:t>
            </a:r>
            <a:endParaRPr lang="ru-RU" sz="4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971800" y="3581400"/>
            <a:ext cx="154401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Arial" pitchFamily="34" charset="0"/>
                <a:cs typeface="Arial" pitchFamily="34" charset="0"/>
              </a:rPr>
              <a:t>Н</a:t>
            </a:r>
            <a:r>
              <a:rPr lang="en-US" sz="4400" b="1" baseline="-25000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en-US" sz="4400" b="1" dirty="0" smtClean="0">
                <a:latin typeface="Arial" pitchFamily="34" charset="0"/>
                <a:cs typeface="Arial" pitchFamily="34" charset="0"/>
              </a:rPr>
              <a:t>N</a:t>
            </a:r>
            <a:r>
              <a:rPr lang="ru-RU" sz="4400" b="1" baseline="30000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en-US" sz="4400" b="1" baseline="30000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4400" b="1" baseline="300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4" name="Прямая со стрелкой 43"/>
          <p:cNvCxnSpPr/>
          <p:nvPr/>
        </p:nvCxnSpPr>
        <p:spPr>
          <a:xfrm>
            <a:off x="4343400" y="4038600"/>
            <a:ext cx="685800" cy="1588"/>
          </a:xfrm>
          <a:prstGeom prst="straightConnector1">
            <a:avLst/>
          </a:prstGeom>
          <a:ln w="412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5029200" y="3505200"/>
            <a:ext cx="142859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latin typeface="Arial" pitchFamily="34" charset="0"/>
                <a:cs typeface="Arial" pitchFamily="34" charset="0"/>
              </a:rPr>
              <a:t>N</a:t>
            </a:r>
            <a:r>
              <a:rPr lang="ru-RU" sz="4400" b="1" dirty="0" smtClean="0">
                <a:latin typeface="Arial" pitchFamily="34" charset="0"/>
                <a:cs typeface="Arial" pitchFamily="34" charset="0"/>
              </a:rPr>
              <a:t>Н</a:t>
            </a:r>
            <a:r>
              <a:rPr lang="en-US" sz="4400" b="1" baseline="-25000" dirty="0" smtClean="0">
                <a:latin typeface="Arial" pitchFamily="34" charset="0"/>
                <a:cs typeface="Arial" pitchFamily="34" charset="0"/>
              </a:rPr>
              <a:t>4</a:t>
            </a:r>
            <a:r>
              <a:rPr lang="en-US" sz="4400" b="1" baseline="30000" dirty="0" smtClean="0">
                <a:latin typeface="Arial" pitchFamily="34" charset="0"/>
                <a:cs typeface="Arial" pitchFamily="34" charset="0"/>
              </a:rPr>
              <a:t>+</a:t>
            </a:r>
            <a:endParaRPr lang="ru-RU" sz="4400" b="1" baseline="30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400800" y="3505200"/>
            <a:ext cx="51488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Arial" pitchFamily="34" charset="0"/>
                <a:cs typeface="Arial" pitchFamily="34" charset="0"/>
              </a:rPr>
              <a:t>+</a:t>
            </a:r>
            <a:endParaRPr lang="ru-RU" sz="4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934200" y="3505200"/>
            <a:ext cx="11560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latin typeface="Arial" pitchFamily="34" charset="0"/>
                <a:cs typeface="Arial" pitchFamily="34" charset="0"/>
              </a:rPr>
              <a:t>OH</a:t>
            </a:r>
            <a:r>
              <a:rPr lang="ru-RU" sz="4400" b="1" baseline="30000" dirty="0" smtClean="0">
                <a:latin typeface="Arial" pitchFamily="34" charset="0"/>
                <a:cs typeface="Arial" pitchFamily="34" charset="0"/>
              </a:rPr>
              <a:t>-</a:t>
            </a:r>
            <a:endParaRPr lang="ru-RU" sz="4400" b="1" baseline="30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010400" y="685800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+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810000" y="1524000"/>
            <a:ext cx="5918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Arial" pitchFamily="34" charset="0"/>
                <a:cs typeface="Arial" pitchFamily="34" charset="0"/>
              </a:rPr>
              <a:t>Н</a:t>
            </a:r>
            <a:endParaRPr lang="ru-RU" sz="44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2" name="Прямая со стрелкой 51"/>
          <p:cNvCxnSpPr>
            <a:stCxn id="50" idx="3"/>
          </p:cNvCxnSpPr>
          <p:nvPr/>
        </p:nvCxnSpPr>
        <p:spPr>
          <a:xfrm flipV="1">
            <a:off x="4401829" y="1905000"/>
            <a:ext cx="474971" cy="3721"/>
          </a:xfrm>
          <a:prstGeom prst="straightConnector1">
            <a:avLst/>
          </a:prstGeom>
          <a:ln w="412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8229600" y="1447800"/>
            <a:ext cx="5918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Arial" pitchFamily="34" charset="0"/>
                <a:cs typeface="Arial" pitchFamily="34" charset="0"/>
              </a:rPr>
              <a:t>Н</a:t>
            </a:r>
            <a:endParaRPr lang="ru-RU" sz="4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239000" y="609600"/>
            <a:ext cx="49084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0" dirty="0" smtClean="0">
                <a:latin typeface="Times New Roman" pitchFamily="18" charset="0"/>
                <a:cs typeface="Times New Roman" pitchFamily="18" charset="0"/>
              </a:rPr>
              <a:t>[</a:t>
            </a:r>
            <a:endParaRPr lang="ru-RU" sz="1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8489654" y="642918"/>
            <a:ext cx="654346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0" dirty="0" smtClean="0">
                <a:latin typeface="Times New Roman" pitchFamily="18" charset="0"/>
                <a:cs typeface="Times New Roman" pitchFamily="18" charset="0"/>
              </a:rPr>
              <a:t>]</a:t>
            </a:r>
            <a:endParaRPr lang="ru-RU" sz="1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823078" y="685800"/>
            <a:ext cx="3209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-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0" name="Прямая соединительная линия 69"/>
          <p:cNvCxnSpPr/>
          <p:nvPr/>
        </p:nvCxnSpPr>
        <p:spPr>
          <a:xfrm rot="5400000" flipH="1" flipV="1">
            <a:off x="914400" y="3352800"/>
            <a:ext cx="457200" cy="158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>
            <a:off x="1143000" y="3124200"/>
            <a:ext cx="2667000" cy="158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/>
          <p:nvPr/>
        </p:nvCxnSpPr>
        <p:spPr>
          <a:xfrm rot="5400000">
            <a:off x="3543300" y="3390900"/>
            <a:ext cx="533400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92"/>
          <p:cNvGrpSpPr/>
          <p:nvPr/>
        </p:nvGrpSpPr>
        <p:grpSpPr>
          <a:xfrm>
            <a:off x="7786710" y="571480"/>
            <a:ext cx="1214446" cy="357190"/>
            <a:chOff x="6715140" y="142852"/>
            <a:chExt cx="1214446" cy="357190"/>
          </a:xfrm>
        </p:grpSpPr>
        <p:sp>
          <p:nvSpPr>
            <p:cNvPr id="63" name="Пятиугольник 62">
              <a:hlinkClick r:id="rId2" action="ppaction://hlinksldjump"/>
            </p:cNvPr>
            <p:cNvSpPr/>
            <p:nvPr/>
          </p:nvSpPr>
          <p:spPr>
            <a:xfrm>
              <a:off x="6715140" y="142852"/>
              <a:ext cx="1000132" cy="357190"/>
            </a:xfrm>
            <a:prstGeom prst="homePlat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главная</a:t>
              </a:r>
              <a:endParaRPr lang="ru-RU" sz="1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4" name="Нашивка 63"/>
            <p:cNvSpPr/>
            <p:nvPr/>
          </p:nvSpPr>
          <p:spPr>
            <a:xfrm>
              <a:off x="7572396" y="142852"/>
              <a:ext cx="357190" cy="357190"/>
            </a:xfrm>
            <a:prstGeom prst="chevro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3194353" y="2159493"/>
            <a:ext cx="5918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Arial" pitchFamily="34" charset="0"/>
                <a:cs typeface="Arial" pitchFamily="34" charset="0"/>
              </a:rPr>
              <a:t>Н</a:t>
            </a:r>
            <a:endParaRPr lang="ru-RU" sz="4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551807" y="2230931"/>
            <a:ext cx="5918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Arial" pitchFamily="34" charset="0"/>
                <a:cs typeface="Arial" pitchFamily="34" charset="0"/>
              </a:rPr>
              <a:t>Н</a:t>
            </a:r>
            <a:endParaRPr lang="ru-RU" sz="4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715272" y="1445113"/>
            <a:ext cx="6238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Arial" pitchFamily="34" charset="0"/>
                <a:cs typeface="Arial" pitchFamily="34" charset="0"/>
              </a:rPr>
              <a:t>О</a:t>
            </a:r>
            <a:endParaRPr lang="ru-RU" sz="44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0" name="Group 52"/>
          <p:cNvGrpSpPr>
            <a:grpSpLocks/>
          </p:cNvGrpSpPr>
          <p:nvPr/>
        </p:nvGrpSpPr>
        <p:grpSpPr bwMode="auto">
          <a:xfrm>
            <a:off x="8001024" y="3571876"/>
            <a:ext cx="928694" cy="857256"/>
            <a:chOff x="5239" y="618"/>
            <a:chExt cx="408" cy="340"/>
          </a:xfrm>
        </p:grpSpPr>
        <p:pic>
          <p:nvPicPr>
            <p:cNvPr id="67" name="Овал 40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39" y="618"/>
              <a:ext cx="408" cy="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8" name="Text Box 54"/>
            <p:cNvSpPr txBox="1">
              <a:spLocks noChangeArrowheads="1"/>
            </p:cNvSpPr>
            <p:nvPr/>
          </p:nvSpPr>
          <p:spPr bwMode="auto">
            <a:xfrm>
              <a:off x="5329" y="663"/>
              <a:ext cx="228" cy="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2400" b="1" dirty="0">
                  <a:solidFill>
                    <a:srgbClr val="CC0000"/>
                  </a:solidFill>
                  <a:latin typeface="Calibri" pitchFamily="34" charset="0"/>
                </a:rPr>
                <a:t>?</a:t>
              </a: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285720" y="4929198"/>
            <a:ext cx="8642817" cy="95410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Атом азота имеет неподеленную электронную пару, а атом водорода – свободную орбиталь.</a:t>
            </a:r>
            <a:endParaRPr lang="ru-RU" sz="2800" b="1" dirty="0">
              <a:ln>
                <a:solidFill>
                  <a:sysClr val="windowText" lastClr="000000"/>
                </a:solidFill>
              </a:ln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5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Прямоугольник 200"/>
          <p:cNvSpPr/>
          <p:nvPr/>
        </p:nvSpPr>
        <p:spPr>
          <a:xfrm>
            <a:off x="8305801" y="2516175"/>
            <a:ext cx="684274" cy="536579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2" name="Прямоугольник 201"/>
          <p:cNvSpPr/>
          <p:nvPr/>
        </p:nvSpPr>
        <p:spPr>
          <a:xfrm>
            <a:off x="8305800" y="3575052"/>
            <a:ext cx="704906" cy="500066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9" name="Прямоугольник 208"/>
          <p:cNvSpPr/>
          <p:nvPr/>
        </p:nvSpPr>
        <p:spPr>
          <a:xfrm>
            <a:off x="8305800" y="5546754"/>
            <a:ext cx="704906" cy="525452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4" name="Прямоугольник 203"/>
          <p:cNvSpPr/>
          <p:nvPr/>
        </p:nvSpPr>
        <p:spPr>
          <a:xfrm>
            <a:off x="8296327" y="4560902"/>
            <a:ext cx="714380" cy="511171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90813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normalizeH="0" baseline="0" noProof="0" dirty="0" smtClean="0">
                <a:ln w="12700">
                  <a:solidFill>
                    <a:schemeClr val="tx1">
                      <a:lumMod val="50000"/>
                    </a:schemeClr>
                  </a:solidFill>
                  <a:prstDash val="solid"/>
                </a:ln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</a:rPr>
              <a:t>Периодическая система химических элементов  Д.И. Менделеева</a:t>
            </a:r>
            <a:endParaRPr kumimoji="0" lang="ru-RU" sz="2400" b="1" i="0" u="none" strike="noStrike" kern="0" normalizeH="0" baseline="0" noProof="0" dirty="0">
              <a:ln w="12700">
                <a:solidFill>
                  <a:schemeClr val="tx1">
                    <a:lumMod val="50000"/>
                  </a:schemeClr>
                </a:solidFill>
                <a:prstDash val="solid"/>
              </a:ln>
              <a:solidFill>
                <a:srgbClr val="FF7C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</a:endParaRPr>
          </a:p>
        </p:txBody>
      </p:sp>
      <p:grpSp>
        <p:nvGrpSpPr>
          <p:cNvPr id="2" name="Группа 178"/>
          <p:cNvGrpSpPr/>
          <p:nvPr/>
        </p:nvGrpSpPr>
        <p:grpSpPr>
          <a:xfrm>
            <a:off x="785786" y="500042"/>
            <a:ext cx="8215370" cy="571504"/>
            <a:chOff x="1361217" y="500042"/>
            <a:chExt cx="7767258" cy="571504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1361217" y="500042"/>
              <a:ext cx="7767258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0000"/>
                  </a:solidFill>
                </a:rPr>
                <a:t>Группы элементов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361218" y="785794"/>
              <a:ext cx="748940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rgbClr val="000000"/>
                  </a:solidFill>
                </a:rPr>
                <a:t>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110157" y="785794"/>
              <a:ext cx="736971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II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847127" y="785794"/>
              <a:ext cx="742955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III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590082" y="785794"/>
              <a:ext cx="742956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IV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333038" y="785794"/>
              <a:ext cx="742955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V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5075993" y="785794"/>
              <a:ext cx="742955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VI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5818948" y="785794"/>
              <a:ext cx="742955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VII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6561903" y="785794"/>
              <a:ext cx="2566572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VIII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785786" y="1071546"/>
            <a:ext cx="785818" cy="500066"/>
          </a:xfrm>
          <a:prstGeom prst="rect">
            <a:avLst/>
          </a:prstGeom>
          <a:solidFill>
            <a:srgbClr val="FF999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800" b="1" dirty="0">
              <a:solidFill>
                <a:srgbClr val="0000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357422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143240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3929058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Прямоугольник 33">
            <a:hlinkClick r:id="rId3" action="ppaction://hlinksldjump"/>
          </p:cNvPr>
          <p:cNvSpPr/>
          <p:nvPr/>
        </p:nvSpPr>
        <p:spPr>
          <a:xfrm>
            <a:off x="4714876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5500694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3929058" y="3071810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4714876" y="3071810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5500694" y="3071810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4" name="Прямоугольник 73"/>
          <p:cNvSpPr/>
          <p:nvPr/>
        </p:nvSpPr>
        <p:spPr>
          <a:xfrm>
            <a:off x="4714876" y="407194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5" name="Прямоугольник 74"/>
          <p:cNvSpPr/>
          <p:nvPr/>
        </p:nvSpPr>
        <p:spPr>
          <a:xfrm>
            <a:off x="5500694" y="407194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1" name="Прямоугольник 90"/>
          <p:cNvSpPr/>
          <p:nvPr/>
        </p:nvSpPr>
        <p:spPr>
          <a:xfrm>
            <a:off x="5500694" y="5072074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4" name="Группа 144"/>
          <p:cNvGrpSpPr/>
          <p:nvPr/>
        </p:nvGrpSpPr>
        <p:grpSpPr>
          <a:xfrm>
            <a:off x="3071802" y="2000239"/>
            <a:ext cx="895422" cy="618800"/>
            <a:chOff x="2214546" y="1625437"/>
            <a:chExt cx="895422" cy="707200"/>
          </a:xfrm>
        </p:grpSpPr>
        <p:sp>
          <p:nvSpPr>
            <p:cNvPr id="146" name="Прямоугольник 145"/>
            <p:cNvSpPr/>
            <p:nvPr/>
          </p:nvSpPr>
          <p:spPr>
            <a:xfrm>
              <a:off x="2285984" y="1707079"/>
              <a:ext cx="785818" cy="571503"/>
            </a:xfrm>
            <a:prstGeom prst="rect">
              <a:avLst/>
            </a:prstGeom>
            <a:solidFill>
              <a:srgbClr val="FF8C19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2254224" y="1672598"/>
              <a:ext cx="426720" cy="4572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</a:rPr>
                <a:t>Si</a:t>
              </a:r>
              <a:endParaRPr lang="ru-RU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2714612" y="1625437"/>
              <a:ext cx="389850" cy="386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14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2643174" y="1952011"/>
              <a:ext cx="466794" cy="2462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28,086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2214546" y="2033654"/>
              <a:ext cx="763351" cy="2989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2060"/>
                  </a:solidFill>
                </a:rPr>
                <a:t>Кремний</a:t>
              </a:r>
              <a:r>
                <a:rPr lang="ru-RU" sz="1100" dirty="0" smtClean="0"/>
                <a:t> </a:t>
              </a:r>
              <a:endParaRPr lang="ru-RU" sz="1100" dirty="0"/>
            </a:p>
          </p:txBody>
        </p:sp>
      </p:grpSp>
      <p:grpSp>
        <p:nvGrpSpPr>
          <p:cNvPr id="25" name="Группа 174"/>
          <p:cNvGrpSpPr/>
          <p:nvPr/>
        </p:nvGrpSpPr>
        <p:grpSpPr>
          <a:xfrm>
            <a:off x="3857620" y="2000240"/>
            <a:ext cx="889916" cy="634187"/>
            <a:chOff x="4500562" y="1888034"/>
            <a:chExt cx="889916" cy="724783"/>
          </a:xfrm>
        </p:grpSpPr>
        <p:sp>
          <p:nvSpPr>
            <p:cNvPr id="152" name="Прямоугольник 151"/>
            <p:cNvSpPr/>
            <p:nvPr/>
          </p:nvSpPr>
          <p:spPr>
            <a:xfrm>
              <a:off x="4572000" y="1969678"/>
              <a:ext cx="785818" cy="571504"/>
            </a:xfrm>
            <a:prstGeom prst="rect">
              <a:avLst/>
            </a:prstGeom>
            <a:solidFill>
              <a:srgbClr val="FF8C19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53" name="TextBox 152"/>
            <p:cNvSpPr txBox="1"/>
            <p:nvPr/>
          </p:nvSpPr>
          <p:spPr>
            <a:xfrm>
              <a:off x="4521195" y="1935195"/>
              <a:ext cx="341760" cy="4572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>
                  <a:solidFill>
                    <a:srgbClr val="000000"/>
                  </a:solidFill>
                </a:rPr>
                <a:t>Р</a:t>
              </a:r>
            </a:p>
          </p:txBody>
        </p:sp>
        <p:sp>
          <p:nvSpPr>
            <p:cNvPr id="154" name="TextBox 153"/>
            <p:cNvSpPr txBox="1"/>
            <p:nvPr/>
          </p:nvSpPr>
          <p:spPr>
            <a:xfrm>
              <a:off x="5000628" y="1888034"/>
              <a:ext cx="389850" cy="3869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ru-RU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4857752" y="2214603"/>
              <a:ext cx="51809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30,9738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56" name="TextBox 155"/>
            <p:cNvSpPr txBox="1"/>
            <p:nvPr/>
          </p:nvSpPr>
          <p:spPr>
            <a:xfrm>
              <a:off x="4500562" y="2296248"/>
              <a:ext cx="700833" cy="3165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2060"/>
                  </a:solidFill>
                </a:rPr>
                <a:t>Фосфор</a:t>
              </a:r>
              <a:r>
                <a:rPr lang="ru-RU" sz="1200" dirty="0" smtClean="0"/>
                <a:t> </a:t>
              </a:r>
              <a:endParaRPr lang="ru-RU" sz="1200" dirty="0"/>
            </a:p>
          </p:txBody>
        </p:sp>
      </p:grpSp>
      <p:grpSp>
        <p:nvGrpSpPr>
          <p:cNvPr id="27" name="Группа 156"/>
          <p:cNvGrpSpPr/>
          <p:nvPr/>
        </p:nvGrpSpPr>
        <p:grpSpPr>
          <a:xfrm>
            <a:off x="4643438" y="2000240"/>
            <a:ext cx="895422" cy="634189"/>
            <a:chOff x="2214546" y="1625436"/>
            <a:chExt cx="895422" cy="724787"/>
          </a:xfrm>
        </p:grpSpPr>
        <p:sp>
          <p:nvSpPr>
            <p:cNvPr id="158" name="Прямоугольник 157"/>
            <p:cNvSpPr/>
            <p:nvPr/>
          </p:nvSpPr>
          <p:spPr>
            <a:xfrm>
              <a:off x="2285984" y="1707080"/>
              <a:ext cx="785818" cy="571504"/>
            </a:xfrm>
            <a:prstGeom prst="rect">
              <a:avLst/>
            </a:prstGeom>
            <a:solidFill>
              <a:srgbClr val="FF8C19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59" name="TextBox 158"/>
            <p:cNvSpPr txBox="1"/>
            <p:nvPr/>
          </p:nvSpPr>
          <p:spPr>
            <a:xfrm>
              <a:off x="2252647" y="1672597"/>
              <a:ext cx="341760" cy="4572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000000"/>
                  </a:solidFill>
                </a:rPr>
                <a:t>S</a:t>
              </a:r>
              <a:endParaRPr lang="ru-RU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160" name="TextBox 159"/>
            <p:cNvSpPr txBox="1"/>
            <p:nvPr/>
          </p:nvSpPr>
          <p:spPr>
            <a:xfrm>
              <a:off x="2714612" y="1625436"/>
              <a:ext cx="389850" cy="386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16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2643174" y="1952010"/>
              <a:ext cx="466794" cy="2462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32,064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62" name="TextBox 161"/>
            <p:cNvSpPr txBox="1"/>
            <p:nvPr/>
          </p:nvSpPr>
          <p:spPr>
            <a:xfrm>
              <a:off x="2214546" y="2033653"/>
              <a:ext cx="548548" cy="3165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2060"/>
                  </a:solidFill>
                </a:rPr>
                <a:t>Сера</a:t>
              </a:r>
              <a:r>
                <a:rPr lang="ru-RU" sz="1100" dirty="0" smtClean="0"/>
                <a:t> </a:t>
              </a:r>
              <a:r>
                <a:rPr lang="ru-RU" sz="1200" dirty="0" smtClean="0"/>
                <a:t> </a:t>
              </a:r>
              <a:endParaRPr lang="ru-RU" sz="1200" dirty="0"/>
            </a:p>
          </p:txBody>
        </p:sp>
      </p:grpSp>
      <p:grpSp>
        <p:nvGrpSpPr>
          <p:cNvPr id="28" name="Группа 162"/>
          <p:cNvGrpSpPr/>
          <p:nvPr/>
        </p:nvGrpSpPr>
        <p:grpSpPr>
          <a:xfrm>
            <a:off x="5448312" y="2000240"/>
            <a:ext cx="876366" cy="634189"/>
            <a:chOff x="2233602" y="1625436"/>
            <a:chExt cx="876366" cy="724787"/>
          </a:xfrm>
        </p:grpSpPr>
        <p:sp>
          <p:nvSpPr>
            <p:cNvPr id="164" name="Прямоугольник 163"/>
            <p:cNvSpPr/>
            <p:nvPr/>
          </p:nvSpPr>
          <p:spPr>
            <a:xfrm>
              <a:off x="2285984" y="1707080"/>
              <a:ext cx="785818" cy="571504"/>
            </a:xfrm>
            <a:prstGeom prst="rect">
              <a:avLst/>
            </a:prstGeom>
            <a:solidFill>
              <a:srgbClr val="FF8C19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5" name="TextBox 164"/>
            <p:cNvSpPr txBox="1"/>
            <p:nvPr/>
          </p:nvSpPr>
          <p:spPr>
            <a:xfrm>
              <a:off x="2233602" y="1672597"/>
              <a:ext cx="455574" cy="4572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</a:rPr>
                <a:t>Cl</a:t>
              </a:r>
              <a:endParaRPr lang="ru-RU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166" name="TextBox 165"/>
            <p:cNvSpPr txBox="1"/>
            <p:nvPr/>
          </p:nvSpPr>
          <p:spPr>
            <a:xfrm>
              <a:off x="2714612" y="1625436"/>
              <a:ext cx="389850" cy="386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17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2643174" y="1952010"/>
              <a:ext cx="466794" cy="2462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3</a:t>
              </a:r>
              <a:r>
                <a:rPr lang="en-US" sz="800" dirty="0" smtClean="0">
                  <a:solidFill>
                    <a:srgbClr val="002060"/>
                  </a:solidFill>
                </a:rPr>
                <a:t>5</a:t>
              </a:r>
              <a:r>
                <a:rPr lang="ru-RU" sz="800" dirty="0" smtClean="0">
                  <a:solidFill>
                    <a:srgbClr val="002060"/>
                  </a:solidFill>
                </a:rPr>
                <a:t>,</a:t>
              </a:r>
              <a:r>
                <a:rPr lang="en-US" sz="800" dirty="0" smtClean="0">
                  <a:solidFill>
                    <a:srgbClr val="002060"/>
                  </a:solidFill>
                </a:rPr>
                <a:t>453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68" name="TextBox 167"/>
            <p:cNvSpPr txBox="1"/>
            <p:nvPr/>
          </p:nvSpPr>
          <p:spPr>
            <a:xfrm>
              <a:off x="2285984" y="2033653"/>
              <a:ext cx="537327" cy="3165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2060"/>
                  </a:solidFill>
                </a:rPr>
                <a:t>Хлор</a:t>
              </a:r>
              <a:r>
                <a:rPr lang="ru-RU" sz="1200" dirty="0" smtClean="0">
                  <a:solidFill>
                    <a:srgbClr val="002060"/>
                  </a:solidFill>
                </a:rPr>
                <a:t> </a:t>
              </a:r>
              <a:endParaRPr lang="ru-RU" sz="1200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9" name="Группа 168"/>
          <p:cNvGrpSpPr/>
          <p:nvPr/>
        </p:nvGrpSpPr>
        <p:grpSpPr>
          <a:xfrm>
            <a:off x="8259814" y="2000239"/>
            <a:ext cx="778829" cy="594979"/>
            <a:chOff x="2272084" y="1625434"/>
            <a:chExt cx="753348" cy="679975"/>
          </a:xfrm>
        </p:grpSpPr>
        <p:sp>
          <p:nvSpPr>
            <p:cNvPr id="170" name="Прямоугольник 169"/>
            <p:cNvSpPr/>
            <p:nvPr/>
          </p:nvSpPr>
          <p:spPr>
            <a:xfrm>
              <a:off x="2316565" y="1707081"/>
              <a:ext cx="670699" cy="571504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1" name="TextBox 170"/>
            <p:cNvSpPr txBox="1"/>
            <p:nvPr/>
          </p:nvSpPr>
          <p:spPr>
            <a:xfrm>
              <a:off x="2272085" y="1630866"/>
              <a:ext cx="487186" cy="5276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</a:rPr>
                <a:t>A</a:t>
              </a:r>
              <a:r>
                <a:rPr lang="en-US" sz="2400" b="1" dirty="0" smtClean="0">
                  <a:solidFill>
                    <a:srgbClr val="000000"/>
                  </a:solidFill>
                </a:rPr>
                <a:t>r</a:t>
              </a:r>
              <a:endParaRPr lang="ru-RU" sz="2400" b="1" dirty="0">
                <a:solidFill>
                  <a:srgbClr val="000000"/>
                </a:solidFill>
              </a:endParaRPr>
            </a:p>
          </p:txBody>
        </p:sp>
        <p:sp>
          <p:nvSpPr>
            <p:cNvPr id="172" name="TextBox 171"/>
            <p:cNvSpPr txBox="1"/>
            <p:nvPr/>
          </p:nvSpPr>
          <p:spPr>
            <a:xfrm>
              <a:off x="2630076" y="1625434"/>
              <a:ext cx="377095" cy="3869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18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3" name="TextBox 172"/>
            <p:cNvSpPr txBox="1"/>
            <p:nvPr/>
          </p:nvSpPr>
          <p:spPr>
            <a:xfrm>
              <a:off x="2558638" y="1952007"/>
              <a:ext cx="46679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3</a:t>
              </a:r>
              <a:r>
                <a:rPr lang="en-US" sz="800" dirty="0" smtClean="0">
                  <a:solidFill>
                    <a:srgbClr val="002060"/>
                  </a:solidFill>
                </a:rPr>
                <a:t>9</a:t>
              </a:r>
              <a:r>
                <a:rPr lang="ru-RU" sz="800" dirty="0" smtClean="0">
                  <a:solidFill>
                    <a:srgbClr val="002060"/>
                  </a:solidFill>
                </a:rPr>
                <a:t>,</a:t>
              </a:r>
              <a:r>
                <a:rPr lang="en-US" sz="800" dirty="0" smtClean="0">
                  <a:solidFill>
                    <a:srgbClr val="002060"/>
                  </a:solidFill>
                </a:rPr>
                <a:t>948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74" name="TextBox 173"/>
            <p:cNvSpPr txBox="1"/>
            <p:nvPr/>
          </p:nvSpPr>
          <p:spPr>
            <a:xfrm>
              <a:off x="2272084" y="2006427"/>
              <a:ext cx="543006" cy="29898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0000"/>
                  </a:solidFill>
                </a:rPr>
                <a:t>Аргон</a:t>
              </a:r>
              <a:endParaRPr lang="ru-RU" sz="11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30" name="Группа 175"/>
          <p:cNvGrpSpPr/>
          <p:nvPr/>
        </p:nvGrpSpPr>
        <p:grpSpPr>
          <a:xfrm>
            <a:off x="142844" y="495917"/>
            <a:ext cx="642942" cy="5576313"/>
            <a:chOff x="285720" y="495917"/>
            <a:chExt cx="681383" cy="5576313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85720" y="1071546"/>
              <a:ext cx="399820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1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685540" y="500042"/>
              <a:ext cx="281563" cy="5715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85720" y="1571660"/>
              <a:ext cx="399820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2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285720" y="2071678"/>
              <a:ext cx="399820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3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285720" y="2571744"/>
              <a:ext cx="399820" cy="10001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4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285720" y="5572140"/>
              <a:ext cx="399820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7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285720" y="3571877"/>
              <a:ext cx="399820" cy="10001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5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285720" y="4572008"/>
              <a:ext cx="399820" cy="10001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6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685540" y="1071546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1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85540" y="1571612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2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85540" y="2071678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3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03" name="Прямоугольник 102"/>
            <p:cNvSpPr/>
            <p:nvPr/>
          </p:nvSpPr>
          <p:spPr>
            <a:xfrm>
              <a:off x="685540" y="5572140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10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17" name="Прямоугольник 116"/>
            <p:cNvSpPr/>
            <p:nvPr/>
          </p:nvSpPr>
          <p:spPr>
            <a:xfrm>
              <a:off x="685540" y="2571744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4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18" name="Прямоугольник 117"/>
            <p:cNvSpPr/>
            <p:nvPr/>
          </p:nvSpPr>
          <p:spPr>
            <a:xfrm>
              <a:off x="685540" y="3071810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5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19" name="Прямоугольник 118"/>
            <p:cNvSpPr/>
            <p:nvPr/>
          </p:nvSpPr>
          <p:spPr>
            <a:xfrm>
              <a:off x="685540" y="3571876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6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20" name="Прямоугольник 119"/>
            <p:cNvSpPr/>
            <p:nvPr/>
          </p:nvSpPr>
          <p:spPr>
            <a:xfrm>
              <a:off x="685540" y="4071942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7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21" name="Прямоугольник 120"/>
            <p:cNvSpPr/>
            <p:nvPr/>
          </p:nvSpPr>
          <p:spPr>
            <a:xfrm>
              <a:off x="685540" y="4572008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8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22" name="Прямоугольник 121"/>
            <p:cNvSpPr/>
            <p:nvPr/>
          </p:nvSpPr>
          <p:spPr>
            <a:xfrm>
              <a:off x="685540" y="5072074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9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 rot="17565087">
              <a:off x="557785" y="632487"/>
              <a:ext cx="530915" cy="257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 smtClean="0">
                  <a:solidFill>
                    <a:srgbClr val="000000"/>
                  </a:solidFill>
                </a:rPr>
                <a:t>Ряды</a:t>
              </a:r>
              <a:endParaRPr lang="ru-RU" sz="1100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175" name="TextBox 174"/>
          <p:cNvSpPr txBox="1"/>
          <p:nvPr/>
        </p:nvSpPr>
        <p:spPr>
          <a:xfrm>
            <a:off x="738135" y="1019142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</a:rPr>
              <a:t>Н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738135" y="1347759"/>
            <a:ext cx="7056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Водород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1249317" y="1019142"/>
            <a:ext cx="2872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1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80" name="TextBox 179"/>
          <p:cNvSpPr txBox="1"/>
          <p:nvPr/>
        </p:nvSpPr>
        <p:spPr>
          <a:xfrm>
            <a:off x="1142976" y="1214422"/>
            <a:ext cx="41549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1.008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182" name="Прямоугольник 181"/>
          <p:cNvSpPr/>
          <p:nvPr/>
        </p:nvSpPr>
        <p:spPr>
          <a:xfrm>
            <a:off x="8305800" y="3063870"/>
            <a:ext cx="704906" cy="50006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5" name="Прямоугольник 184"/>
          <p:cNvSpPr/>
          <p:nvPr/>
        </p:nvSpPr>
        <p:spPr>
          <a:xfrm>
            <a:off x="8305800" y="1071546"/>
            <a:ext cx="695355" cy="500066"/>
          </a:xfrm>
          <a:prstGeom prst="rect">
            <a:avLst/>
          </a:prstGeom>
          <a:solidFill>
            <a:srgbClr val="FF999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7" name="Прямоугольник 186"/>
          <p:cNvSpPr/>
          <p:nvPr/>
        </p:nvSpPr>
        <p:spPr>
          <a:xfrm>
            <a:off x="142844" y="507960"/>
            <a:ext cx="380338" cy="5715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0000"/>
              </a:solidFill>
            </a:endParaRPr>
          </a:p>
        </p:txBody>
      </p:sp>
      <p:sp>
        <p:nvSpPr>
          <p:cNvPr id="190" name="TextBox 189"/>
          <p:cNvSpPr txBox="1"/>
          <p:nvPr/>
        </p:nvSpPr>
        <p:spPr>
          <a:xfrm rot="18055159">
            <a:off x="-61494" y="618208"/>
            <a:ext cx="80519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 smtClean="0">
                <a:solidFill>
                  <a:srgbClr val="000000"/>
                </a:solidFill>
              </a:rPr>
              <a:t>Периоды</a:t>
            </a:r>
            <a:endParaRPr lang="ru-RU" sz="1050" b="1" dirty="0">
              <a:solidFill>
                <a:srgbClr val="000000"/>
              </a:solidFill>
            </a:endParaRPr>
          </a:p>
        </p:txBody>
      </p:sp>
      <p:sp>
        <p:nvSpPr>
          <p:cNvPr id="191" name="Прямоугольник 190"/>
          <p:cNvSpPr/>
          <p:nvPr/>
        </p:nvSpPr>
        <p:spPr>
          <a:xfrm>
            <a:off x="8305800" y="1566837"/>
            <a:ext cx="684273" cy="50006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3" name="Прямоугольник 202"/>
          <p:cNvSpPr/>
          <p:nvPr/>
        </p:nvSpPr>
        <p:spPr>
          <a:xfrm>
            <a:off x="8305800" y="4086234"/>
            <a:ext cx="704906" cy="47466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5" name="Прямоугольник 204"/>
          <p:cNvSpPr/>
          <p:nvPr/>
        </p:nvSpPr>
        <p:spPr>
          <a:xfrm>
            <a:off x="8305800" y="5072085"/>
            <a:ext cx="704906" cy="50006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9" name="TextBox 228"/>
          <p:cNvSpPr txBox="1"/>
          <p:nvPr/>
        </p:nvSpPr>
        <p:spPr>
          <a:xfrm>
            <a:off x="2308194" y="1530324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B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37" name="TextBox 236"/>
          <p:cNvSpPr txBox="1"/>
          <p:nvPr/>
        </p:nvSpPr>
        <p:spPr>
          <a:xfrm>
            <a:off x="3111480" y="1530324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C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45" name="TextBox 244"/>
          <p:cNvSpPr txBox="1"/>
          <p:nvPr/>
        </p:nvSpPr>
        <p:spPr>
          <a:xfrm>
            <a:off x="3878253" y="1530324"/>
            <a:ext cx="3978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N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47" name="TextBox 246"/>
          <p:cNvSpPr txBox="1"/>
          <p:nvPr/>
        </p:nvSpPr>
        <p:spPr>
          <a:xfrm>
            <a:off x="3878253" y="3027357"/>
            <a:ext cx="4972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As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53" name="TextBox 252"/>
          <p:cNvSpPr txBox="1"/>
          <p:nvPr/>
        </p:nvSpPr>
        <p:spPr>
          <a:xfrm>
            <a:off x="8259813" y="1019142"/>
            <a:ext cx="5261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He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56" name="TextBox 255"/>
          <p:cNvSpPr txBox="1"/>
          <p:nvPr/>
        </p:nvSpPr>
        <p:spPr>
          <a:xfrm>
            <a:off x="4681539" y="3027357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Se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58" name="TextBox 257"/>
          <p:cNvSpPr txBox="1"/>
          <p:nvPr/>
        </p:nvSpPr>
        <p:spPr>
          <a:xfrm>
            <a:off x="4645026" y="4049721"/>
            <a:ext cx="4844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Te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61" name="TextBox 260"/>
          <p:cNvSpPr txBox="1"/>
          <p:nvPr/>
        </p:nvSpPr>
        <p:spPr>
          <a:xfrm>
            <a:off x="5448312" y="1530324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F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63" name="TextBox 262"/>
          <p:cNvSpPr txBox="1"/>
          <p:nvPr/>
        </p:nvSpPr>
        <p:spPr>
          <a:xfrm>
            <a:off x="5411799" y="3027357"/>
            <a:ext cx="4555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Br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65" name="TextBox 264"/>
          <p:cNvSpPr txBox="1"/>
          <p:nvPr/>
        </p:nvSpPr>
        <p:spPr>
          <a:xfrm>
            <a:off x="5484825" y="4049721"/>
            <a:ext cx="2840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I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67" name="TextBox 266"/>
          <p:cNvSpPr txBox="1"/>
          <p:nvPr/>
        </p:nvSpPr>
        <p:spPr>
          <a:xfrm>
            <a:off x="5448312" y="5035572"/>
            <a:ext cx="4683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At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71" name="TextBox 270"/>
          <p:cNvSpPr txBox="1"/>
          <p:nvPr/>
        </p:nvSpPr>
        <p:spPr>
          <a:xfrm>
            <a:off x="8259813" y="1530324"/>
            <a:ext cx="5261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Ne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72" name="TextBox 271"/>
          <p:cNvSpPr txBox="1"/>
          <p:nvPr/>
        </p:nvSpPr>
        <p:spPr>
          <a:xfrm>
            <a:off x="8286776" y="3000372"/>
            <a:ext cx="4828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Kr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79" name="TextBox 278"/>
          <p:cNvSpPr txBox="1"/>
          <p:nvPr/>
        </p:nvSpPr>
        <p:spPr>
          <a:xfrm>
            <a:off x="8286776" y="4000504"/>
            <a:ext cx="4844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solidFill>
                  <a:srgbClr val="000000"/>
                </a:solidFill>
              </a:rPr>
              <a:t>Xe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80" name="TextBox 279"/>
          <p:cNvSpPr txBox="1"/>
          <p:nvPr/>
        </p:nvSpPr>
        <p:spPr>
          <a:xfrm>
            <a:off x="8286776" y="5000636"/>
            <a:ext cx="5277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solidFill>
                  <a:srgbClr val="000000"/>
                </a:solidFill>
              </a:rPr>
              <a:t>Rn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307" name="Прямоугольник 306"/>
          <p:cNvSpPr/>
          <p:nvPr/>
        </p:nvSpPr>
        <p:spPr>
          <a:xfrm>
            <a:off x="2344707" y="1858941"/>
            <a:ext cx="40748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Бор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08" name="Прямоугольник 307"/>
          <p:cNvSpPr/>
          <p:nvPr/>
        </p:nvSpPr>
        <p:spPr>
          <a:xfrm>
            <a:off x="3111480" y="1858941"/>
            <a:ext cx="68800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chemeClr val="tx2">
                    <a:lumMod val="50000"/>
                  </a:schemeClr>
                </a:solidFill>
              </a:rPr>
              <a:t>Углерод</a:t>
            </a:r>
            <a:endParaRPr lang="ru-RU" sz="11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16" name="Прямоугольник 315"/>
          <p:cNvSpPr/>
          <p:nvPr/>
        </p:nvSpPr>
        <p:spPr>
          <a:xfrm>
            <a:off x="3878253" y="1858941"/>
            <a:ext cx="47481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Азот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18" name="Прямоугольник 317"/>
          <p:cNvSpPr/>
          <p:nvPr/>
        </p:nvSpPr>
        <p:spPr>
          <a:xfrm>
            <a:off x="3878253" y="3355974"/>
            <a:ext cx="71045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Мышьяк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26" name="Прямоугольник 325"/>
          <p:cNvSpPr/>
          <p:nvPr/>
        </p:nvSpPr>
        <p:spPr>
          <a:xfrm>
            <a:off x="4645026" y="3355974"/>
            <a:ext cx="55015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Селен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28" name="Прямоугольник 327"/>
          <p:cNvSpPr/>
          <p:nvPr/>
        </p:nvSpPr>
        <p:spPr>
          <a:xfrm>
            <a:off x="4645026" y="4341825"/>
            <a:ext cx="61587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Теллур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31" name="Прямоугольник 330"/>
          <p:cNvSpPr/>
          <p:nvPr/>
        </p:nvSpPr>
        <p:spPr>
          <a:xfrm>
            <a:off x="5448312" y="1858941"/>
            <a:ext cx="49885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Фтор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33" name="Прямоугольник 332"/>
          <p:cNvSpPr/>
          <p:nvPr/>
        </p:nvSpPr>
        <p:spPr>
          <a:xfrm>
            <a:off x="5448312" y="3355974"/>
            <a:ext cx="49725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Бром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35" name="Прямоугольник 334"/>
          <p:cNvSpPr/>
          <p:nvPr/>
        </p:nvSpPr>
        <p:spPr>
          <a:xfrm>
            <a:off x="5448312" y="4341825"/>
            <a:ext cx="42992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err="1" smtClean="0">
                <a:solidFill>
                  <a:srgbClr val="000000"/>
                </a:solidFill>
              </a:rPr>
              <a:t>Иод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37" name="Прямоугольник 336"/>
          <p:cNvSpPr/>
          <p:nvPr/>
        </p:nvSpPr>
        <p:spPr>
          <a:xfrm>
            <a:off x="5448312" y="5364189"/>
            <a:ext cx="53412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Астат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47" name="Прямоугольник 346"/>
          <p:cNvSpPr/>
          <p:nvPr/>
        </p:nvSpPr>
        <p:spPr>
          <a:xfrm>
            <a:off x="8259813" y="3355974"/>
            <a:ext cx="70724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Криптон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48" name="Прямоугольник 347"/>
          <p:cNvSpPr/>
          <p:nvPr/>
        </p:nvSpPr>
        <p:spPr>
          <a:xfrm>
            <a:off x="8286776" y="4357694"/>
            <a:ext cx="62549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Ксенон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49" name="Прямоугольник 348"/>
          <p:cNvSpPr/>
          <p:nvPr/>
        </p:nvSpPr>
        <p:spPr>
          <a:xfrm>
            <a:off x="8286776" y="5357826"/>
            <a:ext cx="54373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Радон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52" name="Прямоугольник 351"/>
          <p:cNvSpPr/>
          <p:nvPr/>
        </p:nvSpPr>
        <p:spPr>
          <a:xfrm>
            <a:off x="2819376" y="1493811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5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3" name="Прямоугольник 352"/>
          <p:cNvSpPr/>
          <p:nvPr/>
        </p:nvSpPr>
        <p:spPr>
          <a:xfrm>
            <a:off x="3622662" y="1493811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6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4" name="Прямоугольник 353"/>
          <p:cNvSpPr/>
          <p:nvPr/>
        </p:nvSpPr>
        <p:spPr>
          <a:xfrm>
            <a:off x="4389435" y="1493811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7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36" name="Группа 544"/>
          <p:cNvGrpSpPr/>
          <p:nvPr/>
        </p:nvGrpSpPr>
        <p:grpSpPr>
          <a:xfrm>
            <a:off x="4645026" y="1493811"/>
            <a:ext cx="798440" cy="626740"/>
            <a:chOff x="4645026" y="1493811"/>
            <a:chExt cx="798440" cy="626740"/>
          </a:xfrm>
        </p:grpSpPr>
        <p:sp>
          <p:nvSpPr>
            <p:cNvPr id="254" name="TextBox 253"/>
            <p:cNvSpPr txBox="1"/>
            <p:nvPr/>
          </p:nvSpPr>
          <p:spPr>
            <a:xfrm>
              <a:off x="4645026" y="1530324"/>
              <a:ext cx="3978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</a:rPr>
                <a:t>O</a:t>
              </a:r>
              <a:endParaRPr lang="ru-RU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324" name="Прямоугольник 323"/>
            <p:cNvSpPr/>
            <p:nvPr/>
          </p:nvSpPr>
          <p:spPr>
            <a:xfrm>
              <a:off x="4645026" y="1858941"/>
              <a:ext cx="771365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100" dirty="0" smtClean="0">
                  <a:solidFill>
                    <a:srgbClr val="000000"/>
                  </a:solidFill>
                </a:rPr>
                <a:t>Кислород</a:t>
              </a:r>
              <a:endParaRPr lang="ru-RU" sz="1100" dirty="0">
                <a:solidFill>
                  <a:srgbClr val="000000"/>
                </a:solidFill>
              </a:endParaRPr>
            </a:p>
          </p:txBody>
        </p:sp>
        <p:sp>
          <p:nvSpPr>
            <p:cNvPr id="355" name="Прямоугольник 354"/>
            <p:cNvSpPr/>
            <p:nvPr/>
          </p:nvSpPr>
          <p:spPr>
            <a:xfrm>
              <a:off x="5156208" y="1493811"/>
              <a:ext cx="28725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1" dirty="0" smtClean="0">
                  <a:solidFill>
                    <a:schemeClr val="tx2">
                      <a:lumMod val="50000"/>
                    </a:schemeClr>
                  </a:solidFill>
                </a:rPr>
                <a:t>8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sp>
        <p:nvSpPr>
          <p:cNvPr id="356" name="Прямоугольник 355"/>
          <p:cNvSpPr/>
          <p:nvPr/>
        </p:nvSpPr>
        <p:spPr>
          <a:xfrm>
            <a:off x="5959494" y="1493811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9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7" name="Прямоугольник 356"/>
          <p:cNvSpPr/>
          <p:nvPr/>
        </p:nvSpPr>
        <p:spPr>
          <a:xfrm>
            <a:off x="8697969" y="1019142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2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8" name="Прямоугольник 357"/>
          <p:cNvSpPr/>
          <p:nvPr/>
        </p:nvSpPr>
        <p:spPr>
          <a:xfrm>
            <a:off x="8624943" y="1493811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10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61" name="Прямоугольник 360"/>
          <p:cNvSpPr/>
          <p:nvPr/>
        </p:nvSpPr>
        <p:spPr>
          <a:xfrm>
            <a:off x="774647" y="6057936"/>
            <a:ext cx="839799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2" name="Прямоугольник 361"/>
          <p:cNvSpPr/>
          <p:nvPr/>
        </p:nvSpPr>
        <p:spPr>
          <a:xfrm>
            <a:off x="1577934" y="6057936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3" name="Прямоугольник 362"/>
          <p:cNvSpPr/>
          <p:nvPr/>
        </p:nvSpPr>
        <p:spPr>
          <a:xfrm>
            <a:off x="774648" y="6313527"/>
            <a:ext cx="822331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4" name="Прямоугольник 363"/>
          <p:cNvSpPr/>
          <p:nvPr/>
        </p:nvSpPr>
        <p:spPr>
          <a:xfrm>
            <a:off x="1577934" y="6313527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5" name="Прямоугольник 364"/>
          <p:cNvSpPr/>
          <p:nvPr/>
        </p:nvSpPr>
        <p:spPr>
          <a:xfrm>
            <a:off x="2344707" y="6057936"/>
            <a:ext cx="822331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6" name="Прямоугольник 365"/>
          <p:cNvSpPr/>
          <p:nvPr/>
        </p:nvSpPr>
        <p:spPr>
          <a:xfrm>
            <a:off x="2344707" y="6313527"/>
            <a:ext cx="822331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" name="Прямоугольник 367"/>
          <p:cNvSpPr/>
          <p:nvPr/>
        </p:nvSpPr>
        <p:spPr>
          <a:xfrm>
            <a:off x="3147993" y="6057936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9" name="Прямоугольник 368"/>
          <p:cNvSpPr/>
          <p:nvPr/>
        </p:nvSpPr>
        <p:spPr>
          <a:xfrm>
            <a:off x="3147993" y="6313527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0" name="Прямоугольник 369"/>
          <p:cNvSpPr/>
          <p:nvPr/>
        </p:nvSpPr>
        <p:spPr>
          <a:xfrm>
            <a:off x="3914766" y="6057936"/>
            <a:ext cx="822331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1" name="Прямоугольник 370"/>
          <p:cNvSpPr/>
          <p:nvPr/>
        </p:nvSpPr>
        <p:spPr>
          <a:xfrm>
            <a:off x="3914766" y="6313527"/>
            <a:ext cx="822331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2" name="Прямоугольник 371"/>
          <p:cNvSpPr/>
          <p:nvPr/>
        </p:nvSpPr>
        <p:spPr>
          <a:xfrm>
            <a:off x="4718052" y="6057936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3" name="Прямоугольник 372"/>
          <p:cNvSpPr/>
          <p:nvPr/>
        </p:nvSpPr>
        <p:spPr>
          <a:xfrm>
            <a:off x="4718052" y="6313527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4" name="Прямоугольник 373"/>
          <p:cNvSpPr/>
          <p:nvPr/>
        </p:nvSpPr>
        <p:spPr>
          <a:xfrm>
            <a:off x="5484824" y="6057936"/>
            <a:ext cx="839799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5" name="Прямоугольник 374"/>
          <p:cNvSpPr/>
          <p:nvPr/>
        </p:nvSpPr>
        <p:spPr>
          <a:xfrm>
            <a:off x="5484824" y="6313527"/>
            <a:ext cx="839799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2" name="Прямоугольник 381"/>
          <p:cNvSpPr/>
          <p:nvPr/>
        </p:nvSpPr>
        <p:spPr>
          <a:xfrm>
            <a:off x="6288111" y="6313527"/>
            <a:ext cx="2713132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3" name="Прямоугольник 382"/>
          <p:cNvSpPr/>
          <p:nvPr/>
        </p:nvSpPr>
        <p:spPr>
          <a:xfrm>
            <a:off x="6288111" y="6057936"/>
            <a:ext cx="2713132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4" name="Прямоугольник 383"/>
          <p:cNvSpPr/>
          <p:nvPr/>
        </p:nvSpPr>
        <p:spPr>
          <a:xfrm>
            <a:off x="142844" y="6057936"/>
            <a:ext cx="642974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baseline="-25000" dirty="0" smtClean="0">
                <a:ln w="50800"/>
                <a:solidFill>
                  <a:schemeClr val="tx1">
                    <a:lumMod val="25000"/>
                  </a:schemeClr>
                </a:solidFill>
              </a:rPr>
              <a:t>ВО</a:t>
            </a:r>
            <a:endParaRPr lang="ru-RU" b="1" baseline="-25000" dirty="0">
              <a:ln w="50800"/>
              <a:solidFill>
                <a:schemeClr val="tx1">
                  <a:lumMod val="25000"/>
                </a:schemeClr>
              </a:solidFill>
            </a:endParaRPr>
          </a:p>
        </p:txBody>
      </p:sp>
      <p:sp>
        <p:nvSpPr>
          <p:cNvPr id="385" name="Прямоугольник 384"/>
          <p:cNvSpPr/>
          <p:nvPr/>
        </p:nvSpPr>
        <p:spPr>
          <a:xfrm>
            <a:off x="142844" y="6313527"/>
            <a:ext cx="631804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baseline="-25000" dirty="0" smtClean="0">
                <a:ln w="50800"/>
                <a:solidFill>
                  <a:schemeClr val="tx1">
                    <a:lumMod val="25000"/>
                  </a:schemeClr>
                </a:solidFill>
              </a:rPr>
              <a:t>ЛВС</a:t>
            </a:r>
            <a:endParaRPr lang="ru-RU" b="1" baseline="-25000" dirty="0">
              <a:ln w="50800"/>
              <a:solidFill>
                <a:schemeClr val="tx1">
                  <a:lumMod val="25000"/>
                </a:schemeClr>
              </a:solidFill>
            </a:endParaRPr>
          </a:p>
        </p:txBody>
      </p:sp>
      <p:sp>
        <p:nvSpPr>
          <p:cNvPr id="393" name="Прямоугольник 392"/>
          <p:cNvSpPr/>
          <p:nvPr/>
        </p:nvSpPr>
        <p:spPr>
          <a:xfrm>
            <a:off x="4352922" y="3027357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33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95" name="Прямоугольник 394"/>
          <p:cNvSpPr/>
          <p:nvPr/>
        </p:nvSpPr>
        <p:spPr>
          <a:xfrm>
            <a:off x="5922981" y="3027357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35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96" name="Прямоугольник 395"/>
          <p:cNvSpPr/>
          <p:nvPr/>
        </p:nvSpPr>
        <p:spPr>
          <a:xfrm>
            <a:off x="8624943" y="3027357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36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12" name="Прямоугольник 411"/>
          <p:cNvSpPr/>
          <p:nvPr/>
        </p:nvSpPr>
        <p:spPr>
          <a:xfrm>
            <a:off x="5156208" y="4049721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52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13" name="Прямоугольник 412"/>
          <p:cNvSpPr/>
          <p:nvPr/>
        </p:nvSpPr>
        <p:spPr>
          <a:xfrm>
            <a:off x="5922981" y="4049721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53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14" name="Прямоугольник 413"/>
          <p:cNvSpPr/>
          <p:nvPr/>
        </p:nvSpPr>
        <p:spPr>
          <a:xfrm>
            <a:off x="8624943" y="4049721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54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31" name="Прямоугольник 430"/>
          <p:cNvSpPr/>
          <p:nvPr/>
        </p:nvSpPr>
        <p:spPr>
          <a:xfrm>
            <a:off x="5959494" y="5035572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85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32" name="Прямоугольник 431"/>
          <p:cNvSpPr/>
          <p:nvPr/>
        </p:nvSpPr>
        <p:spPr>
          <a:xfrm>
            <a:off x="8624943" y="5035572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86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54" name="Прямоугольник 453"/>
          <p:cNvSpPr/>
          <p:nvPr/>
        </p:nvSpPr>
        <p:spPr>
          <a:xfrm>
            <a:off x="2709837" y="1749402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10,811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62" name="Прямоугольник 461"/>
          <p:cNvSpPr/>
          <p:nvPr/>
        </p:nvSpPr>
        <p:spPr>
          <a:xfrm>
            <a:off x="3513123" y="1749402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12,011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70" name="Прямоугольник 469"/>
          <p:cNvSpPr/>
          <p:nvPr/>
        </p:nvSpPr>
        <p:spPr>
          <a:xfrm>
            <a:off x="4352922" y="1749402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14,00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72" name="Прямоугольник 471"/>
          <p:cNvSpPr/>
          <p:nvPr/>
        </p:nvSpPr>
        <p:spPr>
          <a:xfrm>
            <a:off x="4279896" y="3282948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74,922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78" name="Прямоугольник 477"/>
          <p:cNvSpPr/>
          <p:nvPr/>
        </p:nvSpPr>
        <p:spPr>
          <a:xfrm>
            <a:off x="5083182" y="1749402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15,998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0" name="Прямоугольник 479"/>
          <p:cNvSpPr/>
          <p:nvPr/>
        </p:nvSpPr>
        <p:spPr>
          <a:xfrm>
            <a:off x="5083182" y="3282948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78,96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2" name="Прямоугольник 481"/>
          <p:cNvSpPr/>
          <p:nvPr/>
        </p:nvSpPr>
        <p:spPr>
          <a:xfrm>
            <a:off x="5083182" y="4268799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127,60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5" name="Прямоугольник 484"/>
          <p:cNvSpPr/>
          <p:nvPr/>
        </p:nvSpPr>
        <p:spPr>
          <a:xfrm>
            <a:off x="5813442" y="1749402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18,998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7" name="Прямоугольник 486"/>
          <p:cNvSpPr/>
          <p:nvPr/>
        </p:nvSpPr>
        <p:spPr>
          <a:xfrm>
            <a:off x="5849955" y="3282948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79,904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9" name="Прямоугольник 488"/>
          <p:cNvSpPr/>
          <p:nvPr/>
        </p:nvSpPr>
        <p:spPr>
          <a:xfrm>
            <a:off x="5813442" y="4268799"/>
            <a:ext cx="518091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126,906</a:t>
            </a:r>
            <a:endParaRPr lang="ru-RU" sz="8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91" name="Прямоугольник 490"/>
          <p:cNvSpPr/>
          <p:nvPr/>
        </p:nvSpPr>
        <p:spPr>
          <a:xfrm>
            <a:off x="5886468" y="5254650"/>
            <a:ext cx="40588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(210)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95" name="Прямоугольник 494"/>
          <p:cNvSpPr/>
          <p:nvPr/>
        </p:nvSpPr>
        <p:spPr>
          <a:xfrm>
            <a:off x="8588430" y="127473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4,003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96" name="Прямоугольник 495"/>
          <p:cNvSpPr/>
          <p:nvPr/>
        </p:nvSpPr>
        <p:spPr>
          <a:xfrm>
            <a:off x="8551917" y="1785915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20,179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97" name="Прямоугольник 496"/>
          <p:cNvSpPr/>
          <p:nvPr/>
        </p:nvSpPr>
        <p:spPr>
          <a:xfrm>
            <a:off x="8624943" y="324643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83,80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501" name="Прямоугольник 500"/>
          <p:cNvSpPr/>
          <p:nvPr/>
        </p:nvSpPr>
        <p:spPr>
          <a:xfrm>
            <a:off x="8551917" y="4268799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131,30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505" name="Прямоугольник 504"/>
          <p:cNvSpPr/>
          <p:nvPr/>
        </p:nvSpPr>
        <p:spPr>
          <a:xfrm>
            <a:off x="8624943" y="5291163"/>
            <a:ext cx="40588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(222)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511" name="Прямоугольник 510"/>
          <p:cNvSpPr/>
          <p:nvPr/>
        </p:nvSpPr>
        <p:spPr>
          <a:xfrm>
            <a:off x="8259813" y="1347759"/>
            <a:ext cx="55015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Гелий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512" name="Прямоугольник 511"/>
          <p:cNvSpPr/>
          <p:nvPr/>
        </p:nvSpPr>
        <p:spPr>
          <a:xfrm>
            <a:off x="8259813" y="1858941"/>
            <a:ext cx="49564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Неон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513" name="Прямоугольник 512"/>
          <p:cNvSpPr/>
          <p:nvPr/>
        </p:nvSpPr>
        <p:spPr>
          <a:xfrm>
            <a:off x="920700" y="6021423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r>
              <a:rPr lang="en-US" sz="1600" b="1" dirty="0" smtClean="0">
                <a:solidFill>
                  <a:srgbClr val="000000"/>
                </a:solidFill>
              </a:rPr>
              <a:t>O</a:t>
            </a:r>
            <a:endParaRPr lang="ru-RU" sz="1600" b="1" dirty="0">
              <a:solidFill>
                <a:srgbClr val="000000"/>
              </a:solidFill>
            </a:endParaRPr>
          </a:p>
        </p:txBody>
      </p:sp>
      <p:sp>
        <p:nvSpPr>
          <p:cNvPr id="514" name="Прямоугольник 513"/>
          <p:cNvSpPr/>
          <p:nvPr/>
        </p:nvSpPr>
        <p:spPr>
          <a:xfrm>
            <a:off x="1687473" y="6021423"/>
            <a:ext cx="5036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RO</a:t>
            </a:r>
            <a:endParaRPr lang="ru-RU" sz="1600" b="1" dirty="0">
              <a:solidFill>
                <a:srgbClr val="000000"/>
              </a:solidFill>
            </a:endParaRPr>
          </a:p>
        </p:txBody>
      </p:sp>
      <p:sp>
        <p:nvSpPr>
          <p:cNvPr id="515" name="Прямоугольник 514"/>
          <p:cNvSpPr/>
          <p:nvPr/>
        </p:nvSpPr>
        <p:spPr>
          <a:xfrm>
            <a:off x="2417733" y="6021423"/>
            <a:ext cx="65755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r>
              <a:rPr lang="en-US" sz="1600" b="1" dirty="0" smtClean="0">
                <a:solidFill>
                  <a:srgbClr val="000000"/>
                </a:solidFill>
              </a:rPr>
              <a:t>O</a:t>
            </a:r>
            <a:r>
              <a:rPr lang="en-US" sz="1200" b="1" dirty="0" smtClean="0">
                <a:solidFill>
                  <a:srgbClr val="000000"/>
                </a:solidFill>
              </a:rPr>
              <a:t>3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16" name="Прямоугольник 515"/>
          <p:cNvSpPr/>
          <p:nvPr/>
        </p:nvSpPr>
        <p:spPr>
          <a:xfrm>
            <a:off x="3221019" y="6021423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RO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17" name="Прямоугольник 516"/>
          <p:cNvSpPr/>
          <p:nvPr/>
        </p:nvSpPr>
        <p:spPr>
          <a:xfrm>
            <a:off x="3914766" y="6021423"/>
            <a:ext cx="73057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r>
              <a:rPr lang="en-US" sz="1600" b="1" dirty="0" smtClean="0">
                <a:solidFill>
                  <a:srgbClr val="000000"/>
                </a:solidFill>
              </a:rPr>
              <a:t>O</a:t>
            </a:r>
            <a:r>
              <a:rPr lang="en-US" sz="1200" b="1" dirty="0" smtClean="0">
                <a:solidFill>
                  <a:srgbClr val="000000"/>
                </a:solidFill>
              </a:rPr>
              <a:t>5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18" name="Прямоугольник 517"/>
          <p:cNvSpPr/>
          <p:nvPr/>
        </p:nvSpPr>
        <p:spPr>
          <a:xfrm>
            <a:off x="4827591" y="6021423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RO</a:t>
            </a:r>
            <a:r>
              <a:rPr lang="en-US" sz="1200" b="1" dirty="0" smtClean="0">
                <a:solidFill>
                  <a:srgbClr val="000000"/>
                </a:solidFill>
              </a:rPr>
              <a:t>3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19" name="Прямоугольник 518"/>
          <p:cNvSpPr/>
          <p:nvPr/>
        </p:nvSpPr>
        <p:spPr>
          <a:xfrm>
            <a:off x="5557851" y="6021423"/>
            <a:ext cx="65755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r>
              <a:rPr lang="en-US" sz="1600" b="1" dirty="0" smtClean="0">
                <a:solidFill>
                  <a:srgbClr val="000000"/>
                </a:solidFill>
              </a:rPr>
              <a:t>O</a:t>
            </a:r>
            <a:r>
              <a:rPr lang="en-US" sz="1200" b="1" dirty="0" smtClean="0">
                <a:solidFill>
                  <a:srgbClr val="000000"/>
                </a:solidFill>
              </a:rPr>
              <a:t>7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20" name="Прямоугольник 519"/>
          <p:cNvSpPr/>
          <p:nvPr/>
        </p:nvSpPr>
        <p:spPr>
          <a:xfrm>
            <a:off x="7383501" y="6021423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RO</a:t>
            </a:r>
            <a:r>
              <a:rPr lang="en-US" sz="1200" b="1" dirty="0" smtClean="0">
                <a:solidFill>
                  <a:srgbClr val="000000"/>
                </a:solidFill>
              </a:rPr>
              <a:t>4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21" name="Прямоугольник 520"/>
          <p:cNvSpPr/>
          <p:nvPr/>
        </p:nvSpPr>
        <p:spPr>
          <a:xfrm>
            <a:off x="3221019" y="6277014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RH</a:t>
            </a:r>
            <a:r>
              <a:rPr lang="en-US" sz="1200" b="1" dirty="0" smtClean="0">
                <a:solidFill>
                  <a:srgbClr val="000000"/>
                </a:solidFill>
              </a:rPr>
              <a:t>4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22" name="Прямоугольник 521"/>
          <p:cNvSpPr/>
          <p:nvPr/>
        </p:nvSpPr>
        <p:spPr>
          <a:xfrm>
            <a:off x="3987792" y="6277014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RH</a:t>
            </a:r>
            <a:r>
              <a:rPr lang="en-US" sz="1200" b="1" dirty="0" smtClean="0">
                <a:solidFill>
                  <a:srgbClr val="000000"/>
                </a:solidFill>
              </a:rPr>
              <a:t>3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23" name="Прямоугольник 522"/>
          <p:cNvSpPr/>
          <p:nvPr/>
        </p:nvSpPr>
        <p:spPr>
          <a:xfrm>
            <a:off x="4827591" y="6277014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H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r>
              <a:rPr lang="en-US" sz="1600" b="1" dirty="0" smtClean="0">
                <a:solidFill>
                  <a:srgbClr val="000000"/>
                </a:solidFill>
              </a:rPr>
              <a:t>R</a:t>
            </a:r>
            <a:endParaRPr lang="ru-RU" sz="1600" b="1" dirty="0">
              <a:solidFill>
                <a:srgbClr val="000000"/>
              </a:solidFill>
            </a:endParaRPr>
          </a:p>
        </p:txBody>
      </p:sp>
      <p:sp>
        <p:nvSpPr>
          <p:cNvPr id="524" name="Прямоугольник 523"/>
          <p:cNvSpPr/>
          <p:nvPr/>
        </p:nvSpPr>
        <p:spPr>
          <a:xfrm>
            <a:off x="5594364" y="6277014"/>
            <a:ext cx="5036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HR</a:t>
            </a:r>
            <a:endParaRPr lang="ru-RU" sz="1600" b="1" dirty="0">
              <a:solidFill>
                <a:srgbClr val="000000"/>
              </a:solidFill>
            </a:endParaRPr>
          </a:p>
        </p:txBody>
      </p:sp>
      <p:sp>
        <p:nvSpPr>
          <p:cNvPr id="553" name="Скругленный прямоугольник 552"/>
          <p:cNvSpPr/>
          <p:nvPr/>
        </p:nvSpPr>
        <p:spPr>
          <a:xfrm>
            <a:off x="838200" y="2590800"/>
            <a:ext cx="2971800" cy="1524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Водородные соединения НеМе, обладающие в водных растворах кислотными свойствами, реагируют со щелочами</a:t>
            </a:r>
            <a:endParaRPr lang="ru-RU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7" name="Скругленный прямоугольник 196"/>
          <p:cNvSpPr/>
          <p:nvPr/>
        </p:nvSpPr>
        <p:spPr>
          <a:xfrm>
            <a:off x="6324600" y="3581400"/>
            <a:ext cx="1981200" cy="2438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Водородные соединения НеМе, обладающие в водных растворах основными свойствами, реагируют с кислотами</a:t>
            </a:r>
            <a:endParaRPr lang="ru-RU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8" name="TextBox 197"/>
          <p:cNvSpPr txBox="1"/>
          <p:nvPr/>
        </p:nvSpPr>
        <p:spPr>
          <a:xfrm>
            <a:off x="838200" y="4953000"/>
            <a:ext cx="4648200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000000"/>
                </a:solidFill>
              </a:rPr>
              <a:t>HCl</a:t>
            </a:r>
            <a:r>
              <a:rPr lang="en-US" sz="3200" b="1" dirty="0" smtClean="0">
                <a:solidFill>
                  <a:srgbClr val="000000"/>
                </a:solidFill>
              </a:rPr>
              <a:t> + NaOH = </a:t>
            </a:r>
            <a:r>
              <a:rPr lang="en-US" sz="3200" b="1" dirty="0" err="1" smtClean="0">
                <a:solidFill>
                  <a:srgbClr val="000000"/>
                </a:solidFill>
              </a:rPr>
              <a:t>NaCl</a:t>
            </a:r>
            <a:r>
              <a:rPr lang="en-US" sz="3200" b="1" dirty="0" smtClean="0">
                <a:solidFill>
                  <a:srgbClr val="000000"/>
                </a:solidFill>
              </a:rPr>
              <a:t> + H</a:t>
            </a:r>
            <a:r>
              <a:rPr lang="en-US" sz="3200" b="1" baseline="-25000" dirty="0" smtClean="0">
                <a:solidFill>
                  <a:srgbClr val="000000"/>
                </a:solidFill>
              </a:rPr>
              <a:t>2</a:t>
            </a:r>
            <a:r>
              <a:rPr lang="en-US" sz="3200" b="1" dirty="0" smtClean="0">
                <a:solidFill>
                  <a:srgbClr val="000000"/>
                </a:solidFill>
              </a:rPr>
              <a:t>O</a:t>
            </a:r>
            <a:endParaRPr lang="ru-RU" sz="3200" b="1" dirty="0">
              <a:solidFill>
                <a:srgbClr val="000000"/>
              </a:solidFill>
            </a:endParaRPr>
          </a:p>
        </p:txBody>
      </p:sp>
      <p:sp>
        <p:nvSpPr>
          <p:cNvPr id="199" name="TextBox 198"/>
          <p:cNvSpPr txBox="1"/>
          <p:nvPr/>
        </p:nvSpPr>
        <p:spPr>
          <a:xfrm>
            <a:off x="4953000" y="2514600"/>
            <a:ext cx="3581400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0000"/>
                </a:solidFill>
              </a:rPr>
              <a:t>NH</a:t>
            </a:r>
            <a:r>
              <a:rPr lang="en-US" sz="3200" b="1" baseline="-25000" dirty="0" smtClean="0">
                <a:solidFill>
                  <a:srgbClr val="000000"/>
                </a:solidFill>
              </a:rPr>
              <a:t>3</a:t>
            </a:r>
            <a:r>
              <a:rPr lang="en-US" sz="3200" b="1" dirty="0" smtClean="0">
                <a:solidFill>
                  <a:srgbClr val="000000"/>
                </a:solidFill>
              </a:rPr>
              <a:t> + </a:t>
            </a:r>
            <a:r>
              <a:rPr lang="en-US" sz="3200" b="1" dirty="0" err="1" smtClean="0">
                <a:solidFill>
                  <a:srgbClr val="000000"/>
                </a:solidFill>
              </a:rPr>
              <a:t>HCl</a:t>
            </a:r>
            <a:r>
              <a:rPr lang="en-US" sz="3200" b="1" dirty="0" smtClean="0">
                <a:solidFill>
                  <a:srgbClr val="000000"/>
                </a:solidFill>
              </a:rPr>
              <a:t> = NH</a:t>
            </a:r>
            <a:r>
              <a:rPr lang="en-US" sz="3200" b="1" baseline="-25000" dirty="0" smtClean="0">
                <a:solidFill>
                  <a:srgbClr val="000000"/>
                </a:solidFill>
              </a:rPr>
              <a:t>4</a:t>
            </a:r>
            <a:r>
              <a:rPr lang="en-US" sz="3200" b="1" dirty="0" smtClean="0">
                <a:solidFill>
                  <a:srgbClr val="000000"/>
                </a:solidFill>
              </a:rPr>
              <a:t>Cl</a:t>
            </a:r>
            <a:endParaRPr lang="ru-RU" sz="3200" b="1" dirty="0">
              <a:solidFill>
                <a:srgbClr val="000000"/>
              </a:solidFill>
            </a:endParaRPr>
          </a:p>
        </p:txBody>
      </p:sp>
      <p:cxnSp>
        <p:nvCxnSpPr>
          <p:cNvPr id="207" name="Прямая со стрелкой 206"/>
          <p:cNvCxnSpPr>
            <a:stCxn id="553" idx="2"/>
          </p:cNvCxnSpPr>
          <p:nvPr/>
        </p:nvCxnSpPr>
        <p:spPr>
          <a:xfrm rot="16200000" flipH="1">
            <a:off x="2343150" y="4095750"/>
            <a:ext cx="838200" cy="876300"/>
          </a:xfrm>
          <a:prstGeom prst="straightConnector1">
            <a:avLst/>
          </a:prstGeom>
          <a:ln w="50800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Прямая со стрелкой 207"/>
          <p:cNvCxnSpPr>
            <a:endCxn id="197" idx="0"/>
          </p:cNvCxnSpPr>
          <p:nvPr/>
        </p:nvCxnSpPr>
        <p:spPr>
          <a:xfrm rot="16200000" flipH="1">
            <a:off x="6858000" y="3124200"/>
            <a:ext cx="457200" cy="457200"/>
          </a:xfrm>
          <a:prstGeom prst="straightConnector1">
            <a:avLst/>
          </a:prstGeom>
          <a:ln w="50800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4" name="Группа 192"/>
          <p:cNvGrpSpPr/>
          <p:nvPr/>
        </p:nvGrpSpPr>
        <p:grpSpPr>
          <a:xfrm>
            <a:off x="7858148" y="457200"/>
            <a:ext cx="1214446" cy="357190"/>
            <a:chOff x="6715140" y="142852"/>
            <a:chExt cx="1214446" cy="357190"/>
          </a:xfrm>
        </p:grpSpPr>
        <p:sp>
          <p:nvSpPr>
            <p:cNvPr id="195" name="Пятиугольник 194">
              <a:hlinkClick r:id="rId4" action="ppaction://hlinksldjump"/>
            </p:cNvPr>
            <p:cNvSpPr/>
            <p:nvPr/>
          </p:nvSpPr>
          <p:spPr>
            <a:xfrm>
              <a:off x="6715140" y="142852"/>
              <a:ext cx="1000132" cy="357190"/>
            </a:xfrm>
            <a:prstGeom prst="homePlat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главная</a:t>
              </a:r>
              <a:endParaRPr lang="ru-RU" sz="1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6" name="Нашивка 195"/>
            <p:cNvSpPr/>
            <p:nvPr/>
          </p:nvSpPr>
          <p:spPr>
            <a:xfrm>
              <a:off x="7572396" y="142852"/>
              <a:ext cx="357190" cy="357190"/>
            </a:xfrm>
            <a:prstGeom prst="chevro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" grpId="0" animBg="1"/>
      <p:bldP spid="197" grpId="0" animBg="1"/>
      <p:bldP spid="198" grpId="0" animBg="1"/>
      <p:bldP spid="19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Прямоугольник 200"/>
          <p:cNvSpPr/>
          <p:nvPr/>
        </p:nvSpPr>
        <p:spPr>
          <a:xfrm>
            <a:off x="8305801" y="2516175"/>
            <a:ext cx="684274" cy="536579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2" name="Прямоугольник 201"/>
          <p:cNvSpPr/>
          <p:nvPr/>
        </p:nvSpPr>
        <p:spPr>
          <a:xfrm>
            <a:off x="8305800" y="3575052"/>
            <a:ext cx="704906" cy="500066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9" name="Прямоугольник 208"/>
          <p:cNvSpPr/>
          <p:nvPr/>
        </p:nvSpPr>
        <p:spPr>
          <a:xfrm>
            <a:off x="8305800" y="5546754"/>
            <a:ext cx="704906" cy="525452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4" name="Прямоугольник 203"/>
          <p:cNvSpPr/>
          <p:nvPr/>
        </p:nvSpPr>
        <p:spPr>
          <a:xfrm>
            <a:off x="8296327" y="4560902"/>
            <a:ext cx="714380" cy="511171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90813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normalizeH="0" baseline="0" noProof="0" dirty="0" smtClean="0">
                <a:ln w="12700">
                  <a:solidFill>
                    <a:schemeClr val="tx1">
                      <a:lumMod val="50000"/>
                    </a:schemeClr>
                  </a:solidFill>
                  <a:prstDash val="solid"/>
                </a:ln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</a:rPr>
              <a:t>Периодическая система химических элементов  Д.И. Менделеева</a:t>
            </a:r>
            <a:endParaRPr kumimoji="0" lang="ru-RU" sz="2400" b="1" i="0" u="none" strike="noStrike" kern="0" normalizeH="0" baseline="0" noProof="0" dirty="0">
              <a:ln w="12700">
                <a:solidFill>
                  <a:schemeClr val="tx1">
                    <a:lumMod val="50000"/>
                  </a:schemeClr>
                </a:solidFill>
                <a:prstDash val="solid"/>
              </a:ln>
              <a:solidFill>
                <a:srgbClr val="FF7C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</a:endParaRPr>
          </a:p>
        </p:txBody>
      </p:sp>
      <p:grpSp>
        <p:nvGrpSpPr>
          <p:cNvPr id="2" name="Группа 178"/>
          <p:cNvGrpSpPr/>
          <p:nvPr/>
        </p:nvGrpSpPr>
        <p:grpSpPr>
          <a:xfrm>
            <a:off x="785786" y="500042"/>
            <a:ext cx="8215370" cy="571504"/>
            <a:chOff x="1361217" y="500042"/>
            <a:chExt cx="7767258" cy="571504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1361217" y="500042"/>
              <a:ext cx="7767258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0000"/>
                  </a:solidFill>
                </a:rPr>
                <a:t>Группы элементов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361218" y="785794"/>
              <a:ext cx="748940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rgbClr val="000000"/>
                  </a:solidFill>
                </a:rPr>
                <a:t>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110157" y="785794"/>
              <a:ext cx="736971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II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847127" y="785794"/>
              <a:ext cx="742955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III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590082" y="785794"/>
              <a:ext cx="742956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IV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333038" y="785794"/>
              <a:ext cx="742955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V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5075993" y="785794"/>
              <a:ext cx="742955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VI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5818948" y="785794"/>
              <a:ext cx="742955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VII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6561903" y="785794"/>
              <a:ext cx="2566572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VIII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785786" y="1071546"/>
            <a:ext cx="785818" cy="500066"/>
          </a:xfrm>
          <a:prstGeom prst="rect">
            <a:avLst/>
          </a:prstGeom>
          <a:solidFill>
            <a:srgbClr val="FF999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800" b="1" dirty="0">
              <a:solidFill>
                <a:srgbClr val="0000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357422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143240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3929058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Прямоугольник 33">
            <a:hlinkClick r:id="rId3" action="ppaction://hlinksldjump"/>
          </p:cNvPr>
          <p:cNvSpPr/>
          <p:nvPr/>
        </p:nvSpPr>
        <p:spPr>
          <a:xfrm>
            <a:off x="4714876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5500694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3929058" y="3071810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4714876" y="3071810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5500694" y="3071810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4" name="Прямоугольник 73"/>
          <p:cNvSpPr/>
          <p:nvPr/>
        </p:nvSpPr>
        <p:spPr>
          <a:xfrm>
            <a:off x="4714876" y="407194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5" name="Прямоугольник 74"/>
          <p:cNvSpPr/>
          <p:nvPr/>
        </p:nvSpPr>
        <p:spPr>
          <a:xfrm>
            <a:off x="5500694" y="407194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1" name="Прямоугольник 90"/>
          <p:cNvSpPr/>
          <p:nvPr/>
        </p:nvSpPr>
        <p:spPr>
          <a:xfrm>
            <a:off x="5500694" y="5072074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4" name="Группа 144"/>
          <p:cNvGrpSpPr/>
          <p:nvPr/>
        </p:nvGrpSpPr>
        <p:grpSpPr>
          <a:xfrm>
            <a:off x="3071802" y="2000239"/>
            <a:ext cx="895422" cy="618800"/>
            <a:chOff x="2214546" y="1625437"/>
            <a:chExt cx="895422" cy="707200"/>
          </a:xfrm>
        </p:grpSpPr>
        <p:sp>
          <p:nvSpPr>
            <p:cNvPr id="146" name="Прямоугольник 145"/>
            <p:cNvSpPr/>
            <p:nvPr/>
          </p:nvSpPr>
          <p:spPr>
            <a:xfrm>
              <a:off x="2285984" y="1707079"/>
              <a:ext cx="785818" cy="571503"/>
            </a:xfrm>
            <a:prstGeom prst="rect">
              <a:avLst/>
            </a:prstGeom>
            <a:solidFill>
              <a:srgbClr val="FF8C19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2254224" y="1672598"/>
              <a:ext cx="426720" cy="4572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</a:rPr>
                <a:t>Si</a:t>
              </a:r>
              <a:endParaRPr lang="ru-RU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2714612" y="1625437"/>
              <a:ext cx="389850" cy="386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14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2643174" y="1952011"/>
              <a:ext cx="466794" cy="2462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28,086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2214546" y="2033654"/>
              <a:ext cx="763351" cy="2989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2060"/>
                  </a:solidFill>
                </a:rPr>
                <a:t>Кремний</a:t>
              </a:r>
              <a:r>
                <a:rPr lang="ru-RU" sz="1100" dirty="0" smtClean="0"/>
                <a:t> </a:t>
              </a:r>
              <a:endParaRPr lang="ru-RU" sz="1100" dirty="0"/>
            </a:p>
          </p:txBody>
        </p:sp>
      </p:grpSp>
      <p:grpSp>
        <p:nvGrpSpPr>
          <p:cNvPr id="25" name="Группа 174"/>
          <p:cNvGrpSpPr/>
          <p:nvPr/>
        </p:nvGrpSpPr>
        <p:grpSpPr>
          <a:xfrm>
            <a:off x="3857620" y="2000240"/>
            <a:ext cx="889916" cy="634187"/>
            <a:chOff x="4500562" y="1888034"/>
            <a:chExt cx="889916" cy="724783"/>
          </a:xfrm>
        </p:grpSpPr>
        <p:sp>
          <p:nvSpPr>
            <p:cNvPr id="152" name="Прямоугольник 151"/>
            <p:cNvSpPr/>
            <p:nvPr/>
          </p:nvSpPr>
          <p:spPr>
            <a:xfrm>
              <a:off x="4572000" y="1969678"/>
              <a:ext cx="785818" cy="571504"/>
            </a:xfrm>
            <a:prstGeom prst="rect">
              <a:avLst/>
            </a:prstGeom>
            <a:solidFill>
              <a:srgbClr val="FF8C19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53" name="TextBox 152"/>
            <p:cNvSpPr txBox="1"/>
            <p:nvPr/>
          </p:nvSpPr>
          <p:spPr>
            <a:xfrm>
              <a:off x="4521195" y="1935195"/>
              <a:ext cx="341760" cy="4572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>
                  <a:solidFill>
                    <a:srgbClr val="000000"/>
                  </a:solidFill>
                </a:rPr>
                <a:t>Р</a:t>
              </a:r>
            </a:p>
          </p:txBody>
        </p:sp>
        <p:sp>
          <p:nvSpPr>
            <p:cNvPr id="154" name="TextBox 153"/>
            <p:cNvSpPr txBox="1"/>
            <p:nvPr/>
          </p:nvSpPr>
          <p:spPr>
            <a:xfrm>
              <a:off x="5000628" y="1888034"/>
              <a:ext cx="389850" cy="3869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ru-RU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4857752" y="2214603"/>
              <a:ext cx="51809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30,9738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56" name="TextBox 155"/>
            <p:cNvSpPr txBox="1"/>
            <p:nvPr/>
          </p:nvSpPr>
          <p:spPr>
            <a:xfrm>
              <a:off x="4500562" y="2296248"/>
              <a:ext cx="700833" cy="3165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2060"/>
                  </a:solidFill>
                </a:rPr>
                <a:t>Фосфор</a:t>
              </a:r>
              <a:r>
                <a:rPr lang="ru-RU" sz="1200" dirty="0" smtClean="0"/>
                <a:t> </a:t>
              </a:r>
              <a:endParaRPr lang="ru-RU" sz="1200" dirty="0"/>
            </a:p>
          </p:txBody>
        </p:sp>
      </p:grpSp>
      <p:grpSp>
        <p:nvGrpSpPr>
          <p:cNvPr id="27" name="Группа 156"/>
          <p:cNvGrpSpPr/>
          <p:nvPr/>
        </p:nvGrpSpPr>
        <p:grpSpPr>
          <a:xfrm>
            <a:off x="4643438" y="2000240"/>
            <a:ext cx="895422" cy="634189"/>
            <a:chOff x="2214546" y="1625436"/>
            <a:chExt cx="895422" cy="724787"/>
          </a:xfrm>
        </p:grpSpPr>
        <p:sp>
          <p:nvSpPr>
            <p:cNvPr id="158" name="Прямоугольник 157"/>
            <p:cNvSpPr/>
            <p:nvPr/>
          </p:nvSpPr>
          <p:spPr>
            <a:xfrm>
              <a:off x="2285984" y="1707080"/>
              <a:ext cx="785818" cy="571504"/>
            </a:xfrm>
            <a:prstGeom prst="rect">
              <a:avLst/>
            </a:prstGeom>
            <a:solidFill>
              <a:srgbClr val="FF8C19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59" name="TextBox 158"/>
            <p:cNvSpPr txBox="1"/>
            <p:nvPr/>
          </p:nvSpPr>
          <p:spPr>
            <a:xfrm>
              <a:off x="2252647" y="1672597"/>
              <a:ext cx="341760" cy="4572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000000"/>
                  </a:solidFill>
                </a:rPr>
                <a:t>S</a:t>
              </a:r>
              <a:endParaRPr lang="ru-RU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160" name="TextBox 159"/>
            <p:cNvSpPr txBox="1"/>
            <p:nvPr/>
          </p:nvSpPr>
          <p:spPr>
            <a:xfrm>
              <a:off x="2714612" y="1625436"/>
              <a:ext cx="389850" cy="386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16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2643174" y="1952010"/>
              <a:ext cx="466794" cy="2462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32,064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62" name="TextBox 161"/>
            <p:cNvSpPr txBox="1"/>
            <p:nvPr/>
          </p:nvSpPr>
          <p:spPr>
            <a:xfrm>
              <a:off x="2214546" y="2033653"/>
              <a:ext cx="548548" cy="3165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2060"/>
                  </a:solidFill>
                </a:rPr>
                <a:t>Сера</a:t>
              </a:r>
              <a:r>
                <a:rPr lang="ru-RU" sz="1100" dirty="0" smtClean="0"/>
                <a:t> </a:t>
              </a:r>
              <a:r>
                <a:rPr lang="ru-RU" sz="1200" dirty="0" smtClean="0"/>
                <a:t> </a:t>
              </a:r>
              <a:endParaRPr lang="ru-RU" sz="1200" dirty="0"/>
            </a:p>
          </p:txBody>
        </p:sp>
      </p:grpSp>
      <p:grpSp>
        <p:nvGrpSpPr>
          <p:cNvPr id="28" name="Группа 162"/>
          <p:cNvGrpSpPr/>
          <p:nvPr/>
        </p:nvGrpSpPr>
        <p:grpSpPr>
          <a:xfrm>
            <a:off x="5448312" y="2000240"/>
            <a:ext cx="876366" cy="634189"/>
            <a:chOff x="2233602" y="1625436"/>
            <a:chExt cx="876366" cy="724787"/>
          </a:xfrm>
        </p:grpSpPr>
        <p:sp>
          <p:nvSpPr>
            <p:cNvPr id="164" name="Прямоугольник 163"/>
            <p:cNvSpPr/>
            <p:nvPr/>
          </p:nvSpPr>
          <p:spPr>
            <a:xfrm>
              <a:off x="2285984" y="1707080"/>
              <a:ext cx="785818" cy="571504"/>
            </a:xfrm>
            <a:prstGeom prst="rect">
              <a:avLst/>
            </a:prstGeom>
            <a:solidFill>
              <a:srgbClr val="FF8C19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5" name="TextBox 164"/>
            <p:cNvSpPr txBox="1"/>
            <p:nvPr/>
          </p:nvSpPr>
          <p:spPr>
            <a:xfrm>
              <a:off x="2233602" y="1672597"/>
              <a:ext cx="455574" cy="4572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</a:rPr>
                <a:t>Cl</a:t>
              </a:r>
              <a:endParaRPr lang="ru-RU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166" name="TextBox 165"/>
            <p:cNvSpPr txBox="1"/>
            <p:nvPr/>
          </p:nvSpPr>
          <p:spPr>
            <a:xfrm>
              <a:off x="2714612" y="1625436"/>
              <a:ext cx="389850" cy="386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17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2643174" y="1952010"/>
              <a:ext cx="466794" cy="2462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3</a:t>
              </a:r>
              <a:r>
                <a:rPr lang="en-US" sz="800" dirty="0" smtClean="0">
                  <a:solidFill>
                    <a:srgbClr val="002060"/>
                  </a:solidFill>
                </a:rPr>
                <a:t>5</a:t>
              </a:r>
              <a:r>
                <a:rPr lang="ru-RU" sz="800" dirty="0" smtClean="0">
                  <a:solidFill>
                    <a:srgbClr val="002060"/>
                  </a:solidFill>
                </a:rPr>
                <a:t>,</a:t>
              </a:r>
              <a:r>
                <a:rPr lang="en-US" sz="800" dirty="0" smtClean="0">
                  <a:solidFill>
                    <a:srgbClr val="002060"/>
                  </a:solidFill>
                </a:rPr>
                <a:t>453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68" name="TextBox 167"/>
            <p:cNvSpPr txBox="1"/>
            <p:nvPr/>
          </p:nvSpPr>
          <p:spPr>
            <a:xfrm>
              <a:off x="2285984" y="2033653"/>
              <a:ext cx="537327" cy="3165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2060"/>
                  </a:solidFill>
                </a:rPr>
                <a:t>Хлор</a:t>
              </a:r>
              <a:r>
                <a:rPr lang="ru-RU" sz="1200" dirty="0" smtClean="0">
                  <a:solidFill>
                    <a:srgbClr val="002060"/>
                  </a:solidFill>
                </a:rPr>
                <a:t> </a:t>
              </a:r>
              <a:endParaRPr lang="ru-RU" sz="1200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9" name="Группа 168"/>
          <p:cNvGrpSpPr/>
          <p:nvPr/>
        </p:nvGrpSpPr>
        <p:grpSpPr>
          <a:xfrm>
            <a:off x="8259814" y="2000239"/>
            <a:ext cx="778829" cy="594979"/>
            <a:chOff x="2272084" y="1625434"/>
            <a:chExt cx="753348" cy="679975"/>
          </a:xfrm>
        </p:grpSpPr>
        <p:sp>
          <p:nvSpPr>
            <p:cNvPr id="170" name="Прямоугольник 169"/>
            <p:cNvSpPr/>
            <p:nvPr/>
          </p:nvSpPr>
          <p:spPr>
            <a:xfrm>
              <a:off x="2316565" y="1707081"/>
              <a:ext cx="670699" cy="571504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1" name="TextBox 170"/>
            <p:cNvSpPr txBox="1"/>
            <p:nvPr/>
          </p:nvSpPr>
          <p:spPr>
            <a:xfrm>
              <a:off x="2272085" y="1630866"/>
              <a:ext cx="487186" cy="5276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</a:rPr>
                <a:t>A</a:t>
              </a:r>
              <a:r>
                <a:rPr lang="en-US" sz="2400" b="1" dirty="0" smtClean="0">
                  <a:solidFill>
                    <a:srgbClr val="000000"/>
                  </a:solidFill>
                </a:rPr>
                <a:t>r</a:t>
              </a:r>
              <a:endParaRPr lang="ru-RU" sz="2400" b="1" dirty="0">
                <a:solidFill>
                  <a:srgbClr val="000000"/>
                </a:solidFill>
              </a:endParaRPr>
            </a:p>
          </p:txBody>
        </p:sp>
        <p:sp>
          <p:nvSpPr>
            <p:cNvPr id="172" name="TextBox 171"/>
            <p:cNvSpPr txBox="1"/>
            <p:nvPr/>
          </p:nvSpPr>
          <p:spPr>
            <a:xfrm>
              <a:off x="2630076" y="1625434"/>
              <a:ext cx="377095" cy="3869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18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3" name="TextBox 172"/>
            <p:cNvSpPr txBox="1"/>
            <p:nvPr/>
          </p:nvSpPr>
          <p:spPr>
            <a:xfrm>
              <a:off x="2558638" y="1952007"/>
              <a:ext cx="46679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3</a:t>
              </a:r>
              <a:r>
                <a:rPr lang="en-US" sz="800" dirty="0" smtClean="0">
                  <a:solidFill>
                    <a:srgbClr val="002060"/>
                  </a:solidFill>
                </a:rPr>
                <a:t>9</a:t>
              </a:r>
              <a:r>
                <a:rPr lang="ru-RU" sz="800" dirty="0" smtClean="0">
                  <a:solidFill>
                    <a:srgbClr val="002060"/>
                  </a:solidFill>
                </a:rPr>
                <a:t>,</a:t>
              </a:r>
              <a:r>
                <a:rPr lang="en-US" sz="800" dirty="0" smtClean="0">
                  <a:solidFill>
                    <a:srgbClr val="002060"/>
                  </a:solidFill>
                </a:rPr>
                <a:t>948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74" name="TextBox 173"/>
            <p:cNvSpPr txBox="1"/>
            <p:nvPr/>
          </p:nvSpPr>
          <p:spPr>
            <a:xfrm>
              <a:off x="2272084" y="2006427"/>
              <a:ext cx="543006" cy="29898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0000"/>
                  </a:solidFill>
                </a:rPr>
                <a:t>Аргон</a:t>
              </a:r>
              <a:endParaRPr lang="ru-RU" sz="11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30" name="Группа 175"/>
          <p:cNvGrpSpPr/>
          <p:nvPr/>
        </p:nvGrpSpPr>
        <p:grpSpPr>
          <a:xfrm>
            <a:off x="142844" y="495917"/>
            <a:ext cx="642942" cy="5576313"/>
            <a:chOff x="285720" y="495917"/>
            <a:chExt cx="681383" cy="5576313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85720" y="1071546"/>
              <a:ext cx="399820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1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685540" y="500042"/>
              <a:ext cx="281563" cy="5715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85720" y="1571660"/>
              <a:ext cx="399820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2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285720" y="2071678"/>
              <a:ext cx="399820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3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285720" y="2571744"/>
              <a:ext cx="399820" cy="10001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4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285720" y="5572140"/>
              <a:ext cx="399820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7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285720" y="3571877"/>
              <a:ext cx="399820" cy="10001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5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285720" y="4572008"/>
              <a:ext cx="399820" cy="10001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6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685540" y="1071546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1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85540" y="1571612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2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85540" y="2071678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3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03" name="Прямоугольник 102"/>
            <p:cNvSpPr/>
            <p:nvPr/>
          </p:nvSpPr>
          <p:spPr>
            <a:xfrm>
              <a:off x="685540" y="5572140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10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17" name="Прямоугольник 116"/>
            <p:cNvSpPr/>
            <p:nvPr/>
          </p:nvSpPr>
          <p:spPr>
            <a:xfrm>
              <a:off x="685540" y="2571744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4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18" name="Прямоугольник 117"/>
            <p:cNvSpPr/>
            <p:nvPr/>
          </p:nvSpPr>
          <p:spPr>
            <a:xfrm>
              <a:off x="685540" y="3071810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5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19" name="Прямоугольник 118"/>
            <p:cNvSpPr/>
            <p:nvPr/>
          </p:nvSpPr>
          <p:spPr>
            <a:xfrm>
              <a:off x="685540" y="3571876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6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20" name="Прямоугольник 119"/>
            <p:cNvSpPr/>
            <p:nvPr/>
          </p:nvSpPr>
          <p:spPr>
            <a:xfrm>
              <a:off x="685540" y="4071942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7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21" name="Прямоугольник 120"/>
            <p:cNvSpPr/>
            <p:nvPr/>
          </p:nvSpPr>
          <p:spPr>
            <a:xfrm>
              <a:off x="685540" y="4572008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8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22" name="Прямоугольник 121"/>
            <p:cNvSpPr/>
            <p:nvPr/>
          </p:nvSpPr>
          <p:spPr>
            <a:xfrm>
              <a:off x="685540" y="5072074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9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 rot="17565087">
              <a:off x="557785" y="632487"/>
              <a:ext cx="530915" cy="257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 smtClean="0">
                  <a:solidFill>
                    <a:srgbClr val="000000"/>
                  </a:solidFill>
                </a:rPr>
                <a:t>Ряды</a:t>
              </a:r>
              <a:endParaRPr lang="ru-RU" sz="1100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175" name="TextBox 174"/>
          <p:cNvSpPr txBox="1"/>
          <p:nvPr/>
        </p:nvSpPr>
        <p:spPr>
          <a:xfrm>
            <a:off x="738135" y="1019142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</a:rPr>
              <a:t>Н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738135" y="1347759"/>
            <a:ext cx="7056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Водород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1249317" y="1019142"/>
            <a:ext cx="2872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1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80" name="TextBox 179"/>
          <p:cNvSpPr txBox="1"/>
          <p:nvPr/>
        </p:nvSpPr>
        <p:spPr>
          <a:xfrm>
            <a:off x="1142976" y="1214422"/>
            <a:ext cx="41549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1.008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182" name="Прямоугольник 181"/>
          <p:cNvSpPr/>
          <p:nvPr/>
        </p:nvSpPr>
        <p:spPr>
          <a:xfrm>
            <a:off x="8305800" y="3063870"/>
            <a:ext cx="704906" cy="50006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5" name="Прямоугольник 184"/>
          <p:cNvSpPr/>
          <p:nvPr/>
        </p:nvSpPr>
        <p:spPr>
          <a:xfrm>
            <a:off x="8286776" y="1071546"/>
            <a:ext cx="714379" cy="500066"/>
          </a:xfrm>
          <a:prstGeom prst="rect">
            <a:avLst/>
          </a:prstGeom>
          <a:solidFill>
            <a:srgbClr val="FF999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7" name="Прямоугольник 186"/>
          <p:cNvSpPr/>
          <p:nvPr/>
        </p:nvSpPr>
        <p:spPr>
          <a:xfrm>
            <a:off x="142844" y="507960"/>
            <a:ext cx="380338" cy="5715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0000"/>
              </a:solidFill>
            </a:endParaRPr>
          </a:p>
        </p:txBody>
      </p:sp>
      <p:sp>
        <p:nvSpPr>
          <p:cNvPr id="190" name="TextBox 189"/>
          <p:cNvSpPr txBox="1"/>
          <p:nvPr/>
        </p:nvSpPr>
        <p:spPr>
          <a:xfrm rot="18055159">
            <a:off x="-61494" y="618208"/>
            <a:ext cx="80519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 smtClean="0">
                <a:solidFill>
                  <a:srgbClr val="000000"/>
                </a:solidFill>
              </a:rPr>
              <a:t>Периоды</a:t>
            </a:r>
            <a:endParaRPr lang="ru-RU" sz="1050" b="1" dirty="0">
              <a:solidFill>
                <a:srgbClr val="000000"/>
              </a:solidFill>
            </a:endParaRPr>
          </a:p>
        </p:txBody>
      </p:sp>
      <p:sp>
        <p:nvSpPr>
          <p:cNvPr id="191" name="Прямоугольник 190"/>
          <p:cNvSpPr/>
          <p:nvPr/>
        </p:nvSpPr>
        <p:spPr>
          <a:xfrm>
            <a:off x="8286776" y="1566837"/>
            <a:ext cx="703297" cy="50006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3" name="Прямоугольник 202"/>
          <p:cNvSpPr/>
          <p:nvPr/>
        </p:nvSpPr>
        <p:spPr>
          <a:xfrm>
            <a:off x="8305800" y="4086234"/>
            <a:ext cx="704906" cy="47466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5" name="Прямоугольник 204"/>
          <p:cNvSpPr/>
          <p:nvPr/>
        </p:nvSpPr>
        <p:spPr>
          <a:xfrm>
            <a:off x="8305800" y="5072085"/>
            <a:ext cx="704906" cy="50006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9" name="TextBox 228"/>
          <p:cNvSpPr txBox="1"/>
          <p:nvPr/>
        </p:nvSpPr>
        <p:spPr>
          <a:xfrm>
            <a:off x="2308194" y="1530324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B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37" name="TextBox 236"/>
          <p:cNvSpPr txBox="1"/>
          <p:nvPr/>
        </p:nvSpPr>
        <p:spPr>
          <a:xfrm>
            <a:off x="3111480" y="1530324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C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45" name="TextBox 244"/>
          <p:cNvSpPr txBox="1"/>
          <p:nvPr/>
        </p:nvSpPr>
        <p:spPr>
          <a:xfrm>
            <a:off x="3878253" y="1530324"/>
            <a:ext cx="3978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N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47" name="TextBox 246"/>
          <p:cNvSpPr txBox="1"/>
          <p:nvPr/>
        </p:nvSpPr>
        <p:spPr>
          <a:xfrm>
            <a:off x="3878253" y="3027357"/>
            <a:ext cx="4972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As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53" name="TextBox 252"/>
          <p:cNvSpPr txBox="1"/>
          <p:nvPr/>
        </p:nvSpPr>
        <p:spPr>
          <a:xfrm>
            <a:off x="8259813" y="1019142"/>
            <a:ext cx="5261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He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56" name="TextBox 255"/>
          <p:cNvSpPr txBox="1"/>
          <p:nvPr/>
        </p:nvSpPr>
        <p:spPr>
          <a:xfrm>
            <a:off x="4681539" y="3027357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Se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58" name="TextBox 257"/>
          <p:cNvSpPr txBox="1"/>
          <p:nvPr/>
        </p:nvSpPr>
        <p:spPr>
          <a:xfrm>
            <a:off x="4645026" y="4049721"/>
            <a:ext cx="4844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Te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61" name="TextBox 260"/>
          <p:cNvSpPr txBox="1"/>
          <p:nvPr/>
        </p:nvSpPr>
        <p:spPr>
          <a:xfrm>
            <a:off x="5448312" y="1530324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F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63" name="TextBox 262"/>
          <p:cNvSpPr txBox="1"/>
          <p:nvPr/>
        </p:nvSpPr>
        <p:spPr>
          <a:xfrm>
            <a:off x="5411799" y="3027357"/>
            <a:ext cx="4555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Br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65" name="TextBox 264"/>
          <p:cNvSpPr txBox="1"/>
          <p:nvPr/>
        </p:nvSpPr>
        <p:spPr>
          <a:xfrm>
            <a:off x="5484825" y="4049721"/>
            <a:ext cx="2840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I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67" name="TextBox 266"/>
          <p:cNvSpPr txBox="1"/>
          <p:nvPr/>
        </p:nvSpPr>
        <p:spPr>
          <a:xfrm>
            <a:off x="5448312" y="5035572"/>
            <a:ext cx="4683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At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71" name="TextBox 270"/>
          <p:cNvSpPr txBox="1"/>
          <p:nvPr/>
        </p:nvSpPr>
        <p:spPr>
          <a:xfrm>
            <a:off x="8259813" y="1530324"/>
            <a:ext cx="5261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Ne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72" name="TextBox 271"/>
          <p:cNvSpPr txBox="1"/>
          <p:nvPr/>
        </p:nvSpPr>
        <p:spPr>
          <a:xfrm>
            <a:off x="8286776" y="3000372"/>
            <a:ext cx="4828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Kr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79" name="TextBox 278"/>
          <p:cNvSpPr txBox="1"/>
          <p:nvPr/>
        </p:nvSpPr>
        <p:spPr>
          <a:xfrm>
            <a:off x="8286776" y="4000504"/>
            <a:ext cx="4844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solidFill>
                  <a:srgbClr val="000000"/>
                </a:solidFill>
              </a:rPr>
              <a:t>Xe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80" name="TextBox 279"/>
          <p:cNvSpPr txBox="1"/>
          <p:nvPr/>
        </p:nvSpPr>
        <p:spPr>
          <a:xfrm>
            <a:off x="8286776" y="5000636"/>
            <a:ext cx="5277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solidFill>
                  <a:srgbClr val="000000"/>
                </a:solidFill>
              </a:rPr>
              <a:t>Rn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307" name="Прямоугольник 306"/>
          <p:cNvSpPr/>
          <p:nvPr/>
        </p:nvSpPr>
        <p:spPr>
          <a:xfrm>
            <a:off x="2344707" y="1858941"/>
            <a:ext cx="40748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Бор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08" name="Прямоугольник 307"/>
          <p:cNvSpPr/>
          <p:nvPr/>
        </p:nvSpPr>
        <p:spPr>
          <a:xfrm>
            <a:off x="3111480" y="1858941"/>
            <a:ext cx="68800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chemeClr val="tx2">
                    <a:lumMod val="50000"/>
                  </a:schemeClr>
                </a:solidFill>
              </a:rPr>
              <a:t>Углерод</a:t>
            </a:r>
            <a:endParaRPr lang="ru-RU" sz="11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16" name="Прямоугольник 315"/>
          <p:cNvSpPr/>
          <p:nvPr/>
        </p:nvSpPr>
        <p:spPr>
          <a:xfrm>
            <a:off x="3878253" y="1858941"/>
            <a:ext cx="47481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Азот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18" name="Прямоугольник 317"/>
          <p:cNvSpPr/>
          <p:nvPr/>
        </p:nvSpPr>
        <p:spPr>
          <a:xfrm>
            <a:off x="3878253" y="3355974"/>
            <a:ext cx="71045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Мышьяк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26" name="Прямоугольник 325"/>
          <p:cNvSpPr/>
          <p:nvPr/>
        </p:nvSpPr>
        <p:spPr>
          <a:xfrm>
            <a:off x="4645026" y="3355974"/>
            <a:ext cx="55015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Селен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28" name="Прямоугольник 327"/>
          <p:cNvSpPr/>
          <p:nvPr/>
        </p:nvSpPr>
        <p:spPr>
          <a:xfrm>
            <a:off x="4645026" y="4341825"/>
            <a:ext cx="61587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Теллур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31" name="Прямоугольник 330"/>
          <p:cNvSpPr/>
          <p:nvPr/>
        </p:nvSpPr>
        <p:spPr>
          <a:xfrm>
            <a:off x="5448312" y="1858941"/>
            <a:ext cx="49885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Фтор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33" name="Прямоугольник 332"/>
          <p:cNvSpPr/>
          <p:nvPr/>
        </p:nvSpPr>
        <p:spPr>
          <a:xfrm>
            <a:off x="5448312" y="3355974"/>
            <a:ext cx="49725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Бром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35" name="Прямоугольник 334"/>
          <p:cNvSpPr/>
          <p:nvPr/>
        </p:nvSpPr>
        <p:spPr>
          <a:xfrm>
            <a:off x="5448312" y="4341825"/>
            <a:ext cx="42992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err="1" smtClean="0">
                <a:solidFill>
                  <a:srgbClr val="000000"/>
                </a:solidFill>
              </a:rPr>
              <a:t>Иод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37" name="Прямоугольник 336"/>
          <p:cNvSpPr/>
          <p:nvPr/>
        </p:nvSpPr>
        <p:spPr>
          <a:xfrm>
            <a:off x="5448312" y="5364189"/>
            <a:ext cx="53412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Астат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47" name="Прямоугольник 346"/>
          <p:cNvSpPr/>
          <p:nvPr/>
        </p:nvSpPr>
        <p:spPr>
          <a:xfrm>
            <a:off x="8259813" y="3355974"/>
            <a:ext cx="70724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Криптон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48" name="Прямоугольник 347"/>
          <p:cNvSpPr/>
          <p:nvPr/>
        </p:nvSpPr>
        <p:spPr>
          <a:xfrm>
            <a:off x="8286776" y="4357694"/>
            <a:ext cx="62549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Ксенон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49" name="Прямоугольник 348"/>
          <p:cNvSpPr/>
          <p:nvPr/>
        </p:nvSpPr>
        <p:spPr>
          <a:xfrm>
            <a:off x="8286776" y="5357826"/>
            <a:ext cx="54373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Радон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52" name="Прямоугольник 351"/>
          <p:cNvSpPr/>
          <p:nvPr/>
        </p:nvSpPr>
        <p:spPr>
          <a:xfrm>
            <a:off x="2819376" y="1493811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5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3" name="Прямоугольник 352"/>
          <p:cNvSpPr/>
          <p:nvPr/>
        </p:nvSpPr>
        <p:spPr>
          <a:xfrm>
            <a:off x="3622662" y="1493811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6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4" name="Прямоугольник 353"/>
          <p:cNvSpPr/>
          <p:nvPr/>
        </p:nvSpPr>
        <p:spPr>
          <a:xfrm>
            <a:off x="4389435" y="1493811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7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36" name="Группа 544"/>
          <p:cNvGrpSpPr/>
          <p:nvPr/>
        </p:nvGrpSpPr>
        <p:grpSpPr>
          <a:xfrm>
            <a:off x="4645026" y="1493811"/>
            <a:ext cx="798440" cy="626740"/>
            <a:chOff x="4645026" y="1493811"/>
            <a:chExt cx="798440" cy="626740"/>
          </a:xfrm>
        </p:grpSpPr>
        <p:sp>
          <p:nvSpPr>
            <p:cNvPr id="254" name="TextBox 253"/>
            <p:cNvSpPr txBox="1"/>
            <p:nvPr/>
          </p:nvSpPr>
          <p:spPr>
            <a:xfrm>
              <a:off x="4645026" y="1530324"/>
              <a:ext cx="3978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</a:rPr>
                <a:t>O</a:t>
              </a:r>
              <a:endParaRPr lang="ru-RU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324" name="Прямоугольник 323"/>
            <p:cNvSpPr/>
            <p:nvPr/>
          </p:nvSpPr>
          <p:spPr>
            <a:xfrm>
              <a:off x="4645026" y="1858941"/>
              <a:ext cx="771365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100" dirty="0" smtClean="0">
                  <a:solidFill>
                    <a:srgbClr val="000000"/>
                  </a:solidFill>
                </a:rPr>
                <a:t>Кислород</a:t>
              </a:r>
              <a:endParaRPr lang="ru-RU" sz="1100" dirty="0">
                <a:solidFill>
                  <a:srgbClr val="000000"/>
                </a:solidFill>
              </a:endParaRPr>
            </a:p>
          </p:txBody>
        </p:sp>
        <p:sp>
          <p:nvSpPr>
            <p:cNvPr id="355" name="Прямоугольник 354"/>
            <p:cNvSpPr/>
            <p:nvPr/>
          </p:nvSpPr>
          <p:spPr>
            <a:xfrm>
              <a:off x="5156208" y="1493811"/>
              <a:ext cx="28725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1" dirty="0" smtClean="0">
                  <a:solidFill>
                    <a:schemeClr val="tx2">
                      <a:lumMod val="50000"/>
                    </a:schemeClr>
                  </a:solidFill>
                </a:rPr>
                <a:t>8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sp>
        <p:nvSpPr>
          <p:cNvPr id="356" name="Прямоугольник 355"/>
          <p:cNvSpPr/>
          <p:nvPr/>
        </p:nvSpPr>
        <p:spPr>
          <a:xfrm>
            <a:off x="5959494" y="1493811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9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7" name="Прямоугольник 356"/>
          <p:cNvSpPr/>
          <p:nvPr/>
        </p:nvSpPr>
        <p:spPr>
          <a:xfrm>
            <a:off x="8697969" y="1019142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2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8" name="Прямоугольник 357"/>
          <p:cNvSpPr/>
          <p:nvPr/>
        </p:nvSpPr>
        <p:spPr>
          <a:xfrm>
            <a:off x="8624943" y="1493811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10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61" name="Прямоугольник 360"/>
          <p:cNvSpPr/>
          <p:nvPr/>
        </p:nvSpPr>
        <p:spPr>
          <a:xfrm>
            <a:off x="774647" y="6057936"/>
            <a:ext cx="839799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2" name="Прямоугольник 361"/>
          <p:cNvSpPr/>
          <p:nvPr/>
        </p:nvSpPr>
        <p:spPr>
          <a:xfrm>
            <a:off x="1577934" y="6057936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3" name="Прямоугольник 362"/>
          <p:cNvSpPr/>
          <p:nvPr/>
        </p:nvSpPr>
        <p:spPr>
          <a:xfrm>
            <a:off x="774648" y="6313527"/>
            <a:ext cx="822331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4" name="Прямоугольник 363"/>
          <p:cNvSpPr/>
          <p:nvPr/>
        </p:nvSpPr>
        <p:spPr>
          <a:xfrm>
            <a:off x="1577934" y="6313527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5" name="Прямоугольник 364"/>
          <p:cNvSpPr/>
          <p:nvPr/>
        </p:nvSpPr>
        <p:spPr>
          <a:xfrm>
            <a:off x="2344707" y="6057936"/>
            <a:ext cx="822331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6" name="Прямоугольник 365"/>
          <p:cNvSpPr/>
          <p:nvPr/>
        </p:nvSpPr>
        <p:spPr>
          <a:xfrm>
            <a:off x="2344707" y="6313527"/>
            <a:ext cx="822331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" name="Прямоугольник 367"/>
          <p:cNvSpPr/>
          <p:nvPr/>
        </p:nvSpPr>
        <p:spPr>
          <a:xfrm>
            <a:off x="3147993" y="6057936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9" name="Прямоугольник 368"/>
          <p:cNvSpPr/>
          <p:nvPr/>
        </p:nvSpPr>
        <p:spPr>
          <a:xfrm>
            <a:off x="3147993" y="6313527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0" name="Прямоугольник 369"/>
          <p:cNvSpPr/>
          <p:nvPr/>
        </p:nvSpPr>
        <p:spPr>
          <a:xfrm>
            <a:off x="3914766" y="6057936"/>
            <a:ext cx="822331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1" name="Прямоугольник 370"/>
          <p:cNvSpPr/>
          <p:nvPr/>
        </p:nvSpPr>
        <p:spPr>
          <a:xfrm>
            <a:off x="3914766" y="6313527"/>
            <a:ext cx="822331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2" name="Прямоугольник 371"/>
          <p:cNvSpPr/>
          <p:nvPr/>
        </p:nvSpPr>
        <p:spPr>
          <a:xfrm>
            <a:off x="4718052" y="6057936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3" name="Прямоугольник 372"/>
          <p:cNvSpPr/>
          <p:nvPr/>
        </p:nvSpPr>
        <p:spPr>
          <a:xfrm>
            <a:off x="4718052" y="6313527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4" name="Прямоугольник 373"/>
          <p:cNvSpPr/>
          <p:nvPr/>
        </p:nvSpPr>
        <p:spPr>
          <a:xfrm>
            <a:off x="5484824" y="6057936"/>
            <a:ext cx="839799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5" name="Прямоугольник 374"/>
          <p:cNvSpPr/>
          <p:nvPr/>
        </p:nvSpPr>
        <p:spPr>
          <a:xfrm>
            <a:off x="5484824" y="6313527"/>
            <a:ext cx="839799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2" name="Прямоугольник 381"/>
          <p:cNvSpPr/>
          <p:nvPr/>
        </p:nvSpPr>
        <p:spPr>
          <a:xfrm>
            <a:off x="6288111" y="6313527"/>
            <a:ext cx="2713132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3" name="Прямоугольник 382"/>
          <p:cNvSpPr/>
          <p:nvPr/>
        </p:nvSpPr>
        <p:spPr>
          <a:xfrm>
            <a:off x="6288111" y="6057936"/>
            <a:ext cx="2713132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4" name="Прямоугольник 383"/>
          <p:cNvSpPr/>
          <p:nvPr/>
        </p:nvSpPr>
        <p:spPr>
          <a:xfrm>
            <a:off x="142844" y="6057936"/>
            <a:ext cx="642974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baseline="-25000" dirty="0" smtClean="0">
                <a:ln w="50800"/>
                <a:solidFill>
                  <a:schemeClr val="tx1">
                    <a:lumMod val="25000"/>
                  </a:schemeClr>
                </a:solidFill>
              </a:rPr>
              <a:t>ВО</a:t>
            </a:r>
            <a:endParaRPr lang="ru-RU" b="1" baseline="-25000" dirty="0">
              <a:ln w="50800"/>
              <a:solidFill>
                <a:schemeClr val="tx1">
                  <a:lumMod val="25000"/>
                </a:schemeClr>
              </a:solidFill>
            </a:endParaRPr>
          </a:p>
        </p:txBody>
      </p:sp>
      <p:sp>
        <p:nvSpPr>
          <p:cNvPr id="385" name="Прямоугольник 384"/>
          <p:cNvSpPr/>
          <p:nvPr/>
        </p:nvSpPr>
        <p:spPr>
          <a:xfrm>
            <a:off x="142844" y="6313527"/>
            <a:ext cx="631804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baseline="-25000" dirty="0" smtClean="0">
                <a:ln w="50800"/>
                <a:solidFill>
                  <a:schemeClr val="tx1">
                    <a:lumMod val="25000"/>
                  </a:schemeClr>
                </a:solidFill>
              </a:rPr>
              <a:t>ЛВС</a:t>
            </a:r>
            <a:endParaRPr lang="ru-RU" b="1" baseline="-25000" dirty="0">
              <a:ln w="50800"/>
              <a:solidFill>
                <a:schemeClr val="tx1">
                  <a:lumMod val="25000"/>
                </a:schemeClr>
              </a:solidFill>
            </a:endParaRPr>
          </a:p>
        </p:txBody>
      </p:sp>
      <p:sp>
        <p:nvSpPr>
          <p:cNvPr id="393" name="Прямоугольник 392"/>
          <p:cNvSpPr/>
          <p:nvPr/>
        </p:nvSpPr>
        <p:spPr>
          <a:xfrm>
            <a:off x="4352922" y="3027357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33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95" name="Прямоугольник 394"/>
          <p:cNvSpPr/>
          <p:nvPr/>
        </p:nvSpPr>
        <p:spPr>
          <a:xfrm>
            <a:off x="5922981" y="3027357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35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96" name="Прямоугольник 395"/>
          <p:cNvSpPr/>
          <p:nvPr/>
        </p:nvSpPr>
        <p:spPr>
          <a:xfrm>
            <a:off x="8624943" y="3027357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36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12" name="Прямоугольник 411"/>
          <p:cNvSpPr/>
          <p:nvPr/>
        </p:nvSpPr>
        <p:spPr>
          <a:xfrm>
            <a:off x="5156208" y="4049721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52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13" name="Прямоугольник 412"/>
          <p:cNvSpPr/>
          <p:nvPr/>
        </p:nvSpPr>
        <p:spPr>
          <a:xfrm>
            <a:off x="5922981" y="4049721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53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14" name="Прямоугольник 413"/>
          <p:cNvSpPr/>
          <p:nvPr/>
        </p:nvSpPr>
        <p:spPr>
          <a:xfrm>
            <a:off x="8624943" y="4049721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54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31" name="Прямоугольник 430"/>
          <p:cNvSpPr/>
          <p:nvPr/>
        </p:nvSpPr>
        <p:spPr>
          <a:xfrm>
            <a:off x="5959494" y="5035572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85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32" name="Прямоугольник 431"/>
          <p:cNvSpPr/>
          <p:nvPr/>
        </p:nvSpPr>
        <p:spPr>
          <a:xfrm>
            <a:off x="8624943" y="5035572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86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54" name="Прямоугольник 453"/>
          <p:cNvSpPr/>
          <p:nvPr/>
        </p:nvSpPr>
        <p:spPr>
          <a:xfrm>
            <a:off x="2709837" y="1749402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10,811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62" name="Прямоугольник 461"/>
          <p:cNvSpPr/>
          <p:nvPr/>
        </p:nvSpPr>
        <p:spPr>
          <a:xfrm>
            <a:off x="3513123" y="1749402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12,011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70" name="Прямоугольник 469"/>
          <p:cNvSpPr/>
          <p:nvPr/>
        </p:nvSpPr>
        <p:spPr>
          <a:xfrm>
            <a:off x="4352922" y="1749402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14,00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72" name="Прямоугольник 471"/>
          <p:cNvSpPr/>
          <p:nvPr/>
        </p:nvSpPr>
        <p:spPr>
          <a:xfrm>
            <a:off x="4279896" y="3282948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74,922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78" name="Прямоугольник 477"/>
          <p:cNvSpPr/>
          <p:nvPr/>
        </p:nvSpPr>
        <p:spPr>
          <a:xfrm>
            <a:off x="5083182" y="1749402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15,998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0" name="Прямоугольник 479"/>
          <p:cNvSpPr/>
          <p:nvPr/>
        </p:nvSpPr>
        <p:spPr>
          <a:xfrm>
            <a:off x="5083182" y="3282948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78,96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2" name="Прямоугольник 481"/>
          <p:cNvSpPr/>
          <p:nvPr/>
        </p:nvSpPr>
        <p:spPr>
          <a:xfrm>
            <a:off x="5083182" y="4268799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127,60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5" name="Прямоугольник 484"/>
          <p:cNvSpPr/>
          <p:nvPr/>
        </p:nvSpPr>
        <p:spPr>
          <a:xfrm>
            <a:off x="5813442" y="1749402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18,998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7" name="Прямоугольник 486"/>
          <p:cNvSpPr/>
          <p:nvPr/>
        </p:nvSpPr>
        <p:spPr>
          <a:xfrm>
            <a:off x="5849955" y="3282948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79,904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9" name="Прямоугольник 488"/>
          <p:cNvSpPr/>
          <p:nvPr/>
        </p:nvSpPr>
        <p:spPr>
          <a:xfrm>
            <a:off x="5813442" y="4268799"/>
            <a:ext cx="518091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126,906</a:t>
            </a:r>
            <a:endParaRPr lang="ru-RU" sz="8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91" name="Прямоугольник 490"/>
          <p:cNvSpPr/>
          <p:nvPr/>
        </p:nvSpPr>
        <p:spPr>
          <a:xfrm>
            <a:off x="5886468" y="5254650"/>
            <a:ext cx="40588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(210)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95" name="Прямоугольник 494"/>
          <p:cNvSpPr/>
          <p:nvPr/>
        </p:nvSpPr>
        <p:spPr>
          <a:xfrm>
            <a:off x="8588430" y="127473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4,003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96" name="Прямоугольник 495"/>
          <p:cNvSpPr/>
          <p:nvPr/>
        </p:nvSpPr>
        <p:spPr>
          <a:xfrm>
            <a:off x="8551917" y="1785915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20,179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97" name="Прямоугольник 496"/>
          <p:cNvSpPr/>
          <p:nvPr/>
        </p:nvSpPr>
        <p:spPr>
          <a:xfrm>
            <a:off x="8624943" y="324643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83,80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501" name="Прямоугольник 500"/>
          <p:cNvSpPr/>
          <p:nvPr/>
        </p:nvSpPr>
        <p:spPr>
          <a:xfrm>
            <a:off x="8551917" y="4268799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131,30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505" name="Прямоугольник 504"/>
          <p:cNvSpPr/>
          <p:nvPr/>
        </p:nvSpPr>
        <p:spPr>
          <a:xfrm>
            <a:off x="8624943" y="5291163"/>
            <a:ext cx="40588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(222)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511" name="Прямоугольник 510"/>
          <p:cNvSpPr/>
          <p:nvPr/>
        </p:nvSpPr>
        <p:spPr>
          <a:xfrm>
            <a:off x="8259813" y="1347759"/>
            <a:ext cx="55015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Гелий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512" name="Прямоугольник 511"/>
          <p:cNvSpPr/>
          <p:nvPr/>
        </p:nvSpPr>
        <p:spPr>
          <a:xfrm>
            <a:off x="8259813" y="1858941"/>
            <a:ext cx="49564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Неон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513" name="Прямоугольник 512"/>
          <p:cNvSpPr/>
          <p:nvPr/>
        </p:nvSpPr>
        <p:spPr>
          <a:xfrm>
            <a:off x="920700" y="6021423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r>
              <a:rPr lang="en-US" sz="1600" b="1" dirty="0" smtClean="0">
                <a:solidFill>
                  <a:srgbClr val="000000"/>
                </a:solidFill>
              </a:rPr>
              <a:t>O</a:t>
            </a:r>
            <a:endParaRPr lang="ru-RU" sz="1600" b="1" dirty="0">
              <a:solidFill>
                <a:srgbClr val="000000"/>
              </a:solidFill>
            </a:endParaRPr>
          </a:p>
        </p:txBody>
      </p:sp>
      <p:sp>
        <p:nvSpPr>
          <p:cNvPr id="514" name="Прямоугольник 513"/>
          <p:cNvSpPr/>
          <p:nvPr/>
        </p:nvSpPr>
        <p:spPr>
          <a:xfrm>
            <a:off x="1687473" y="6021423"/>
            <a:ext cx="5036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RO</a:t>
            </a:r>
            <a:endParaRPr lang="ru-RU" sz="1600" b="1" dirty="0">
              <a:solidFill>
                <a:srgbClr val="000000"/>
              </a:solidFill>
            </a:endParaRPr>
          </a:p>
        </p:txBody>
      </p:sp>
      <p:sp>
        <p:nvSpPr>
          <p:cNvPr id="515" name="Прямоугольник 514"/>
          <p:cNvSpPr/>
          <p:nvPr/>
        </p:nvSpPr>
        <p:spPr>
          <a:xfrm>
            <a:off x="2417733" y="6021423"/>
            <a:ext cx="65755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r>
              <a:rPr lang="en-US" sz="1600" b="1" dirty="0" smtClean="0">
                <a:solidFill>
                  <a:srgbClr val="000000"/>
                </a:solidFill>
              </a:rPr>
              <a:t>O</a:t>
            </a:r>
            <a:r>
              <a:rPr lang="en-US" sz="1200" b="1" dirty="0" smtClean="0">
                <a:solidFill>
                  <a:srgbClr val="000000"/>
                </a:solidFill>
              </a:rPr>
              <a:t>3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16" name="Прямоугольник 515"/>
          <p:cNvSpPr/>
          <p:nvPr/>
        </p:nvSpPr>
        <p:spPr>
          <a:xfrm>
            <a:off x="3221019" y="6021423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RO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17" name="Прямоугольник 516"/>
          <p:cNvSpPr/>
          <p:nvPr/>
        </p:nvSpPr>
        <p:spPr>
          <a:xfrm>
            <a:off x="3914766" y="6021423"/>
            <a:ext cx="73057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r>
              <a:rPr lang="en-US" sz="1600" b="1" dirty="0" smtClean="0">
                <a:solidFill>
                  <a:srgbClr val="000000"/>
                </a:solidFill>
              </a:rPr>
              <a:t>O</a:t>
            </a:r>
            <a:r>
              <a:rPr lang="en-US" sz="1200" b="1" dirty="0" smtClean="0">
                <a:solidFill>
                  <a:srgbClr val="000000"/>
                </a:solidFill>
              </a:rPr>
              <a:t>5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18" name="Прямоугольник 517"/>
          <p:cNvSpPr/>
          <p:nvPr/>
        </p:nvSpPr>
        <p:spPr>
          <a:xfrm>
            <a:off x="4827591" y="6021423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RO</a:t>
            </a:r>
            <a:r>
              <a:rPr lang="en-US" sz="1200" b="1" dirty="0" smtClean="0">
                <a:solidFill>
                  <a:srgbClr val="000000"/>
                </a:solidFill>
              </a:rPr>
              <a:t>3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19" name="Прямоугольник 518"/>
          <p:cNvSpPr/>
          <p:nvPr/>
        </p:nvSpPr>
        <p:spPr>
          <a:xfrm>
            <a:off x="5557851" y="6021423"/>
            <a:ext cx="65755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r>
              <a:rPr lang="en-US" sz="1600" b="1" dirty="0" smtClean="0">
                <a:solidFill>
                  <a:srgbClr val="000000"/>
                </a:solidFill>
              </a:rPr>
              <a:t>O</a:t>
            </a:r>
            <a:r>
              <a:rPr lang="en-US" sz="1200" b="1" dirty="0" smtClean="0">
                <a:solidFill>
                  <a:srgbClr val="000000"/>
                </a:solidFill>
              </a:rPr>
              <a:t>7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20" name="Прямоугольник 519"/>
          <p:cNvSpPr/>
          <p:nvPr/>
        </p:nvSpPr>
        <p:spPr>
          <a:xfrm>
            <a:off x="7383501" y="6021423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RO</a:t>
            </a:r>
            <a:r>
              <a:rPr lang="en-US" sz="1200" b="1" dirty="0" smtClean="0">
                <a:solidFill>
                  <a:srgbClr val="000000"/>
                </a:solidFill>
              </a:rPr>
              <a:t>4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21" name="Прямоугольник 520"/>
          <p:cNvSpPr/>
          <p:nvPr/>
        </p:nvSpPr>
        <p:spPr>
          <a:xfrm>
            <a:off x="3221019" y="6277014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RH</a:t>
            </a:r>
            <a:r>
              <a:rPr lang="en-US" sz="1200" b="1" dirty="0" smtClean="0">
                <a:solidFill>
                  <a:srgbClr val="000000"/>
                </a:solidFill>
              </a:rPr>
              <a:t>4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22" name="Прямоугольник 521"/>
          <p:cNvSpPr/>
          <p:nvPr/>
        </p:nvSpPr>
        <p:spPr>
          <a:xfrm>
            <a:off x="3987792" y="6277014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RH</a:t>
            </a:r>
            <a:r>
              <a:rPr lang="en-US" sz="1200" b="1" dirty="0" smtClean="0">
                <a:solidFill>
                  <a:srgbClr val="000000"/>
                </a:solidFill>
              </a:rPr>
              <a:t>3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23" name="Прямоугольник 522"/>
          <p:cNvSpPr/>
          <p:nvPr/>
        </p:nvSpPr>
        <p:spPr>
          <a:xfrm>
            <a:off x="4827591" y="6277014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H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r>
              <a:rPr lang="en-US" sz="1600" b="1" dirty="0" smtClean="0">
                <a:solidFill>
                  <a:srgbClr val="000000"/>
                </a:solidFill>
              </a:rPr>
              <a:t>R</a:t>
            </a:r>
            <a:endParaRPr lang="ru-RU" sz="1600" b="1" dirty="0">
              <a:solidFill>
                <a:srgbClr val="000000"/>
              </a:solidFill>
            </a:endParaRPr>
          </a:p>
        </p:txBody>
      </p:sp>
      <p:sp>
        <p:nvSpPr>
          <p:cNvPr id="524" name="Прямоугольник 523"/>
          <p:cNvSpPr/>
          <p:nvPr/>
        </p:nvSpPr>
        <p:spPr>
          <a:xfrm>
            <a:off x="5594364" y="6277014"/>
            <a:ext cx="5036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HR</a:t>
            </a:r>
            <a:endParaRPr lang="ru-RU" sz="1600" b="1" dirty="0">
              <a:solidFill>
                <a:srgbClr val="000000"/>
              </a:solidFill>
            </a:endParaRPr>
          </a:p>
        </p:txBody>
      </p:sp>
      <p:sp>
        <p:nvSpPr>
          <p:cNvPr id="553" name="Скругленный прямоугольник 552"/>
          <p:cNvSpPr/>
          <p:nvPr/>
        </p:nvSpPr>
        <p:spPr>
          <a:xfrm>
            <a:off x="838200" y="2590800"/>
            <a:ext cx="2895600" cy="33528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 возрастанием порядкового номера элемента в подгруппе радиус атома увеличивается. Прочность связи Э-Н в этом же направлении уменьшается.</a:t>
            </a:r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98" name="Прямая со стрелкой 197"/>
          <p:cNvCxnSpPr/>
          <p:nvPr/>
        </p:nvCxnSpPr>
        <p:spPr>
          <a:xfrm rot="5400000">
            <a:off x="4953794" y="3123406"/>
            <a:ext cx="3048000" cy="1588"/>
          </a:xfrm>
          <a:prstGeom prst="straightConnector1">
            <a:avLst/>
          </a:prstGeom>
          <a:ln w="412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Группа 198"/>
          <p:cNvGrpSpPr/>
          <p:nvPr/>
        </p:nvGrpSpPr>
        <p:grpSpPr>
          <a:xfrm>
            <a:off x="6858000" y="1447800"/>
            <a:ext cx="790580" cy="714380"/>
            <a:chOff x="2643174" y="1928802"/>
            <a:chExt cx="790580" cy="714380"/>
          </a:xfrm>
        </p:grpSpPr>
        <p:sp>
          <p:nvSpPr>
            <p:cNvPr id="206" name="Овал 205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7" name="TextBox 206"/>
            <p:cNvSpPr txBox="1"/>
            <p:nvPr/>
          </p:nvSpPr>
          <p:spPr>
            <a:xfrm>
              <a:off x="2643174" y="2005002"/>
              <a:ext cx="7905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smtClean="0">
                  <a:solidFill>
                    <a:srgbClr val="C00000"/>
                  </a:solidFill>
                </a:rPr>
                <a:t>HF</a:t>
              </a:r>
              <a:endParaRPr lang="ru-RU" sz="28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38" name="Группа 207"/>
          <p:cNvGrpSpPr/>
          <p:nvPr/>
        </p:nvGrpSpPr>
        <p:grpSpPr>
          <a:xfrm>
            <a:off x="6858000" y="2286000"/>
            <a:ext cx="790580" cy="714380"/>
            <a:chOff x="2643174" y="1928802"/>
            <a:chExt cx="790580" cy="714380"/>
          </a:xfrm>
        </p:grpSpPr>
        <p:sp>
          <p:nvSpPr>
            <p:cNvPr id="210" name="Овал 209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1" name="TextBox 210"/>
            <p:cNvSpPr txBox="1"/>
            <p:nvPr/>
          </p:nvSpPr>
          <p:spPr>
            <a:xfrm>
              <a:off x="2643174" y="2005002"/>
              <a:ext cx="7905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err="1" smtClean="0">
                  <a:solidFill>
                    <a:srgbClr val="C00000"/>
                  </a:solidFill>
                </a:rPr>
                <a:t>HCl</a:t>
              </a:r>
              <a:endParaRPr lang="ru-RU" sz="28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39" name="Группа 211"/>
          <p:cNvGrpSpPr/>
          <p:nvPr/>
        </p:nvGrpSpPr>
        <p:grpSpPr>
          <a:xfrm>
            <a:off x="6858000" y="3124200"/>
            <a:ext cx="790580" cy="714380"/>
            <a:chOff x="2643174" y="1928802"/>
            <a:chExt cx="790580" cy="714380"/>
          </a:xfrm>
        </p:grpSpPr>
        <p:sp>
          <p:nvSpPr>
            <p:cNvPr id="213" name="Овал 212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4" name="TextBox 213"/>
            <p:cNvSpPr txBox="1"/>
            <p:nvPr/>
          </p:nvSpPr>
          <p:spPr>
            <a:xfrm>
              <a:off x="2643174" y="2005002"/>
              <a:ext cx="7905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err="1" smtClean="0">
                  <a:solidFill>
                    <a:srgbClr val="C00000"/>
                  </a:solidFill>
                </a:rPr>
                <a:t>HBr</a:t>
              </a:r>
              <a:endParaRPr lang="ru-RU" sz="28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0" name="Группа 214"/>
          <p:cNvGrpSpPr/>
          <p:nvPr/>
        </p:nvGrpSpPr>
        <p:grpSpPr>
          <a:xfrm>
            <a:off x="6858000" y="3962400"/>
            <a:ext cx="790580" cy="714380"/>
            <a:chOff x="2643174" y="1928802"/>
            <a:chExt cx="790580" cy="714380"/>
          </a:xfrm>
        </p:grpSpPr>
        <p:sp>
          <p:nvSpPr>
            <p:cNvPr id="216" name="Овал 215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7" name="TextBox 216"/>
            <p:cNvSpPr txBox="1"/>
            <p:nvPr/>
          </p:nvSpPr>
          <p:spPr>
            <a:xfrm>
              <a:off x="2643174" y="2005002"/>
              <a:ext cx="7905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smtClean="0">
                  <a:solidFill>
                    <a:srgbClr val="C00000"/>
                  </a:solidFill>
                </a:rPr>
                <a:t>HI</a:t>
              </a:r>
              <a:endParaRPr lang="ru-RU" sz="28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219" name="Скругленный прямоугольник 218"/>
          <p:cNvSpPr/>
          <p:nvPr/>
        </p:nvSpPr>
        <p:spPr>
          <a:xfrm>
            <a:off x="6324600" y="4800600"/>
            <a:ext cx="1981200" cy="12192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Способность к распаду на ионы возрастет, т.е. сила кислот увеличивается</a:t>
            </a:r>
            <a:endParaRPr lang="ru-RU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08" name="Группа 192"/>
          <p:cNvGrpSpPr/>
          <p:nvPr/>
        </p:nvGrpSpPr>
        <p:grpSpPr>
          <a:xfrm>
            <a:off x="7786710" y="457200"/>
            <a:ext cx="1214446" cy="357190"/>
            <a:chOff x="6715140" y="142852"/>
            <a:chExt cx="1214446" cy="357190"/>
          </a:xfrm>
        </p:grpSpPr>
        <p:sp>
          <p:nvSpPr>
            <p:cNvPr id="212" name="Пятиугольник 211">
              <a:hlinkClick r:id="rId4" action="ppaction://hlinksldjump"/>
            </p:cNvPr>
            <p:cNvSpPr/>
            <p:nvPr/>
          </p:nvSpPr>
          <p:spPr>
            <a:xfrm>
              <a:off x="6715140" y="142852"/>
              <a:ext cx="1000132" cy="357190"/>
            </a:xfrm>
            <a:prstGeom prst="homePlat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главная</a:t>
              </a:r>
              <a:endParaRPr lang="ru-RU" sz="1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" name="Нашивка 214"/>
            <p:cNvSpPr/>
            <p:nvPr/>
          </p:nvSpPr>
          <p:spPr>
            <a:xfrm>
              <a:off x="7572396" y="142852"/>
              <a:ext cx="357190" cy="357190"/>
            </a:xfrm>
            <a:prstGeom prst="chevro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" grpId="0" animBg="1"/>
      <p:bldP spid="21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Прямоугольник 200"/>
          <p:cNvSpPr/>
          <p:nvPr/>
        </p:nvSpPr>
        <p:spPr>
          <a:xfrm>
            <a:off x="8305801" y="2516175"/>
            <a:ext cx="684274" cy="536579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2" name="Прямоугольник 201"/>
          <p:cNvSpPr/>
          <p:nvPr/>
        </p:nvSpPr>
        <p:spPr>
          <a:xfrm>
            <a:off x="8305800" y="3575052"/>
            <a:ext cx="704906" cy="500066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9" name="Прямоугольник 208"/>
          <p:cNvSpPr/>
          <p:nvPr/>
        </p:nvSpPr>
        <p:spPr>
          <a:xfrm>
            <a:off x="8305800" y="5546754"/>
            <a:ext cx="704906" cy="525452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4" name="Прямоугольник 203"/>
          <p:cNvSpPr/>
          <p:nvPr/>
        </p:nvSpPr>
        <p:spPr>
          <a:xfrm>
            <a:off x="8296327" y="4560902"/>
            <a:ext cx="714380" cy="511171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90813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normalizeH="0" baseline="0" noProof="0" dirty="0" smtClean="0">
                <a:ln w="12700">
                  <a:solidFill>
                    <a:schemeClr val="tx1">
                      <a:lumMod val="50000"/>
                    </a:schemeClr>
                  </a:solidFill>
                  <a:prstDash val="solid"/>
                </a:ln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</a:rPr>
              <a:t>Периодическая система химических элементов  Д.И. Менделеева</a:t>
            </a:r>
            <a:endParaRPr kumimoji="0" lang="ru-RU" sz="2400" b="1" i="0" u="none" strike="noStrike" kern="0" normalizeH="0" baseline="0" noProof="0" dirty="0">
              <a:ln w="12700">
                <a:solidFill>
                  <a:schemeClr val="tx1">
                    <a:lumMod val="50000"/>
                  </a:schemeClr>
                </a:solidFill>
                <a:prstDash val="solid"/>
              </a:ln>
              <a:solidFill>
                <a:srgbClr val="FF7C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</a:endParaRPr>
          </a:p>
        </p:txBody>
      </p:sp>
      <p:grpSp>
        <p:nvGrpSpPr>
          <p:cNvPr id="2" name="Группа 178"/>
          <p:cNvGrpSpPr/>
          <p:nvPr/>
        </p:nvGrpSpPr>
        <p:grpSpPr>
          <a:xfrm>
            <a:off x="785786" y="500042"/>
            <a:ext cx="8215370" cy="571504"/>
            <a:chOff x="1361217" y="500042"/>
            <a:chExt cx="7767258" cy="571504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1361217" y="500042"/>
              <a:ext cx="7767258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0000"/>
                  </a:solidFill>
                </a:rPr>
                <a:t>Группы элементов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361218" y="785794"/>
              <a:ext cx="748940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rgbClr val="000000"/>
                  </a:solidFill>
                </a:rPr>
                <a:t>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110157" y="785794"/>
              <a:ext cx="736971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II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847127" y="785794"/>
              <a:ext cx="742955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III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590082" y="785794"/>
              <a:ext cx="742956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IV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333038" y="785794"/>
              <a:ext cx="742955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V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5075993" y="785794"/>
              <a:ext cx="742955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VI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5818948" y="785794"/>
              <a:ext cx="742955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VII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6561903" y="785794"/>
              <a:ext cx="2566572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VIII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785786" y="1071546"/>
            <a:ext cx="785818" cy="500066"/>
          </a:xfrm>
          <a:prstGeom prst="rect">
            <a:avLst/>
          </a:prstGeom>
          <a:solidFill>
            <a:srgbClr val="FF999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800" b="1" dirty="0">
              <a:solidFill>
                <a:srgbClr val="0000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357422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143240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3929058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Прямоугольник 33">
            <a:hlinkClick r:id="rId3" action="ppaction://hlinksldjump"/>
          </p:cNvPr>
          <p:cNvSpPr/>
          <p:nvPr/>
        </p:nvSpPr>
        <p:spPr>
          <a:xfrm>
            <a:off x="4714876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5500694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3929058" y="3071810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4714876" y="3071810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5500694" y="3071810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4" name="Прямоугольник 73"/>
          <p:cNvSpPr/>
          <p:nvPr/>
        </p:nvSpPr>
        <p:spPr>
          <a:xfrm>
            <a:off x="4714876" y="407194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5" name="Прямоугольник 74"/>
          <p:cNvSpPr/>
          <p:nvPr/>
        </p:nvSpPr>
        <p:spPr>
          <a:xfrm>
            <a:off x="5500694" y="407194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1" name="Прямоугольник 90"/>
          <p:cNvSpPr/>
          <p:nvPr/>
        </p:nvSpPr>
        <p:spPr>
          <a:xfrm>
            <a:off x="5500694" y="5072074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4" name="Группа 144"/>
          <p:cNvGrpSpPr/>
          <p:nvPr/>
        </p:nvGrpSpPr>
        <p:grpSpPr>
          <a:xfrm>
            <a:off x="3071802" y="2000239"/>
            <a:ext cx="895422" cy="618800"/>
            <a:chOff x="2214546" y="1625437"/>
            <a:chExt cx="895422" cy="707200"/>
          </a:xfrm>
        </p:grpSpPr>
        <p:sp>
          <p:nvSpPr>
            <p:cNvPr id="146" name="Прямоугольник 145"/>
            <p:cNvSpPr/>
            <p:nvPr/>
          </p:nvSpPr>
          <p:spPr>
            <a:xfrm>
              <a:off x="2285984" y="1707079"/>
              <a:ext cx="785818" cy="571503"/>
            </a:xfrm>
            <a:prstGeom prst="rect">
              <a:avLst/>
            </a:prstGeom>
            <a:solidFill>
              <a:srgbClr val="FF8C19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2254224" y="1672598"/>
              <a:ext cx="426720" cy="4572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</a:rPr>
                <a:t>Si</a:t>
              </a:r>
              <a:endParaRPr lang="ru-RU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2714612" y="1625437"/>
              <a:ext cx="389850" cy="386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14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2643174" y="1952011"/>
              <a:ext cx="466794" cy="2462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28,086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2214546" y="2033654"/>
              <a:ext cx="763351" cy="2989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2060"/>
                  </a:solidFill>
                </a:rPr>
                <a:t>Кремний</a:t>
              </a:r>
              <a:r>
                <a:rPr lang="ru-RU" sz="1100" dirty="0" smtClean="0"/>
                <a:t> </a:t>
              </a:r>
              <a:endParaRPr lang="ru-RU" sz="1100" dirty="0"/>
            </a:p>
          </p:txBody>
        </p:sp>
      </p:grpSp>
      <p:grpSp>
        <p:nvGrpSpPr>
          <p:cNvPr id="25" name="Группа 174"/>
          <p:cNvGrpSpPr/>
          <p:nvPr/>
        </p:nvGrpSpPr>
        <p:grpSpPr>
          <a:xfrm>
            <a:off x="3857620" y="2000240"/>
            <a:ext cx="889916" cy="634187"/>
            <a:chOff x="4500562" y="1888034"/>
            <a:chExt cx="889916" cy="724783"/>
          </a:xfrm>
        </p:grpSpPr>
        <p:sp>
          <p:nvSpPr>
            <p:cNvPr id="152" name="Прямоугольник 151"/>
            <p:cNvSpPr/>
            <p:nvPr/>
          </p:nvSpPr>
          <p:spPr>
            <a:xfrm>
              <a:off x="4572000" y="1969678"/>
              <a:ext cx="785818" cy="571504"/>
            </a:xfrm>
            <a:prstGeom prst="rect">
              <a:avLst/>
            </a:prstGeom>
            <a:solidFill>
              <a:srgbClr val="FF8C19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53" name="TextBox 152"/>
            <p:cNvSpPr txBox="1"/>
            <p:nvPr/>
          </p:nvSpPr>
          <p:spPr>
            <a:xfrm>
              <a:off x="4521195" y="1935195"/>
              <a:ext cx="341760" cy="4572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>
                  <a:solidFill>
                    <a:srgbClr val="000000"/>
                  </a:solidFill>
                </a:rPr>
                <a:t>Р</a:t>
              </a:r>
            </a:p>
          </p:txBody>
        </p:sp>
        <p:sp>
          <p:nvSpPr>
            <p:cNvPr id="154" name="TextBox 153"/>
            <p:cNvSpPr txBox="1"/>
            <p:nvPr/>
          </p:nvSpPr>
          <p:spPr>
            <a:xfrm>
              <a:off x="5000628" y="1888034"/>
              <a:ext cx="389850" cy="3869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ru-RU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4857752" y="2214603"/>
              <a:ext cx="51809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30,9738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56" name="TextBox 155"/>
            <p:cNvSpPr txBox="1"/>
            <p:nvPr/>
          </p:nvSpPr>
          <p:spPr>
            <a:xfrm>
              <a:off x="4500562" y="2296248"/>
              <a:ext cx="700833" cy="3165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2060"/>
                  </a:solidFill>
                </a:rPr>
                <a:t>Фосфор</a:t>
              </a:r>
              <a:r>
                <a:rPr lang="ru-RU" sz="1200" dirty="0" smtClean="0"/>
                <a:t> </a:t>
              </a:r>
              <a:endParaRPr lang="ru-RU" sz="1200" dirty="0"/>
            </a:p>
          </p:txBody>
        </p:sp>
      </p:grpSp>
      <p:grpSp>
        <p:nvGrpSpPr>
          <p:cNvPr id="27" name="Группа 156"/>
          <p:cNvGrpSpPr/>
          <p:nvPr/>
        </p:nvGrpSpPr>
        <p:grpSpPr>
          <a:xfrm>
            <a:off x="4643438" y="2000240"/>
            <a:ext cx="895422" cy="634189"/>
            <a:chOff x="2214546" y="1625436"/>
            <a:chExt cx="895422" cy="724787"/>
          </a:xfrm>
        </p:grpSpPr>
        <p:sp>
          <p:nvSpPr>
            <p:cNvPr id="158" name="Прямоугольник 157"/>
            <p:cNvSpPr/>
            <p:nvPr/>
          </p:nvSpPr>
          <p:spPr>
            <a:xfrm>
              <a:off x="2285984" y="1707080"/>
              <a:ext cx="785818" cy="571504"/>
            </a:xfrm>
            <a:prstGeom prst="rect">
              <a:avLst/>
            </a:prstGeom>
            <a:solidFill>
              <a:srgbClr val="FF8C19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59" name="TextBox 158"/>
            <p:cNvSpPr txBox="1"/>
            <p:nvPr/>
          </p:nvSpPr>
          <p:spPr>
            <a:xfrm>
              <a:off x="2252647" y="1672597"/>
              <a:ext cx="341760" cy="4572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000000"/>
                  </a:solidFill>
                </a:rPr>
                <a:t>S</a:t>
              </a:r>
              <a:endParaRPr lang="ru-RU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160" name="TextBox 159"/>
            <p:cNvSpPr txBox="1"/>
            <p:nvPr/>
          </p:nvSpPr>
          <p:spPr>
            <a:xfrm>
              <a:off x="2714612" y="1625436"/>
              <a:ext cx="389850" cy="386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16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2643174" y="1952010"/>
              <a:ext cx="466794" cy="2462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32,064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62" name="TextBox 161"/>
            <p:cNvSpPr txBox="1"/>
            <p:nvPr/>
          </p:nvSpPr>
          <p:spPr>
            <a:xfrm>
              <a:off x="2214546" y="2033653"/>
              <a:ext cx="548548" cy="3165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2060"/>
                  </a:solidFill>
                </a:rPr>
                <a:t>Сера</a:t>
              </a:r>
              <a:r>
                <a:rPr lang="ru-RU" sz="1100" dirty="0" smtClean="0"/>
                <a:t> </a:t>
              </a:r>
              <a:r>
                <a:rPr lang="ru-RU" sz="1200" dirty="0" smtClean="0"/>
                <a:t> </a:t>
              </a:r>
              <a:endParaRPr lang="ru-RU" sz="1200" dirty="0"/>
            </a:p>
          </p:txBody>
        </p:sp>
      </p:grpSp>
      <p:grpSp>
        <p:nvGrpSpPr>
          <p:cNvPr id="28" name="Группа 162"/>
          <p:cNvGrpSpPr/>
          <p:nvPr/>
        </p:nvGrpSpPr>
        <p:grpSpPr>
          <a:xfrm>
            <a:off x="5448312" y="2000240"/>
            <a:ext cx="876366" cy="634189"/>
            <a:chOff x="2233602" y="1625436"/>
            <a:chExt cx="876366" cy="724787"/>
          </a:xfrm>
        </p:grpSpPr>
        <p:sp>
          <p:nvSpPr>
            <p:cNvPr id="164" name="Прямоугольник 163"/>
            <p:cNvSpPr/>
            <p:nvPr/>
          </p:nvSpPr>
          <p:spPr>
            <a:xfrm>
              <a:off x="2285984" y="1707080"/>
              <a:ext cx="785818" cy="571504"/>
            </a:xfrm>
            <a:prstGeom prst="rect">
              <a:avLst/>
            </a:prstGeom>
            <a:solidFill>
              <a:srgbClr val="FF8C19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5" name="TextBox 164"/>
            <p:cNvSpPr txBox="1"/>
            <p:nvPr/>
          </p:nvSpPr>
          <p:spPr>
            <a:xfrm>
              <a:off x="2233602" y="1672597"/>
              <a:ext cx="455574" cy="4572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</a:rPr>
                <a:t>Cl</a:t>
              </a:r>
              <a:endParaRPr lang="ru-RU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166" name="TextBox 165"/>
            <p:cNvSpPr txBox="1"/>
            <p:nvPr/>
          </p:nvSpPr>
          <p:spPr>
            <a:xfrm>
              <a:off x="2714612" y="1625436"/>
              <a:ext cx="389850" cy="386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17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2643174" y="1952010"/>
              <a:ext cx="466794" cy="2462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3</a:t>
              </a:r>
              <a:r>
                <a:rPr lang="en-US" sz="800" dirty="0" smtClean="0">
                  <a:solidFill>
                    <a:srgbClr val="002060"/>
                  </a:solidFill>
                </a:rPr>
                <a:t>5</a:t>
              </a:r>
              <a:r>
                <a:rPr lang="ru-RU" sz="800" dirty="0" smtClean="0">
                  <a:solidFill>
                    <a:srgbClr val="002060"/>
                  </a:solidFill>
                </a:rPr>
                <a:t>,</a:t>
              </a:r>
              <a:r>
                <a:rPr lang="en-US" sz="800" dirty="0" smtClean="0">
                  <a:solidFill>
                    <a:srgbClr val="002060"/>
                  </a:solidFill>
                </a:rPr>
                <a:t>453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68" name="TextBox 167"/>
            <p:cNvSpPr txBox="1"/>
            <p:nvPr/>
          </p:nvSpPr>
          <p:spPr>
            <a:xfrm>
              <a:off x="2285984" y="2033653"/>
              <a:ext cx="537327" cy="3165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2060"/>
                  </a:solidFill>
                </a:rPr>
                <a:t>Хлор</a:t>
              </a:r>
              <a:r>
                <a:rPr lang="ru-RU" sz="1200" dirty="0" smtClean="0">
                  <a:solidFill>
                    <a:srgbClr val="002060"/>
                  </a:solidFill>
                </a:rPr>
                <a:t> </a:t>
              </a:r>
              <a:endParaRPr lang="ru-RU" sz="1200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9" name="Группа 168"/>
          <p:cNvGrpSpPr/>
          <p:nvPr/>
        </p:nvGrpSpPr>
        <p:grpSpPr>
          <a:xfrm>
            <a:off x="8259814" y="2000239"/>
            <a:ext cx="778829" cy="594979"/>
            <a:chOff x="2272084" y="1625434"/>
            <a:chExt cx="753348" cy="679975"/>
          </a:xfrm>
        </p:grpSpPr>
        <p:sp>
          <p:nvSpPr>
            <p:cNvPr id="170" name="Прямоугольник 169"/>
            <p:cNvSpPr/>
            <p:nvPr/>
          </p:nvSpPr>
          <p:spPr>
            <a:xfrm>
              <a:off x="2316565" y="1707081"/>
              <a:ext cx="670699" cy="571504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1" name="TextBox 170"/>
            <p:cNvSpPr txBox="1"/>
            <p:nvPr/>
          </p:nvSpPr>
          <p:spPr>
            <a:xfrm>
              <a:off x="2272085" y="1630866"/>
              <a:ext cx="487186" cy="5276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</a:rPr>
                <a:t>A</a:t>
              </a:r>
              <a:r>
                <a:rPr lang="en-US" sz="2400" b="1" dirty="0" smtClean="0">
                  <a:solidFill>
                    <a:srgbClr val="000000"/>
                  </a:solidFill>
                </a:rPr>
                <a:t>r</a:t>
              </a:r>
              <a:endParaRPr lang="ru-RU" sz="2400" b="1" dirty="0">
                <a:solidFill>
                  <a:srgbClr val="000000"/>
                </a:solidFill>
              </a:endParaRPr>
            </a:p>
          </p:txBody>
        </p:sp>
        <p:sp>
          <p:nvSpPr>
            <p:cNvPr id="172" name="TextBox 171"/>
            <p:cNvSpPr txBox="1"/>
            <p:nvPr/>
          </p:nvSpPr>
          <p:spPr>
            <a:xfrm>
              <a:off x="2630076" y="1625434"/>
              <a:ext cx="377095" cy="3869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18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3" name="TextBox 172"/>
            <p:cNvSpPr txBox="1"/>
            <p:nvPr/>
          </p:nvSpPr>
          <p:spPr>
            <a:xfrm>
              <a:off x="2558638" y="1952007"/>
              <a:ext cx="46679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3</a:t>
              </a:r>
              <a:r>
                <a:rPr lang="en-US" sz="800" dirty="0" smtClean="0">
                  <a:solidFill>
                    <a:srgbClr val="002060"/>
                  </a:solidFill>
                </a:rPr>
                <a:t>9</a:t>
              </a:r>
              <a:r>
                <a:rPr lang="ru-RU" sz="800" dirty="0" smtClean="0">
                  <a:solidFill>
                    <a:srgbClr val="002060"/>
                  </a:solidFill>
                </a:rPr>
                <a:t>,</a:t>
              </a:r>
              <a:r>
                <a:rPr lang="en-US" sz="800" dirty="0" smtClean="0">
                  <a:solidFill>
                    <a:srgbClr val="002060"/>
                  </a:solidFill>
                </a:rPr>
                <a:t>948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74" name="TextBox 173"/>
            <p:cNvSpPr txBox="1"/>
            <p:nvPr/>
          </p:nvSpPr>
          <p:spPr>
            <a:xfrm>
              <a:off x="2272084" y="2006427"/>
              <a:ext cx="543006" cy="29898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0000"/>
                  </a:solidFill>
                </a:rPr>
                <a:t>Аргон</a:t>
              </a:r>
              <a:endParaRPr lang="ru-RU" sz="11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30" name="Группа 175"/>
          <p:cNvGrpSpPr/>
          <p:nvPr/>
        </p:nvGrpSpPr>
        <p:grpSpPr>
          <a:xfrm>
            <a:off x="142844" y="495917"/>
            <a:ext cx="642942" cy="5576313"/>
            <a:chOff x="285720" y="495917"/>
            <a:chExt cx="681383" cy="5576313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85720" y="1071546"/>
              <a:ext cx="399820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1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685540" y="500042"/>
              <a:ext cx="281563" cy="5715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85720" y="1571660"/>
              <a:ext cx="399820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2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285720" y="2071678"/>
              <a:ext cx="399820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3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285720" y="2571744"/>
              <a:ext cx="399820" cy="10001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4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285720" y="5572140"/>
              <a:ext cx="399820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7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285720" y="3571877"/>
              <a:ext cx="399820" cy="10001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5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285720" y="4572008"/>
              <a:ext cx="399820" cy="10001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6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685540" y="1071546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1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85540" y="1571612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2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85540" y="2071678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3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03" name="Прямоугольник 102"/>
            <p:cNvSpPr/>
            <p:nvPr/>
          </p:nvSpPr>
          <p:spPr>
            <a:xfrm>
              <a:off x="685540" y="5572140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10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17" name="Прямоугольник 116"/>
            <p:cNvSpPr/>
            <p:nvPr/>
          </p:nvSpPr>
          <p:spPr>
            <a:xfrm>
              <a:off x="685540" y="2571744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4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18" name="Прямоугольник 117"/>
            <p:cNvSpPr/>
            <p:nvPr/>
          </p:nvSpPr>
          <p:spPr>
            <a:xfrm>
              <a:off x="685540" y="3071810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5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19" name="Прямоугольник 118"/>
            <p:cNvSpPr/>
            <p:nvPr/>
          </p:nvSpPr>
          <p:spPr>
            <a:xfrm>
              <a:off x="685540" y="3571876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6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20" name="Прямоугольник 119"/>
            <p:cNvSpPr/>
            <p:nvPr/>
          </p:nvSpPr>
          <p:spPr>
            <a:xfrm>
              <a:off x="685540" y="4071942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7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21" name="Прямоугольник 120"/>
            <p:cNvSpPr/>
            <p:nvPr/>
          </p:nvSpPr>
          <p:spPr>
            <a:xfrm>
              <a:off x="685540" y="4572008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8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22" name="Прямоугольник 121"/>
            <p:cNvSpPr/>
            <p:nvPr/>
          </p:nvSpPr>
          <p:spPr>
            <a:xfrm>
              <a:off x="685540" y="5072074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9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 rot="17565087">
              <a:off x="557785" y="632487"/>
              <a:ext cx="530915" cy="257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 smtClean="0">
                  <a:solidFill>
                    <a:srgbClr val="000000"/>
                  </a:solidFill>
                </a:rPr>
                <a:t>Ряды</a:t>
              </a:r>
              <a:endParaRPr lang="ru-RU" sz="1100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175" name="TextBox 174"/>
          <p:cNvSpPr txBox="1"/>
          <p:nvPr/>
        </p:nvSpPr>
        <p:spPr>
          <a:xfrm>
            <a:off x="738135" y="1019142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</a:rPr>
              <a:t>Н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738135" y="1347759"/>
            <a:ext cx="7056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Водород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1249317" y="1019142"/>
            <a:ext cx="2872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1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80" name="TextBox 179"/>
          <p:cNvSpPr txBox="1"/>
          <p:nvPr/>
        </p:nvSpPr>
        <p:spPr>
          <a:xfrm>
            <a:off x="1142976" y="1214422"/>
            <a:ext cx="41549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1.008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182" name="Прямоугольник 181"/>
          <p:cNvSpPr/>
          <p:nvPr/>
        </p:nvSpPr>
        <p:spPr>
          <a:xfrm>
            <a:off x="8305800" y="3063870"/>
            <a:ext cx="704906" cy="50006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5" name="Прямоугольник 184"/>
          <p:cNvSpPr/>
          <p:nvPr/>
        </p:nvSpPr>
        <p:spPr>
          <a:xfrm>
            <a:off x="8305800" y="1071546"/>
            <a:ext cx="695355" cy="500066"/>
          </a:xfrm>
          <a:prstGeom prst="rect">
            <a:avLst/>
          </a:prstGeom>
          <a:solidFill>
            <a:srgbClr val="FF999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7" name="Прямоугольник 186"/>
          <p:cNvSpPr/>
          <p:nvPr/>
        </p:nvSpPr>
        <p:spPr>
          <a:xfrm>
            <a:off x="142844" y="507960"/>
            <a:ext cx="380338" cy="5715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0000"/>
              </a:solidFill>
            </a:endParaRPr>
          </a:p>
        </p:txBody>
      </p:sp>
      <p:sp>
        <p:nvSpPr>
          <p:cNvPr id="190" name="TextBox 189"/>
          <p:cNvSpPr txBox="1"/>
          <p:nvPr/>
        </p:nvSpPr>
        <p:spPr>
          <a:xfrm rot="18055159">
            <a:off x="-61494" y="618208"/>
            <a:ext cx="80519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 smtClean="0">
                <a:solidFill>
                  <a:srgbClr val="000000"/>
                </a:solidFill>
              </a:rPr>
              <a:t>Периоды</a:t>
            </a:r>
            <a:endParaRPr lang="ru-RU" sz="1050" b="1" dirty="0">
              <a:solidFill>
                <a:srgbClr val="000000"/>
              </a:solidFill>
            </a:endParaRPr>
          </a:p>
        </p:txBody>
      </p:sp>
      <p:sp>
        <p:nvSpPr>
          <p:cNvPr id="191" name="Прямоугольник 190"/>
          <p:cNvSpPr/>
          <p:nvPr/>
        </p:nvSpPr>
        <p:spPr>
          <a:xfrm>
            <a:off x="8305800" y="1566837"/>
            <a:ext cx="684273" cy="50006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3" name="Прямоугольник 202"/>
          <p:cNvSpPr/>
          <p:nvPr/>
        </p:nvSpPr>
        <p:spPr>
          <a:xfrm>
            <a:off x="8305800" y="4086234"/>
            <a:ext cx="704906" cy="47466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5" name="Прямоугольник 204"/>
          <p:cNvSpPr/>
          <p:nvPr/>
        </p:nvSpPr>
        <p:spPr>
          <a:xfrm>
            <a:off x="8305800" y="5072085"/>
            <a:ext cx="704906" cy="50006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9" name="TextBox 228"/>
          <p:cNvSpPr txBox="1"/>
          <p:nvPr/>
        </p:nvSpPr>
        <p:spPr>
          <a:xfrm>
            <a:off x="2308194" y="1530324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B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37" name="TextBox 236"/>
          <p:cNvSpPr txBox="1"/>
          <p:nvPr/>
        </p:nvSpPr>
        <p:spPr>
          <a:xfrm>
            <a:off x="3111480" y="1530324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C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45" name="TextBox 244"/>
          <p:cNvSpPr txBox="1"/>
          <p:nvPr/>
        </p:nvSpPr>
        <p:spPr>
          <a:xfrm>
            <a:off x="3878253" y="1530324"/>
            <a:ext cx="3978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N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47" name="TextBox 246"/>
          <p:cNvSpPr txBox="1"/>
          <p:nvPr/>
        </p:nvSpPr>
        <p:spPr>
          <a:xfrm>
            <a:off x="3878253" y="3027357"/>
            <a:ext cx="4972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As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53" name="TextBox 252"/>
          <p:cNvSpPr txBox="1"/>
          <p:nvPr/>
        </p:nvSpPr>
        <p:spPr>
          <a:xfrm>
            <a:off x="8259813" y="1019142"/>
            <a:ext cx="5261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He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56" name="TextBox 255"/>
          <p:cNvSpPr txBox="1"/>
          <p:nvPr/>
        </p:nvSpPr>
        <p:spPr>
          <a:xfrm>
            <a:off x="4681539" y="3027357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Se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58" name="TextBox 257"/>
          <p:cNvSpPr txBox="1"/>
          <p:nvPr/>
        </p:nvSpPr>
        <p:spPr>
          <a:xfrm>
            <a:off x="4645026" y="4049721"/>
            <a:ext cx="4844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Te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61" name="TextBox 260"/>
          <p:cNvSpPr txBox="1"/>
          <p:nvPr/>
        </p:nvSpPr>
        <p:spPr>
          <a:xfrm>
            <a:off x="5448312" y="1530324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F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63" name="TextBox 262"/>
          <p:cNvSpPr txBox="1"/>
          <p:nvPr/>
        </p:nvSpPr>
        <p:spPr>
          <a:xfrm>
            <a:off x="5411799" y="3027357"/>
            <a:ext cx="4555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Br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65" name="TextBox 264"/>
          <p:cNvSpPr txBox="1"/>
          <p:nvPr/>
        </p:nvSpPr>
        <p:spPr>
          <a:xfrm>
            <a:off x="5484825" y="4049721"/>
            <a:ext cx="2840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I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67" name="TextBox 266"/>
          <p:cNvSpPr txBox="1"/>
          <p:nvPr/>
        </p:nvSpPr>
        <p:spPr>
          <a:xfrm>
            <a:off x="5448312" y="5035572"/>
            <a:ext cx="4683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At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71" name="TextBox 270"/>
          <p:cNvSpPr txBox="1"/>
          <p:nvPr/>
        </p:nvSpPr>
        <p:spPr>
          <a:xfrm>
            <a:off x="8259813" y="1530324"/>
            <a:ext cx="5261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Ne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72" name="TextBox 271"/>
          <p:cNvSpPr txBox="1"/>
          <p:nvPr/>
        </p:nvSpPr>
        <p:spPr>
          <a:xfrm>
            <a:off x="8286776" y="3000372"/>
            <a:ext cx="4828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Kr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79" name="TextBox 278"/>
          <p:cNvSpPr txBox="1"/>
          <p:nvPr/>
        </p:nvSpPr>
        <p:spPr>
          <a:xfrm>
            <a:off x="8286776" y="4000504"/>
            <a:ext cx="4844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solidFill>
                  <a:srgbClr val="000000"/>
                </a:solidFill>
              </a:rPr>
              <a:t>Xe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80" name="TextBox 279"/>
          <p:cNvSpPr txBox="1"/>
          <p:nvPr/>
        </p:nvSpPr>
        <p:spPr>
          <a:xfrm>
            <a:off x="8286776" y="5000636"/>
            <a:ext cx="5277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solidFill>
                  <a:srgbClr val="000000"/>
                </a:solidFill>
              </a:rPr>
              <a:t>Rn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307" name="Прямоугольник 306"/>
          <p:cNvSpPr/>
          <p:nvPr/>
        </p:nvSpPr>
        <p:spPr>
          <a:xfrm>
            <a:off x="2344707" y="1858941"/>
            <a:ext cx="40748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Бор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08" name="Прямоугольник 307"/>
          <p:cNvSpPr/>
          <p:nvPr/>
        </p:nvSpPr>
        <p:spPr>
          <a:xfrm>
            <a:off x="3111480" y="1858941"/>
            <a:ext cx="68800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chemeClr val="tx2">
                    <a:lumMod val="50000"/>
                  </a:schemeClr>
                </a:solidFill>
              </a:rPr>
              <a:t>Углерод</a:t>
            </a:r>
            <a:endParaRPr lang="ru-RU" sz="11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16" name="Прямоугольник 315"/>
          <p:cNvSpPr/>
          <p:nvPr/>
        </p:nvSpPr>
        <p:spPr>
          <a:xfrm>
            <a:off x="3878253" y="1858941"/>
            <a:ext cx="47481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Азот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18" name="Прямоугольник 317"/>
          <p:cNvSpPr/>
          <p:nvPr/>
        </p:nvSpPr>
        <p:spPr>
          <a:xfrm>
            <a:off x="3878253" y="3355974"/>
            <a:ext cx="71045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Мышьяк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26" name="Прямоугольник 325"/>
          <p:cNvSpPr/>
          <p:nvPr/>
        </p:nvSpPr>
        <p:spPr>
          <a:xfrm>
            <a:off x="4645026" y="3355974"/>
            <a:ext cx="55015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Селен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28" name="Прямоугольник 327"/>
          <p:cNvSpPr/>
          <p:nvPr/>
        </p:nvSpPr>
        <p:spPr>
          <a:xfrm>
            <a:off x="4645026" y="4341825"/>
            <a:ext cx="61587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Теллур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31" name="Прямоугольник 330"/>
          <p:cNvSpPr/>
          <p:nvPr/>
        </p:nvSpPr>
        <p:spPr>
          <a:xfrm>
            <a:off x="5448312" y="1858941"/>
            <a:ext cx="49885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Фтор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33" name="Прямоугольник 332"/>
          <p:cNvSpPr/>
          <p:nvPr/>
        </p:nvSpPr>
        <p:spPr>
          <a:xfrm>
            <a:off x="5448312" y="3355974"/>
            <a:ext cx="49725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Бром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35" name="Прямоугольник 334"/>
          <p:cNvSpPr/>
          <p:nvPr/>
        </p:nvSpPr>
        <p:spPr>
          <a:xfrm>
            <a:off x="5448312" y="4341825"/>
            <a:ext cx="42992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err="1" smtClean="0">
                <a:solidFill>
                  <a:srgbClr val="000000"/>
                </a:solidFill>
              </a:rPr>
              <a:t>Иод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37" name="Прямоугольник 336"/>
          <p:cNvSpPr/>
          <p:nvPr/>
        </p:nvSpPr>
        <p:spPr>
          <a:xfrm>
            <a:off x="5448312" y="5364189"/>
            <a:ext cx="53412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Астат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47" name="Прямоугольник 346"/>
          <p:cNvSpPr/>
          <p:nvPr/>
        </p:nvSpPr>
        <p:spPr>
          <a:xfrm>
            <a:off x="8259813" y="3355974"/>
            <a:ext cx="70724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Криптон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48" name="Прямоугольник 347"/>
          <p:cNvSpPr/>
          <p:nvPr/>
        </p:nvSpPr>
        <p:spPr>
          <a:xfrm>
            <a:off x="8286776" y="4357694"/>
            <a:ext cx="62549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Ксенон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49" name="Прямоугольник 348"/>
          <p:cNvSpPr/>
          <p:nvPr/>
        </p:nvSpPr>
        <p:spPr>
          <a:xfrm>
            <a:off x="8286776" y="5357826"/>
            <a:ext cx="54373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Радон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52" name="Прямоугольник 351"/>
          <p:cNvSpPr/>
          <p:nvPr/>
        </p:nvSpPr>
        <p:spPr>
          <a:xfrm>
            <a:off x="2819376" y="1493811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5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3" name="Прямоугольник 352"/>
          <p:cNvSpPr/>
          <p:nvPr/>
        </p:nvSpPr>
        <p:spPr>
          <a:xfrm>
            <a:off x="3622662" y="1493811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6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4" name="Прямоугольник 353"/>
          <p:cNvSpPr/>
          <p:nvPr/>
        </p:nvSpPr>
        <p:spPr>
          <a:xfrm>
            <a:off x="4389435" y="1493811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7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36" name="Группа 544"/>
          <p:cNvGrpSpPr/>
          <p:nvPr/>
        </p:nvGrpSpPr>
        <p:grpSpPr>
          <a:xfrm>
            <a:off x="4645026" y="1493811"/>
            <a:ext cx="798440" cy="626740"/>
            <a:chOff x="4645026" y="1493811"/>
            <a:chExt cx="798440" cy="626740"/>
          </a:xfrm>
        </p:grpSpPr>
        <p:sp>
          <p:nvSpPr>
            <p:cNvPr id="254" name="TextBox 253"/>
            <p:cNvSpPr txBox="1"/>
            <p:nvPr/>
          </p:nvSpPr>
          <p:spPr>
            <a:xfrm>
              <a:off x="4645026" y="1530324"/>
              <a:ext cx="3978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</a:rPr>
                <a:t>O</a:t>
              </a:r>
              <a:endParaRPr lang="ru-RU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324" name="Прямоугольник 323"/>
            <p:cNvSpPr/>
            <p:nvPr/>
          </p:nvSpPr>
          <p:spPr>
            <a:xfrm>
              <a:off x="4645026" y="1858941"/>
              <a:ext cx="771365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100" dirty="0" smtClean="0">
                  <a:solidFill>
                    <a:srgbClr val="000000"/>
                  </a:solidFill>
                </a:rPr>
                <a:t>Кислород</a:t>
              </a:r>
              <a:endParaRPr lang="ru-RU" sz="1100" dirty="0">
                <a:solidFill>
                  <a:srgbClr val="000000"/>
                </a:solidFill>
              </a:endParaRPr>
            </a:p>
          </p:txBody>
        </p:sp>
        <p:sp>
          <p:nvSpPr>
            <p:cNvPr id="355" name="Прямоугольник 354"/>
            <p:cNvSpPr/>
            <p:nvPr/>
          </p:nvSpPr>
          <p:spPr>
            <a:xfrm>
              <a:off x="5156208" y="1493811"/>
              <a:ext cx="28725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1" dirty="0" smtClean="0">
                  <a:solidFill>
                    <a:schemeClr val="tx2">
                      <a:lumMod val="50000"/>
                    </a:schemeClr>
                  </a:solidFill>
                </a:rPr>
                <a:t>8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sp>
        <p:nvSpPr>
          <p:cNvPr id="356" name="Прямоугольник 355"/>
          <p:cNvSpPr/>
          <p:nvPr/>
        </p:nvSpPr>
        <p:spPr>
          <a:xfrm>
            <a:off x="5959494" y="1493811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9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7" name="Прямоугольник 356"/>
          <p:cNvSpPr/>
          <p:nvPr/>
        </p:nvSpPr>
        <p:spPr>
          <a:xfrm>
            <a:off x="8697969" y="1019142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2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8" name="Прямоугольник 357"/>
          <p:cNvSpPr/>
          <p:nvPr/>
        </p:nvSpPr>
        <p:spPr>
          <a:xfrm>
            <a:off x="8624943" y="1493811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10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61" name="Прямоугольник 360"/>
          <p:cNvSpPr/>
          <p:nvPr/>
        </p:nvSpPr>
        <p:spPr>
          <a:xfrm>
            <a:off x="774647" y="6057936"/>
            <a:ext cx="839799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2" name="Прямоугольник 361"/>
          <p:cNvSpPr/>
          <p:nvPr/>
        </p:nvSpPr>
        <p:spPr>
          <a:xfrm>
            <a:off x="1577934" y="6057936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3" name="Прямоугольник 362"/>
          <p:cNvSpPr/>
          <p:nvPr/>
        </p:nvSpPr>
        <p:spPr>
          <a:xfrm>
            <a:off x="774648" y="6313527"/>
            <a:ext cx="822331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4" name="Прямоугольник 363"/>
          <p:cNvSpPr/>
          <p:nvPr/>
        </p:nvSpPr>
        <p:spPr>
          <a:xfrm>
            <a:off x="1577934" y="6313527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5" name="Прямоугольник 364"/>
          <p:cNvSpPr/>
          <p:nvPr/>
        </p:nvSpPr>
        <p:spPr>
          <a:xfrm>
            <a:off x="2344707" y="6057936"/>
            <a:ext cx="822331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6" name="Прямоугольник 365"/>
          <p:cNvSpPr/>
          <p:nvPr/>
        </p:nvSpPr>
        <p:spPr>
          <a:xfrm>
            <a:off x="2344707" y="6313527"/>
            <a:ext cx="822331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" name="Прямоугольник 367"/>
          <p:cNvSpPr/>
          <p:nvPr/>
        </p:nvSpPr>
        <p:spPr>
          <a:xfrm>
            <a:off x="3147993" y="6057936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9" name="Прямоугольник 368"/>
          <p:cNvSpPr/>
          <p:nvPr/>
        </p:nvSpPr>
        <p:spPr>
          <a:xfrm>
            <a:off x="3147993" y="6313527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0" name="Прямоугольник 369"/>
          <p:cNvSpPr/>
          <p:nvPr/>
        </p:nvSpPr>
        <p:spPr>
          <a:xfrm>
            <a:off x="3914766" y="6057936"/>
            <a:ext cx="822331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1" name="Прямоугольник 370"/>
          <p:cNvSpPr/>
          <p:nvPr/>
        </p:nvSpPr>
        <p:spPr>
          <a:xfrm>
            <a:off x="3914766" y="6313527"/>
            <a:ext cx="822331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2" name="Прямоугольник 371"/>
          <p:cNvSpPr/>
          <p:nvPr/>
        </p:nvSpPr>
        <p:spPr>
          <a:xfrm>
            <a:off x="4718052" y="6057936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3" name="Прямоугольник 372"/>
          <p:cNvSpPr/>
          <p:nvPr/>
        </p:nvSpPr>
        <p:spPr>
          <a:xfrm>
            <a:off x="4718052" y="6313527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4" name="Прямоугольник 373"/>
          <p:cNvSpPr/>
          <p:nvPr/>
        </p:nvSpPr>
        <p:spPr>
          <a:xfrm>
            <a:off x="5484824" y="6057936"/>
            <a:ext cx="839799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5" name="Прямоугольник 374"/>
          <p:cNvSpPr/>
          <p:nvPr/>
        </p:nvSpPr>
        <p:spPr>
          <a:xfrm>
            <a:off x="5484824" y="6313527"/>
            <a:ext cx="839799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2" name="Прямоугольник 381"/>
          <p:cNvSpPr/>
          <p:nvPr/>
        </p:nvSpPr>
        <p:spPr>
          <a:xfrm>
            <a:off x="6288111" y="6313527"/>
            <a:ext cx="2713132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3" name="Прямоугольник 382"/>
          <p:cNvSpPr/>
          <p:nvPr/>
        </p:nvSpPr>
        <p:spPr>
          <a:xfrm>
            <a:off x="6288111" y="6057936"/>
            <a:ext cx="2713132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4" name="Прямоугольник 383"/>
          <p:cNvSpPr/>
          <p:nvPr/>
        </p:nvSpPr>
        <p:spPr>
          <a:xfrm>
            <a:off x="142844" y="6057936"/>
            <a:ext cx="642974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baseline="-25000" dirty="0" smtClean="0">
                <a:ln w="50800"/>
                <a:solidFill>
                  <a:schemeClr val="tx1">
                    <a:lumMod val="25000"/>
                  </a:schemeClr>
                </a:solidFill>
              </a:rPr>
              <a:t>ВО</a:t>
            </a:r>
            <a:endParaRPr lang="ru-RU" b="1" baseline="-25000" dirty="0">
              <a:ln w="50800"/>
              <a:solidFill>
                <a:schemeClr val="tx1">
                  <a:lumMod val="25000"/>
                </a:schemeClr>
              </a:solidFill>
            </a:endParaRPr>
          </a:p>
        </p:txBody>
      </p:sp>
      <p:sp>
        <p:nvSpPr>
          <p:cNvPr id="385" name="Прямоугольник 384"/>
          <p:cNvSpPr/>
          <p:nvPr/>
        </p:nvSpPr>
        <p:spPr>
          <a:xfrm>
            <a:off x="142844" y="6313527"/>
            <a:ext cx="631804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baseline="-25000" dirty="0" smtClean="0">
                <a:ln w="50800"/>
                <a:solidFill>
                  <a:schemeClr val="tx1">
                    <a:lumMod val="25000"/>
                  </a:schemeClr>
                </a:solidFill>
              </a:rPr>
              <a:t>ЛВС</a:t>
            </a:r>
            <a:endParaRPr lang="ru-RU" b="1" baseline="-25000" dirty="0">
              <a:ln w="50800"/>
              <a:solidFill>
                <a:schemeClr val="tx1">
                  <a:lumMod val="25000"/>
                </a:schemeClr>
              </a:solidFill>
            </a:endParaRPr>
          </a:p>
        </p:txBody>
      </p:sp>
      <p:sp>
        <p:nvSpPr>
          <p:cNvPr id="393" name="Прямоугольник 392"/>
          <p:cNvSpPr/>
          <p:nvPr/>
        </p:nvSpPr>
        <p:spPr>
          <a:xfrm>
            <a:off x="4352922" y="3027357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33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95" name="Прямоугольник 394"/>
          <p:cNvSpPr/>
          <p:nvPr/>
        </p:nvSpPr>
        <p:spPr>
          <a:xfrm>
            <a:off x="5922981" y="3027357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35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96" name="Прямоугольник 395"/>
          <p:cNvSpPr/>
          <p:nvPr/>
        </p:nvSpPr>
        <p:spPr>
          <a:xfrm>
            <a:off x="8624943" y="3027357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36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12" name="Прямоугольник 411"/>
          <p:cNvSpPr/>
          <p:nvPr/>
        </p:nvSpPr>
        <p:spPr>
          <a:xfrm>
            <a:off x="5156208" y="4049721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52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13" name="Прямоугольник 412"/>
          <p:cNvSpPr/>
          <p:nvPr/>
        </p:nvSpPr>
        <p:spPr>
          <a:xfrm>
            <a:off x="5922981" y="4049721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53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14" name="Прямоугольник 413"/>
          <p:cNvSpPr/>
          <p:nvPr/>
        </p:nvSpPr>
        <p:spPr>
          <a:xfrm>
            <a:off x="8624943" y="4049721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54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31" name="Прямоугольник 430"/>
          <p:cNvSpPr/>
          <p:nvPr/>
        </p:nvSpPr>
        <p:spPr>
          <a:xfrm>
            <a:off x="5959494" y="5035572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85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32" name="Прямоугольник 431"/>
          <p:cNvSpPr/>
          <p:nvPr/>
        </p:nvSpPr>
        <p:spPr>
          <a:xfrm>
            <a:off x="8624943" y="5035572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86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54" name="Прямоугольник 453"/>
          <p:cNvSpPr/>
          <p:nvPr/>
        </p:nvSpPr>
        <p:spPr>
          <a:xfrm>
            <a:off x="2709837" y="1749402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10,811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62" name="Прямоугольник 461"/>
          <p:cNvSpPr/>
          <p:nvPr/>
        </p:nvSpPr>
        <p:spPr>
          <a:xfrm>
            <a:off x="3513123" y="1749402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12,011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70" name="Прямоугольник 469"/>
          <p:cNvSpPr/>
          <p:nvPr/>
        </p:nvSpPr>
        <p:spPr>
          <a:xfrm>
            <a:off x="4352922" y="1749402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14,00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72" name="Прямоугольник 471"/>
          <p:cNvSpPr/>
          <p:nvPr/>
        </p:nvSpPr>
        <p:spPr>
          <a:xfrm>
            <a:off x="4279896" y="3282948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74,922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78" name="Прямоугольник 477"/>
          <p:cNvSpPr/>
          <p:nvPr/>
        </p:nvSpPr>
        <p:spPr>
          <a:xfrm>
            <a:off x="5083182" y="1749402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15,998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0" name="Прямоугольник 479"/>
          <p:cNvSpPr/>
          <p:nvPr/>
        </p:nvSpPr>
        <p:spPr>
          <a:xfrm>
            <a:off x="5083182" y="3282948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78,96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2" name="Прямоугольник 481"/>
          <p:cNvSpPr/>
          <p:nvPr/>
        </p:nvSpPr>
        <p:spPr>
          <a:xfrm>
            <a:off x="5083182" y="4268799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127,60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5" name="Прямоугольник 484"/>
          <p:cNvSpPr/>
          <p:nvPr/>
        </p:nvSpPr>
        <p:spPr>
          <a:xfrm>
            <a:off x="5813442" y="1749402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18,998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7" name="Прямоугольник 486"/>
          <p:cNvSpPr/>
          <p:nvPr/>
        </p:nvSpPr>
        <p:spPr>
          <a:xfrm>
            <a:off x="5849955" y="3282948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79,904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9" name="Прямоугольник 488"/>
          <p:cNvSpPr/>
          <p:nvPr/>
        </p:nvSpPr>
        <p:spPr>
          <a:xfrm>
            <a:off x="5813442" y="4268799"/>
            <a:ext cx="518091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126,906</a:t>
            </a:r>
            <a:endParaRPr lang="ru-RU" sz="8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91" name="Прямоугольник 490"/>
          <p:cNvSpPr/>
          <p:nvPr/>
        </p:nvSpPr>
        <p:spPr>
          <a:xfrm>
            <a:off x="5886468" y="5254650"/>
            <a:ext cx="40588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(210)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95" name="Прямоугольник 494"/>
          <p:cNvSpPr/>
          <p:nvPr/>
        </p:nvSpPr>
        <p:spPr>
          <a:xfrm>
            <a:off x="8588430" y="127473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4,003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96" name="Прямоугольник 495"/>
          <p:cNvSpPr/>
          <p:nvPr/>
        </p:nvSpPr>
        <p:spPr>
          <a:xfrm>
            <a:off x="8551917" y="1785915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20,179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97" name="Прямоугольник 496"/>
          <p:cNvSpPr/>
          <p:nvPr/>
        </p:nvSpPr>
        <p:spPr>
          <a:xfrm>
            <a:off x="8624943" y="324643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83,80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501" name="Прямоугольник 500"/>
          <p:cNvSpPr/>
          <p:nvPr/>
        </p:nvSpPr>
        <p:spPr>
          <a:xfrm>
            <a:off x="8551917" y="4268799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131,30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505" name="Прямоугольник 504"/>
          <p:cNvSpPr/>
          <p:nvPr/>
        </p:nvSpPr>
        <p:spPr>
          <a:xfrm>
            <a:off x="8624943" y="5291163"/>
            <a:ext cx="40588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(222)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511" name="Прямоугольник 510"/>
          <p:cNvSpPr/>
          <p:nvPr/>
        </p:nvSpPr>
        <p:spPr>
          <a:xfrm>
            <a:off x="8259813" y="1347759"/>
            <a:ext cx="55015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Гелий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512" name="Прямоугольник 511"/>
          <p:cNvSpPr/>
          <p:nvPr/>
        </p:nvSpPr>
        <p:spPr>
          <a:xfrm>
            <a:off x="8259813" y="1858941"/>
            <a:ext cx="49564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Неон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513" name="Прямоугольник 512"/>
          <p:cNvSpPr/>
          <p:nvPr/>
        </p:nvSpPr>
        <p:spPr>
          <a:xfrm>
            <a:off x="920700" y="6021423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r>
              <a:rPr lang="en-US" sz="1600" b="1" dirty="0" smtClean="0">
                <a:solidFill>
                  <a:srgbClr val="000000"/>
                </a:solidFill>
              </a:rPr>
              <a:t>O</a:t>
            </a:r>
            <a:endParaRPr lang="ru-RU" sz="1600" b="1" dirty="0">
              <a:solidFill>
                <a:srgbClr val="000000"/>
              </a:solidFill>
            </a:endParaRPr>
          </a:p>
        </p:txBody>
      </p:sp>
      <p:sp>
        <p:nvSpPr>
          <p:cNvPr id="514" name="Прямоугольник 513"/>
          <p:cNvSpPr/>
          <p:nvPr/>
        </p:nvSpPr>
        <p:spPr>
          <a:xfrm>
            <a:off x="1687473" y="6021423"/>
            <a:ext cx="5036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RO</a:t>
            </a:r>
            <a:endParaRPr lang="ru-RU" sz="1600" b="1" dirty="0">
              <a:solidFill>
                <a:srgbClr val="000000"/>
              </a:solidFill>
            </a:endParaRPr>
          </a:p>
        </p:txBody>
      </p:sp>
      <p:sp>
        <p:nvSpPr>
          <p:cNvPr id="515" name="Прямоугольник 514"/>
          <p:cNvSpPr/>
          <p:nvPr/>
        </p:nvSpPr>
        <p:spPr>
          <a:xfrm>
            <a:off x="2417733" y="6021423"/>
            <a:ext cx="65755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r>
              <a:rPr lang="en-US" sz="1600" b="1" dirty="0" smtClean="0">
                <a:solidFill>
                  <a:srgbClr val="000000"/>
                </a:solidFill>
              </a:rPr>
              <a:t>O</a:t>
            </a:r>
            <a:r>
              <a:rPr lang="en-US" sz="1200" b="1" dirty="0" smtClean="0">
                <a:solidFill>
                  <a:srgbClr val="000000"/>
                </a:solidFill>
              </a:rPr>
              <a:t>3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16" name="Прямоугольник 515"/>
          <p:cNvSpPr/>
          <p:nvPr/>
        </p:nvSpPr>
        <p:spPr>
          <a:xfrm>
            <a:off x="3221019" y="6021423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RO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17" name="Прямоугольник 516"/>
          <p:cNvSpPr/>
          <p:nvPr/>
        </p:nvSpPr>
        <p:spPr>
          <a:xfrm>
            <a:off x="3914766" y="6021423"/>
            <a:ext cx="73057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r>
              <a:rPr lang="en-US" sz="1600" b="1" dirty="0" smtClean="0">
                <a:solidFill>
                  <a:srgbClr val="000000"/>
                </a:solidFill>
              </a:rPr>
              <a:t>O</a:t>
            </a:r>
            <a:r>
              <a:rPr lang="en-US" sz="1200" b="1" dirty="0" smtClean="0">
                <a:solidFill>
                  <a:srgbClr val="000000"/>
                </a:solidFill>
              </a:rPr>
              <a:t>5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18" name="Прямоугольник 517"/>
          <p:cNvSpPr/>
          <p:nvPr/>
        </p:nvSpPr>
        <p:spPr>
          <a:xfrm>
            <a:off x="4827591" y="6021423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RO</a:t>
            </a:r>
            <a:r>
              <a:rPr lang="en-US" sz="1200" b="1" dirty="0" smtClean="0">
                <a:solidFill>
                  <a:srgbClr val="000000"/>
                </a:solidFill>
              </a:rPr>
              <a:t>3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19" name="Прямоугольник 518"/>
          <p:cNvSpPr/>
          <p:nvPr/>
        </p:nvSpPr>
        <p:spPr>
          <a:xfrm>
            <a:off x="5557851" y="6021423"/>
            <a:ext cx="65755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r>
              <a:rPr lang="en-US" sz="1600" b="1" dirty="0" smtClean="0">
                <a:solidFill>
                  <a:srgbClr val="000000"/>
                </a:solidFill>
              </a:rPr>
              <a:t>O</a:t>
            </a:r>
            <a:r>
              <a:rPr lang="en-US" sz="1200" b="1" dirty="0" smtClean="0">
                <a:solidFill>
                  <a:srgbClr val="000000"/>
                </a:solidFill>
              </a:rPr>
              <a:t>7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20" name="Прямоугольник 519"/>
          <p:cNvSpPr/>
          <p:nvPr/>
        </p:nvSpPr>
        <p:spPr>
          <a:xfrm>
            <a:off x="7383501" y="6021423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RO</a:t>
            </a:r>
            <a:r>
              <a:rPr lang="en-US" sz="1200" b="1" dirty="0" smtClean="0">
                <a:solidFill>
                  <a:srgbClr val="000000"/>
                </a:solidFill>
              </a:rPr>
              <a:t>4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21" name="Прямоугольник 520"/>
          <p:cNvSpPr/>
          <p:nvPr/>
        </p:nvSpPr>
        <p:spPr>
          <a:xfrm>
            <a:off x="3221019" y="6277014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RH</a:t>
            </a:r>
            <a:r>
              <a:rPr lang="en-US" sz="1200" b="1" dirty="0" smtClean="0">
                <a:solidFill>
                  <a:srgbClr val="000000"/>
                </a:solidFill>
              </a:rPr>
              <a:t>4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22" name="Прямоугольник 521"/>
          <p:cNvSpPr/>
          <p:nvPr/>
        </p:nvSpPr>
        <p:spPr>
          <a:xfrm>
            <a:off x="3987792" y="6277014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RH</a:t>
            </a:r>
            <a:r>
              <a:rPr lang="en-US" sz="1200" b="1" dirty="0" smtClean="0">
                <a:solidFill>
                  <a:srgbClr val="000000"/>
                </a:solidFill>
              </a:rPr>
              <a:t>3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23" name="Прямоугольник 522"/>
          <p:cNvSpPr/>
          <p:nvPr/>
        </p:nvSpPr>
        <p:spPr>
          <a:xfrm>
            <a:off x="4827591" y="6277014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H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r>
              <a:rPr lang="en-US" sz="1600" b="1" dirty="0" smtClean="0">
                <a:solidFill>
                  <a:srgbClr val="000000"/>
                </a:solidFill>
              </a:rPr>
              <a:t>R</a:t>
            </a:r>
            <a:endParaRPr lang="ru-RU" sz="1600" b="1" dirty="0">
              <a:solidFill>
                <a:srgbClr val="000000"/>
              </a:solidFill>
            </a:endParaRPr>
          </a:p>
        </p:txBody>
      </p:sp>
      <p:sp>
        <p:nvSpPr>
          <p:cNvPr id="524" name="Прямоугольник 523"/>
          <p:cNvSpPr/>
          <p:nvPr/>
        </p:nvSpPr>
        <p:spPr>
          <a:xfrm>
            <a:off x="5594364" y="6277014"/>
            <a:ext cx="5036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HR</a:t>
            </a:r>
            <a:endParaRPr lang="ru-RU" sz="1600" b="1" dirty="0">
              <a:solidFill>
                <a:srgbClr val="000000"/>
              </a:solidFill>
            </a:endParaRPr>
          </a:p>
        </p:txBody>
      </p:sp>
      <p:sp>
        <p:nvSpPr>
          <p:cNvPr id="553" name="Скругленный прямоугольник 552"/>
          <p:cNvSpPr/>
          <p:nvPr/>
        </p:nvSpPr>
        <p:spPr>
          <a:xfrm>
            <a:off x="928662" y="2786058"/>
            <a:ext cx="2805138" cy="285752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Окислительная активность водородных соединений НеМе в группах сверху вниз сильно увеличивается.</a:t>
            </a:r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98" name="Прямая со стрелкой 197"/>
          <p:cNvCxnSpPr/>
          <p:nvPr/>
        </p:nvCxnSpPr>
        <p:spPr>
          <a:xfrm rot="5400000">
            <a:off x="4953794" y="3123406"/>
            <a:ext cx="3048000" cy="1588"/>
          </a:xfrm>
          <a:prstGeom prst="straightConnector1">
            <a:avLst/>
          </a:prstGeom>
          <a:ln w="412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Группа 198"/>
          <p:cNvGrpSpPr/>
          <p:nvPr/>
        </p:nvGrpSpPr>
        <p:grpSpPr>
          <a:xfrm>
            <a:off x="6858000" y="1447800"/>
            <a:ext cx="790580" cy="714380"/>
            <a:chOff x="2643174" y="1928802"/>
            <a:chExt cx="790580" cy="714380"/>
          </a:xfrm>
        </p:grpSpPr>
        <p:sp>
          <p:nvSpPr>
            <p:cNvPr id="206" name="Овал 205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7" name="TextBox 206"/>
            <p:cNvSpPr txBox="1"/>
            <p:nvPr/>
          </p:nvSpPr>
          <p:spPr>
            <a:xfrm>
              <a:off x="2643174" y="2005002"/>
              <a:ext cx="7905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smtClean="0">
                  <a:solidFill>
                    <a:srgbClr val="C00000"/>
                  </a:solidFill>
                </a:rPr>
                <a:t>HF</a:t>
              </a:r>
              <a:endParaRPr lang="ru-RU" sz="28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38" name="Группа 207"/>
          <p:cNvGrpSpPr/>
          <p:nvPr/>
        </p:nvGrpSpPr>
        <p:grpSpPr>
          <a:xfrm>
            <a:off x="6858000" y="2286000"/>
            <a:ext cx="790580" cy="714380"/>
            <a:chOff x="2643174" y="1928802"/>
            <a:chExt cx="790580" cy="714380"/>
          </a:xfrm>
        </p:grpSpPr>
        <p:sp>
          <p:nvSpPr>
            <p:cNvPr id="210" name="Овал 209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1" name="TextBox 210"/>
            <p:cNvSpPr txBox="1"/>
            <p:nvPr/>
          </p:nvSpPr>
          <p:spPr>
            <a:xfrm>
              <a:off x="2643174" y="2005002"/>
              <a:ext cx="7905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err="1" smtClean="0">
                  <a:solidFill>
                    <a:srgbClr val="C00000"/>
                  </a:solidFill>
                </a:rPr>
                <a:t>HCl</a:t>
              </a:r>
              <a:endParaRPr lang="ru-RU" sz="28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39" name="Группа 211"/>
          <p:cNvGrpSpPr/>
          <p:nvPr/>
        </p:nvGrpSpPr>
        <p:grpSpPr>
          <a:xfrm>
            <a:off x="6858000" y="3124200"/>
            <a:ext cx="790580" cy="714380"/>
            <a:chOff x="2643174" y="1928802"/>
            <a:chExt cx="790580" cy="714380"/>
          </a:xfrm>
        </p:grpSpPr>
        <p:sp>
          <p:nvSpPr>
            <p:cNvPr id="213" name="Овал 212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4" name="TextBox 213"/>
            <p:cNvSpPr txBox="1"/>
            <p:nvPr/>
          </p:nvSpPr>
          <p:spPr>
            <a:xfrm>
              <a:off x="2643174" y="2005002"/>
              <a:ext cx="7905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err="1" smtClean="0">
                  <a:solidFill>
                    <a:srgbClr val="C00000"/>
                  </a:solidFill>
                </a:rPr>
                <a:t>HBr</a:t>
              </a:r>
              <a:endParaRPr lang="ru-RU" sz="28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0" name="Группа 214"/>
          <p:cNvGrpSpPr/>
          <p:nvPr/>
        </p:nvGrpSpPr>
        <p:grpSpPr>
          <a:xfrm>
            <a:off x="6858000" y="3962400"/>
            <a:ext cx="790580" cy="714380"/>
            <a:chOff x="2643174" y="1928802"/>
            <a:chExt cx="790580" cy="714380"/>
          </a:xfrm>
        </p:grpSpPr>
        <p:sp>
          <p:nvSpPr>
            <p:cNvPr id="216" name="Овал 215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7" name="TextBox 216"/>
            <p:cNvSpPr txBox="1"/>
            <p:nvPr/>
          </p:nvSpPr>
          <p:spPr>
            <a:xfrm>
              <a:off x="2643174" y="2005002"/>
              <a:ext cx="7905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smtClean="0">
                  <a:solidFill>
                    <a:srgbClr val="C00000"/>
                  </a:solidFill>
                </a:rPr>
                <a:t>HI</a:t>
              </a:r>
              <a:endParaRPr lang="ru-RU" sz="28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219" name="Скругленный прямоугольник 218"/>
          <p:cNvSpPr/>
          <p:nvPr/>
        </p:nvSpPr>
        <p:spPr>
          <a:xfrm>
            <a:off x="6324600" y="4714884"/>
            <a:ext cx="1981200" cy="130491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группах сверху вниз резко возрастают атомные радиусы, отдача </a:t>
            </a:r>
            <a:r>
              <a:rPr lang="ru-RU" sz="1400" b="1" dirty="0" err="1" smtClean="0">
                <a:solidFill>
                  <a:schemeClr val="tx1"/>
                </a:solidFill>
              </a:rPr>
              <a:t>ē</a:t>
            </a:r>
            <a:r>
              <a:rPr lang="ru-RU" sz="1400" b="1" dirty="0" smtClean="0"/>
              <a:t> </a:t>
            </a:r>
            <a:r>
              <a:rPr lang="ru-RU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облегчается</a:t>
            </a:r>
            <a:endParaRPr lang="ru-RU" sz="1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9" name="TextBox 198"/>
          <p:cNvSpPr txBox="1"/>
          <p:nvPr/>
        </p:nvSpPr>
        <p:spPr>
          <a:xfrm>
            <a:off x="3048000" y="1066800"/>
            <a:ext cx="3581400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</a:rPr>
              <a:t> Окислить </a:t>
            </a:r>
            <a:r>
              <a:rPr lang="en-US" sz="2000" b="1" dirty="0" smtClean="0">
                <a:solidFill>
                  <a:srgbClr val="000000"/>
                </a:solidFill>
              </a:rPr>
              <a:t>F</a:t>
            </a:r>
            <a:r>
              <a:rPr lang="ru-RU" sz="2000" b="1" dirty="0" smtClean="0">
                <a:solidFill>
                  <a:srgbClr val="000000"/>
                </a:solidFill>
              </a:rPr>
              <a:t> хим. путем нельзя</a:t>
            </a:r>
            <a:endParaRPr lang="ru-RU" sz="1600" b="1" dirty="0">
              <a:solidFill>
                <a:srgbClr val="000000"/>
              </a:solidFill>
            </a:endParaRPr>
          </a:p>
        </p:txBody>
      </p:sp>
      <p:cxnSp>
        <p:nvCxnSpPr>
          <p:cNvPr id="200" name="Прямая со стрелкой 199"/>
          <p:cNvCxnSpPr/>
          <p:nvPr/>
        </p:nvCxnSpPr>
        <p:spPr>
          <a:xfrm rot="10800000">
            <a:off x="6629400" y="1371600"/>
            <a:ext cx="381000" cy="304800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" name="TextBox 214"/>
          <p:cNvSpPr txBox="1"/>
          <p:nvPr/>
        </p:nvSpPr>
        <p:spPr>
          <a:xfrm>
            <a:off x="3886200" y="2590800"/>
            <a:ext cx="2438400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</a:rPr>
              <a:t> Окислить </a:t>
            </a:r>
            <a:r>
              <a:rPr lang="en-US" sz="2000" b="1" dirty="0" smtClean="0">
                <a:solidFill>
                  <a:srgbClr val="000000"/>
                </a:solidFill>
              </a:rPr>
              <a:t> </a:t>
            </a:r>
            <a:r>
              <a:rPr lang="ru-RU" sz="2000" b="1" dirty="0" smtClean="0">
                <a:solidFill>
                  <a:srgbClr val="000000"/>
                </a:solidFill>
              </a:rPr>
              <a:t>можно</a:t>
            </a:r>
            <a:endParaRPr lang="ru-RU" sz="1600" b="1" dirty="0">
              <a:solidFill>
                <a:srgbClr val="000000"/>
              </a:solidFill>
            </a:endParaRPr>
          </a:p>
        </p:txBody>
      </p:sp>
      <p:cxnSp>
        <p:nvCxnSpPr>
          <p:cNvPr id="218" name="Прямая со стрелкой 217"/>
          <p:cNvCxnSpPr/>
          <p:nvPr/>
        </p:nvCxnSpPr>
        <p:spPr>
          <a:xfrm rot="10800000" flipV="1">
            <a:off x="6324600" y="2667000"/>
            <a:ext cx="685800" cy="152400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Прямая со стрелкой 221"/>
          <p:cNvCxnSpPr/>
          <p:nvPr/>
        </p:nvCxnSpPr>
        <p:spPr>
          <a:xfrm rot="16200000" flipV="1">
            <a:off x="6286500" y="2857500"/>
            <a:ext cx="685800" cy="609600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Прямая со стрелкой 223"/>
          <p:cNvCxnSpPr/>
          <p:nvPr/>
        </p:nvCxnSpPr>
        <p:spPr>
          <a:xfrm rot="16200000" flipV="1">
            <a:off x="5981700" y="3238500"/>
            <a:ext cx="1371600" cy="685800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0" name="Группа 192"/>
          <p:cNvGrpSpPr/>
          <p:nvPr/>
        </p:nvGrpSpPr>
        <p:grpSpPr>
          <a:xfrm>
            <a:off x="7786710" y="457200"/>
            <a:ext cx="1214446" cy="357190"/>
            <a:chOff x="6715140" y="142852"/>
            <a:chExt cx="1214446" cy="357190"/>
          </a:xfrm>
        </p:grpSpPr>
        <p:sp>
          <p:nvSpPr>
            <p:cNvPr id="221" name="Пятиугольник 220">
              <a:hlinkClick r:id="rId4" action="ppaction://hlinksldjump"/>
            </p:cNvPr>
            <p:cNvSpPr/>
            <p:nvPr/>
          </p:nvSpPr>
          <p:spPr>
            <a:xfrm>
              <a:off x="6715140" y="142852"/>
              <a:ext cx="1000132" cy="357190"/>
            </a:xfrm>
            <a:prstGeom prst="homePlat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главная</a:t>
              </a:r>
              <a:endParaRPr lang="ru-RU" sz="1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3" name="Нашивка 222"/>
            <p:cNvSpPr/>
            <p:nvPr/>
          </p:nvSpPr>
          <p:spPr>
            <a:xfrm>
              <a:off x="7572396" y="142852"/>
              <a:ext cx="357190" cy="357190"/>
            </a:xfrm>
            <a:prstGeom prst="chevro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" grpId="0" animBg="1"/>
      <p:bldP spid="219" grpId="0" animBg="1"/>
      <p:bldP spid="199" grpId="0" animBg="1"/>
      <p:bldP spid="2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Прямая со стрелкой 29"/>
          <p:cNvCxnSpPr/>
          <p:nvPr/>
        </p:nvCxnSpPr>
        <p:spPr>
          <a:xfrm rot="10800000" flipV="1">
            <a:off x="8286776" y="5286386"/>
            <a:ext cx="642942" cy="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 rot="10800000">
            <a:off x="5929322" y="5286388"/>
            <a:ext cx="642942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>
            <a:endCxn id="32" idx="0"/>
          </p:cNvCxnSpPr>
          <p:nvPr/>
        </p:nvCxnSpPr>
        <p:spPr>
          <a:xfrm rot="5400000">
            <a:off x="2865429" y="4221171"/>
            <a:ext cx="3414730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Скругленный прямоугольник 3"/>
          <p:cNvSpPr/>
          <p:nvPr/>
        </p:nvSpPr>
        <p:spPr>
          <a:xfrm>
            <a:off x="1285852" y="428604"/>
            <a:ext cx="6500858" cy="64294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      </a:t>
            </a:r>
            <a:r>
              <a:rPr lang="ru-RU" sz="4400" b="1" spc="3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Проверь себя</a:t>
            </a:r>
            <a:endParaRPr lang="ru-RU" sz="4400" b="1" spc="3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00400" y="1524000"/>
            <a:ext cx="2590800" cy="10001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Характеристика простых веществ неметаллов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rot="10800000" flipV="1">
            <a:off x="1524000" y="1066800"/>
            <a:ext cx="2895600" cy="381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419600" y="1066800"/>
            <a:ext cx="3048000" cy="381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>
            <a:off x="4191000" y="1295400"/>
            <a:ext cx="45720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-1663725" y="4392607"/>
            <a:ext cx="3771920" cy="1590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Скругленный прямоугольник 4"/>
          <p:cNvSpPr/>
          <p:nvPr/>
        </p:nvSpPr>
        <p:spPr>
          <a:xfrm>
            <a:off x="152400" y="1524000"/>
            <a:ext cx="2438400" cy="9906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Характеристика элемента неметалла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19" name="Скругленный прямоугольник 18">
            <a:hlinkClick r:id="rId2" action="ppaction://hlinksldjump"/>
          </p:cNvPr>
          <p:cNvSpPr/>
          <p:nvPr/>
        </p:nvSpPr>
        <p:spPr>
          <a:xfrm>
            <a:off x="642910" y="3786190"/>
            <a:ext cx="2428892" cy="64294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Тест «Неметаллы»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(базовый уровень)</a:t>
            </a:r>
            <a:endParaRPr lang="ru-RU" dirty="0">
              <a:solidFill>
                <a:schemeClr val="tx2">
                  <a:lumMod val="50000"/>
                </a:schemeClr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228600" y="4141792"/>
            <a:ext cx="428628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endCxn id="32" idx="1"/>
          </p:cNvCxnSpPr>
          <p:nvPr/>
        </p:nvCxnSpPr>
        <p:spPr>
          <a:xfrm>
            <a:off x="214282" y="6286520"/>
            <a:ext cx="3071834" cy="3571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16200000" flipH="1">
            <a:off x="7037393" y="4394195"/>
            <a:ext cx="3771920" cy="1273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Скругленный прямоугольник 6">
            <a:hlinkClick r:id="" action="ppaction://noaction"/>
          </p:cNvPr>
          <p:cNvSpPr/>
          <p:nvPr/>
        </p:nvSpPr>
        <p:spPr>
          <a:xfrm>
            <a:off x="6553200" y="1524000"/>
            <a:ext cx="2466996" cy="9906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Соединения неметаллов 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Скругленный прямоугольник 27">
            <a:hlinkClick r:id="rId3" action="ppaction://hlinksldjump"/>
          </p:cNvPr>
          <p:cNvSpPr/>
          <p:nvPr/>
        </p:nvSpPr>
        <p:spPr>
          <a:xfrm>
            <a:off x="6143636" y="3733800"/>
            <a:ext cx="2314564" cy="62389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Тренажер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«Оксиды»</a:t>
            </a:r>
            <a:endParaRPr lang="ru-RU" dirty="0">
              <a:solidFill>
                <a:schemeClr val="tx2">
                  <a:lumMod val="50000"/>
                </a:schemeClr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29" name="Скругленный прямоугольник 28">
            <a:hlinkClick r:id="rId4" action="ppaction://hlinksldjump"/>
          </p:cNvPr>
          <p:cNvSpPr/>
          <p:nvPr/>
        </p:nvSpPr>
        <p:spPr>
          <a:xfrm>
            <a:off x="6143636" y="4781552"/>
            <a:ext cx="2314564" cy="790588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Тренажер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«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Степени окисления 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НеМе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» </a:t>
            </a:r>
            <a:endParaRPr lang="ru-RU" sz="1600" dirty="0">
              <a:solidFill>
                <a:schemeClr val="tx2">
                  <a:lumMod val="50000"/>
                </a:schemeClr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cxnSp>
        <p:nvCxnSpPr>
          <p:cNvPr id="33" name="Прямая со стрелкой 32"/>
          <p:cNvCxnSpPr/>
          <p:nvPr/>
        </p:nvCxnSpPr>
        <p:spPr>
          <a:xfrm rot="10800000">
            <a:off x="8458200" y="3962400"/>
            <a:ext cx="45720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10800000">
            <a:off x="8458200" y="5000636"/>
            <a:ext cx="45720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rot="10800000">
            <a:off x="5857884" y="6286520"/>
            <a:ext cx="3057516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Скругленный прямоугольник 35">
            <a:hlinkClick r:id="rId5" action="ppaction://hlinksldjump"/>
          </p:cNvPr>
          <p:cNvSpPr/>
          <p:nvPr/>
        </p:nvSpPr>
        <p:spPr>
          <a:xfrm>
            <a:off x="3643306" y="2971800"/>
            <a:ext cx="1857388" cy="457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 </a:t>
            </a:r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Интерактив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37" name="Скругленный прямоугольник 36">
            <a:hlinkClick r:id="rId6" action="ppaction://hlinksldjump"/>
          </p:cNvPr>
          <p:cNvSpPr/>
          <p:nvPr/>
        </p:nvSpPr>
        <p:spPr>
          <a:xfrm>
            <a:off x="3286116" y="3733800"/>
            <a:ext cx="2643206" cy="76677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Тест  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«Общая характеристика  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НеМе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»</a:t>
            </a:r>
            <a:endParaRPr lang="ru-RU" sz="1600" dirty="0">
              <a:solidFill>
                <a:schemeClr val="tx2">
                  <a:lumMod val="50000"/>
                </a:schemeClr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32" name="Скругленный прямоугольник 31">
            <a:hlinkClick r:id="rId7" action="ppaction://hlinksldjump"/>
          </p:cNvPr>
          <p:cNvSpPr/>
          <p:nvPr/>
        </p:nvSpPr>
        <p:spPr>
          <a:xfrm>
            <a:off x="3286116" y="5929330"/>
            <a:ext cx="2571768" cy="785818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Рабочая тетрадь   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(для углубленного изучения химии)</a:t>
            </a:r>
            <a:endParaRPr lang="ru-RU" sz="1600" dirty="0">
              <a:solidFill>
                <a:schemeClr val="tx2">
                  <a:lumMod val="50000"/>
                </a:schemeClr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cxnSp>
        <p:nvCxnSpPr>
          <p:cNvPr id="44" name="Прямая со стрелкой 43"/>
          <p:cNvCxnSpPr/>
          <p:nvPr/>
        </p:nvCxnSpPr>
        <p:spPr>
          <a:xfrm>
            <a:off x="228600" y="3200400"/>
            <a:ext cx="3414706" cy="1428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rot="10800000" flipV="1">
            <a:off x="5500694" y="3214687"/>
            <a:ext cx="3414706" cy="1269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Скругленный прямоугольник 26">
            <a:hlinkClick r:id="rId7" action="ppaction://hlinksldjump"/>
          </p:cNvPr>
          <p:cNvSpPr/>
          <p:nvPr/>
        </p:nvSpPr>
        <p:spPr>
          <a:xfrm>
            <a:off x="3286116" y="4857760"/>
            <a:ext cx="2643206" cy="71438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Задачи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 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(базовый и углубленный уровень)</a:t>
            </a:r>
            <a:endParaRPr lang="ru-RU" sz="1600" dirty="0">
              <a:solidFill>
                <a:schemeClr val="tx2">
                  <a:lumMod val="50000"/>
                </a:schemeClr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grpSp>
        <p:nvGrpSpPr>
          <p:cNvPr id="47" name="Группа 46"/>
          <p:cNvGrpSpPr/>
          <p:nvPr/>
        </p:nvGrpSpPr>
        <p:grpSpPr>
          <a:xfrm>
            <a:off x="7858148" y="571480"/>
            <a:ext cx="1214446" cy="357190"/>
            <a:chOff x="6715140" y="142852"/>
            <a:chExt cx="1214446" cy="357190"/>
          </a:xfrm>
        </p:grpSpPr>
        <p:sp>
          <p:nvSpPr>
            <p:cNvPr id="48" name="Пятиугольник 47">
              <a:hlinkClick r:id="rId8" action="ppaction://hlinksldjump"/>
            </p:cNvPr>
            <p:cNvSpPr/>
            <p:nvPr/>
          </p:nvSpPr>
          <p:spPr>
            <a:xfrm>
              <a:off x="6715140" y="142852"/>
              <a:ext cx="1000132" cy="357190"/>
            </a:xfrm>
            <a:prstGeom prst="homePlat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главная</a:t>
              </a:r>
              <a:endParaRPr lang="ru-RU" sz="1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" name="Нашивка 48"/>
            <p:cNvSpPr/>
            <p:nvPr/>
          </p:nvSpPr>
          <p:spPr>
            <a:xfrm>
              <a:off x="7572396" y="142852"/>
              <a:ext cx="357190" cy="357190"/>
            </a:xfrm>
            <a:prstGeom prst="chevro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31" name="Скругленный прямоугольник 30">
            <a:hlinkClick r:id="rId9" action="ppaction://hlinkfile"/>
          </p:cNvPr>
          <p:cNvSpPr/>
          <p:nvPr/>
        </p:nvSpPr>
        <p:spPr>
          <a:xfrm>
            <a:off x="642910" y="4857760"/>
            <a:ext cx="2214578" cy="71438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Кроссворд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cxnSp>
        <p:nvCxnSpPr>
          <p:cNvPr id="38" name="Прямая со стрелкой 37"/>
          <p:cNvCxnSpPr/>
          <p:nvPr/>
        </p:nvCxnSpPr>
        <p:spPr>
          <a:xfrm>
            <a:off x="214282" y="5213362"/>
            <a:ext cx="428628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10800000" flipV="1">
            <a:off x="1928794" y="5786452"/>
            <a:ext cx="2643206" cy="1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rot="5400000" flipH="1" flipV="1">
            <a:off x="1820843" y="5679297"/>
            <a:ext cx="214314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Прямоугольник 200"/>
          <p:cNvSpPr/>
          <p:nvPr/>
        </p:nvSpPr>
        <p:spPr>
          <a:xfrm>
            <a:off x="8305801" y="2516175"/>
            <a:ext cx="684274" cy="536579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2" name="Прямоугольник 201"/>
          <p:cNvSpPr/>
          <p:nvPr/>
        </p:nvSpPr>
        <p:spPr>
          <a:xfrm>
            <a:off x="8305800" y="3575052"/>
            <a:ext cx="704906" cy="500066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9" name="Прямоугольник 208"/>
          <p:cNvSpPr/>
          <p:nvPr/>
        </p:nvSpPr>
        <p:spPr>
          <a:xfrm>
            <a:off x="8305800" y="5546754"/>
            <a:ext cx="704906" cy="525452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4" name="Прямоугольник 203"/>
          <p:cNvSpPr/>
          <p:nvPr/>
        </p:nvSpPr>
        <p:spPr>
          <a:xfrm>
            <a:off x="8296327" y="4560902"/>
            <a:ext cx="714380" cy="511171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90813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normalizeH="0" baseline="0" noProof="0" dirty="0" smtClean="0">
                <a:ln w="12700">
                  <a:solidFill>
                    <a:schemeClr val="tx1">
                      <a:lumMod val="50000"/>
                    </a:schemeClr>
                  </a:solidFill>
                  <a:prstDash val="solid"/>
                </a:ln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</a:rPr>
              <a:t>Периодическая система химических элементов  Д.И. Менделеева</a:t>
            </a:r>
            <a:endParaRPr kumimoji="0" lang="ru-RU" sz="2400" b="1" i="0" u="none" strike="noStrike" kern="0" normalizeH="0" baseline="0" noProof="0" dirty="0">
              <a:ln w="12700">
                <a:solidFill>
                  <a:schemeClr val="tx1">
                    <a:lumMod val="50000"/>
                  </a:schemeClr>
                </a:solidFill>
                <a:prstDash val="solid"/>
              </a:ln>
              <a:solidFill>
                <a:srgbClr val="FF7C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</a:endParaRPr>
          </a:p>
        </p:txBody>
      </p:sp>
      <p:grpSp>
        <p:nvGrpSpPr>
          <p:cNvPr id="2" name="Группа 178"/>
          <p:cNvGrpSpPr/>
          <p:nvPr/>
        </p:nvGrpSpPr>
        <p:grpSpPr>
          <a:xfrm>
            <a:off x="785786" y="500042"/>
            <a:ext cx="8215370" cy="571504"/>
            <a:chOff x="1361217" y="500042"/>
            <a:chExt cx="7767258" cy="571504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1361217" y="500042"/>
              <a:ext cx="7767258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0000"/>
                  </a:solidFill>
                </a:rPr>
                <a:t>Группы элементов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361218" y="785794"/>
              <a:ext cx="748940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rgbClr val="000000"/>
                  </a:solidFill>
                </a:rPr>
                <a:t>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110157" y="785794"/>
              <a:ext cx="736971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II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847127" y="785794"/>
              <a:ext cx="742955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III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590082" y="785794"/>
              <a:ext cx="742956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IV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333038" y="785794"/>
              <a:ext cx="742955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V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5075993" y="785794"/>
              <a:ext cx="742955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VI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5818948" y="785794"/>
              <a:ext cx="742955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VII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6561903" y="785794"/>
              <a:ext cx="2566572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VIII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785786" y="1071546"/>
            <a:ext cx="785818" cy="500066"/>
          </a:xfrm>
          <a:prstGeom prst="rect">
            <a:avLst/>
          </a:prstGeom>
          <a:solidFill>
            <a:srgbClr val="FF999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800" b="1" dirty="0">
              <a:solidFill>
                <a:srgbClr val="0000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357422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143240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3929058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Прямоугольник 33">
            <a:hlinkClick r:id="rId3" action="ppaction://hlinksldjump"/>
          </p:cNvPr>
          <p:cNvSpPr/>
          <p:nvPr/>
        </p:nvSpPr>
        <p:spPr>
          <a:xfrm>
            <a:off x="4714876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5500694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3929058" y="3071810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4714876" y="3071810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5500694" y="3071810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4" name="Прямоугольник 73"/>
          <p:cNvSpPr/>
          <p:nvPr/>
        </p:nvSpPr>
        <p:spPr>
          <a:xfrm>
            <a:off x="4714876" y="407194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5" name="Прямоугольник 74"/>
          <p:cNvSpPr/>
          <p:nvPr/>
        </p:nvSpPr>
        <p:spPr>
          <a:xfrm>
            <a:off x="5500694" y="407194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1" name="Прямоугольник 90"/>
          <p:cNvSpPr/>
          <p:nvPr/>
        </p:nvSpPr>
        <p:spPr>
          <a:xfrm>
            <a:off x="5500694" y="5072074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4" name="Группа 144"/>
          <p:cNvGrpSpPr/>
          <p:nvPr/>
        </p:nvGrpSpPr>
        <p:grpSpPr>
          <a:xfrm>
            <a:off x="3071802" y="2000239"/>
            <a:ext cx="895422" cy="618800"/>
            <a:chOff x="2214546" y="1625437"/>
            <a:chExt cx="895422" cy="707200"/>
          </a:xfrm>
        </p:grpSpPr>
        <p:sp>
          <p:nvSpPr>
            <p:cNvPr id="146" name="Прямоугольник 145"/>
            <p:cNvSpPr/>
            <p:nvPr/>
          </p:nvSpPr>
          <p:spPr>
            <a:xfrm>
              <a:off x="2285984" y="1707079"/>
              <a:ext cx="785818" cy="571503"/>
            </a:xfrm>
            <a:prstGeom prst="rect">
              <a:avLst/>
            </a:prstGeom>
            <a:solidFill>
              <a:srgbClr val="FF8C19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2254224" y="1672598"/>
              <a:ext cx="426720" cy="4572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</a:rPr>
                <a:t>Si</a:t>
              </a:r>
              <a:endParaRPr lang="ru-RU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2714612" y="1625437"/>
              <a:ext cx="389850" cy="386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14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2643174" y="1952011"/>
              <a:ext cx="466794" cy="2462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28,086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2214546" y="2033654"/>
              <a:ext cx="763351" cy="2989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2060"/>
                  </a:solidFill>
                </a:rPr>
                <a:t>Кремний</a:t>
              </a:r>
              <a:r>
                <a:rPr lang="ru-RU" sz="1100" dirty="0" smtClean="0"/>
                <a:t> </a:t>
              </a:r>
              <a:endParaRPr lang="ru-RU" sz="1100" dirty="0"/>
            </a:p>
          </p:txBody>
        </p:sp>
      </p:grpSp>
      <p:grpSp>
        <p:nvGrpSpPr>
          <p:cNvPr id="25" name="Группа 174"/>
          <p:cNvGrpSpPr/>
          <p:nvPr/>
        </p:nvGrpSpPr>
        <p:grpSpPr>
          <a:xfrm>
            <a:off x="3857620" y="2000240"/>
            <a:ext cx="889916" cy="634187"/>
            <a:chOff x="4500562" y="1888034"/>
            <a:chExt cx="889916" cy="724783"/>
          </a:xfrm>
        </p:grpSpPr>
        <p:sp>
          <p:nvSpPr>
            <p:cNvPr id="152" name="Прямоугольник 151"/>
            <p:cNvSpPr/>
            <p:nvPr/>
          </p:nvSpPr>
          <p:spPr>
            <a:xfrm>
              <a:off x="4572000" y="1969678"/>
              <a:ext cx="785818" cy="571504"/>
            </a:xfrm>
            <a:prstGeom prst="rect">
              <a:avLst/>
            </a:prstGeom>
            <a:solidFill>
              <a:srgbClr val="FF8C19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53" name="TextBox 152"/>
            <p:cNvSpPr txBox="1"/>
            <p:nvPr/>
          </p:nvSpPr>
          <p:spPr>
            <a:xfrm>
              <a:off x="4521195" y="1935195"/>
              <a:ext cx="341760" cy="4572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>
                  <a:solidFill>
                    <a:srgbClr val="000000"/>
                  </a:solidFill>
                </a:rPr>
                <a:t>Р</a:t>
              </a:r>
            </a:p>
          </p:txBody>
        </p:sp>
        <p:sp>
          <p:nvSpPr>
            <p:cNvPr id="154" name="TextBox 153"/>
            <p:cNvSpPr txBox="1"/>
            <p:nvPr/>
          </p:nvSpPr>
          <p:spPr>
            <a:xfrm>
              <a:off x="5000628" y="1888034"/>
              <a:ext cx="389850" cy="3869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ru-RU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4857752" y="2214603"/>
              <a:ext cx="51809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30,9738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56" name="TextBox 155"/>
            <p:cNvSpPr txBox="1"/>
            <p:nvPr/>
          </p:nvSpPr>
          <p:spPr>
            <a:xfrm>
              <a:off x="4500562" y="2296248"/>
              <a:ext cx="700833" cy="3165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2060"/>
                  </a:solidFill>
                </a:rPr>
                <a:t>Фосфор</a:t>
              </a:r>
              <a:r>
                <a:rPr lang="ru-RU" sz="1200" dirty="0" smtClean="0"/>
                <a:t> </a:t>
              </a:r>
              <a:endParaRPr lang="ru-RU" sz="1200" dirty="0"/>
            </a:p>
          </p:txBody>
        </p:sp>
      </p:grpSp>
      <p:grpSp>
        <p:nvGrpSpPr>
          <p:cNvPr id="27" name="Группа 156"/>
          <p:cNvGrpSpPr/>
          <p:nvPr/>
        </p:nvGrpSpPr>
        <p:grpSpPr>
          <a:xfrm>
            <a:off x="4643438" y="2000240"/>
            <a:ext cx="895422" cy="634189"/>
            <a:chOff x="2214546" y="1625436"/>
            <a:chExt cx="895422" cy="724787"/>
          </a:xfrm>
        </p:grpSpPr>
        <p:sp>
          <p:nvSpPr>
            <p:cNvPr id="158" name="Прямоугольник 157"/>
            <p:cNvSpPr/>
            <p:nvPr/>
          </p:nvSpPr>
          <p:spPr>
            <a:xfrm>
              <a:off x="2285984" y="1707080"/>
              <a:ext cx="785818" cy="571504"/>
            </a:xfrm>
            <a:prstGeom prst="rect">
              <a:avLst/>
            </a:prstGeom>
            <a:solidFill>
              <a:srgbClr val="FF8C19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59" name="TextBox 158"/>
            <p:cNvSpPr txBox="1"/>
            <p:nvPr/>
          </p:nvSpPr>
          <p:spPr>
            <a:xfrm>
              <a:off x="2252647" y="1672597"/>
              <a:ext cx="341760" cy="4572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000000"/>
                  </a:solidFill>
                </a:rPr>
                <a:t>S</a:t>
              </a:r>
              <a:endParaRPr lang="ru-RU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160" name="TextBox 159"/>
            <p:cNvSpPr txBox="1"/>
            <p:nvPr/>
          </p:nvSpPr>
          <p:spPr>
            <a:xfrm>
              <a:off x="2714612" y="1625436"/>
              <a:ext cx="389850" cy="386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16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2643174" y="1952010"/>
              <a:ext cx="466794" cy="2462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32,064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62" name="TextBox 161"/>
            <p:cNvSpPr txBox="1"/>
            <p:nvPr/>
          </p:nvSpPr>
          <p:spPr>
            <a:xfrm>
              <a:off x="2214546" y="2033653"/>
              <a:ext cx="548548" cy="3165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2060"/>
                  </a:solidFill>
                </a:rPr>
                <a:t>Сера</a:t>
              </a:r>
              <a:r>
                <a:rPr lang="ru-RU" sz="1100" dirty="0" smtClean="0"/>
                <a:t> </a:t>
              </a:r>
              <a:r>
                <a:rPr lang="ru-RU" sz="1200" dirty="0" smtClean="0"/>
                <a:t> </a:t>
              </a:r>
              <a:endParaRPr lang="ru-RU" sz="1200" dirty="0"/>
            </a:p>
          </p:txBody>
        </p:sp>
      </p:grpSp>
      <p:grpSp>
        <p:nvGrpSpPr>
          <p:cNvPr id="28" name="Группа 162"/>
          <p:cNvGrpSpPr/>
          <p:nvPr/>
        </p:nvGrpSpPr>
        <p:grpSpPr>
          <a:xfrm>
            <a:off x="5448312" y="2000240"/>
            <a:ext cx="876366" cy="634189"/>
            <a:chOff x="2233602" y="1625436"/>
            <a:chExt cx="876366" cy="724787"/>
          </a:xfrm>
        </p:grpSpPr>
        <p:sp>
          <p:nvSpPr>
            <p:cNvPr id="164" name="Прямоугольник 163"/>
            <p:cNvSpPr/>
            <p:nvPr/>
          </p:nvSpPr>
          <p:spPr>
            <a:xfrm>
              <a:off x="2285984" y="1707080"/>
              <a:ext cx="785818" cy="571504"/>
            </a:xfrm>
            <a:prstGeom prst="rect">
              <a:avLst/>
            </a:prstGeom>
            <a:solidFill>
              <a:srgbClr val="FF8C19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5" name="TextBox 164"/>
            <p:cNvSpPr txBox="1"/>
            <p:nvPr/>
          </p:nvSpPr>
          <p:spPr>
            <a:xfrm>
              <a:off x="2233602" y="1672597"/>
              <a:ext cx="455574" cy="4572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</a:rPr>
                <a:t>Cl</a:t>
              </a:r>
              <a:endParaRPr lang="ru-RU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166" name="TextBox 165"/>
            <p:cNvSpPr txBox="1"/>
            <p:nvPr/>
          </p:nvSpPr>
          <p:spPr>
            <a:xfrm>
              <a:off x="2714612" y="1625436"/>
              <a:ext cx="389850" cy="386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17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2643174" y="1952010"/>
              <a:ext cx="466794" cy="2462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3</a:t>
              </a:r>
              <a:r>
                <a:rPr lang="en-US" sz="800" dirty="0" smtClean="0">
                  <a:solidFill>
                    <a:srgbClr val="002060"/>
                  </a:solidFill>
                </a:rPr>
                <a:t>5</a:t>
              </a:r>
              <a:r>
                <a:rPr lang="ru-RU" sz="800" dirty="0" smtClean="0">
                  <a:solidFill>
                    <a:srgbClr val="002060"/>
                  </a:solidFill>
                </a:rPr>
                <a:t>,</a:t>
              </a:r>
              <a:r>
                <a:rPr lang="en-US" sz="800" dirty="0" smtClean="0">
                  <a:solidFill>
                    <a:srgbClr val="002060"/>
                  </a:solidFill>
                </a:rPr>
                <a:t>453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68" name="TextBox 167"/>
            <p:cNvSpPr txBox="1"/>
            <p:nvPr/>
          </p:nvSpPr>
          <p:spPr>
            <a:xfrm>
              <a:off x="2285984" y="2033653"/>
              <a:ext cx="537327" cy="3165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2060"/>
                  </a:solidFill>
                </a:rPr>
                <a:t>Хлор</a:t>
              </a:r>
              <a:r>
                <a:rPr lang="ru-RU" sz="1200" dirty="0" smtClean="0">
                  <a:solidFill>
                    <a:srgbClr val="002060"/>
                  </a:solidFill>
                </a:rPr>
                <a:t> </a:t>
              </a:r>
              <a:endParaRPr lang="ru-RU" sz="1200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9" name="Группа 168"/>
          <p:cNvGrpSpPr/>
          <p:nvPr/>
        </p:nvGrpSpPr>
        <p:grpSpPr>
          <a:xfrm>
            <a:off x="8259814" y="2000239"/>
            <a:ext cx="778829" cy="594979"/>
            <a:chOff x="2272084" y="1625434"/>
            <a:chExt cx="753348" cy="679975"/>
          </a:xfrm>
        </p:grpSpPr>
        <p:sp>
          <p:nvSpPr>
            <p:cNvPr id="170" name="Прямоугольник 169"/>
            <p:cNvSpPr/>
            <p:nvPr/>
          </p:nvSpPr>
          <p:spPr>
            <a:xfrm>
              <a:off x="2316565" y="1707081"/>
              <a:ext cx="670699" cy="571504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1" name="TextBox 170"/>
            <p:cNvSpPr txBox="1"/>
            <p:nvPr/>
          </p:nvSpPr>
          <p:spPr>
            <a:xfrm>
              <a:off x="2272085" y="1630866"/>
              <a:ext cx="487186" cy="5276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</a:rPr>
                <a:t>A</a:t>
              </a:r>
              <a:r>
                <a:rPr lang="en-US" sz="2400" b="1" dirty="0" smtClean="0">
                  <a:solidFill>
                    <a:srgbClr val="000000"/>
                  </a:solidFill>
                </a:rPr>
                <a:t>r</a:t>
              </a:r>
              <a:endParaRPr lang="ru-RU" sz="2400" b="1" dirty="0">
                <a:solidFill>
                  <a:srgbClr val="000000"/>
                </a:solidFill>
              </a:endParaRPr>
            </a:p>
          </p:txBody>
        </p:sp>
        <p:sp>
          <p:nvSpPr>
            <p:cNvPr id="172" name="TextBox 171"/>
            <p:cNvSpPr txBox="1"/>
            <p:nvPr/>
          </p:nvSpPr>
          <p:spPr>
            <a:xfrm>
              <a:off x="2630076" y="1625434"/>
              <a:ext cx="377095" cy="3869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18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3" name="TextBox 172"/>
            <p:cNvSpPr txBox="1"/>
            <p:nvPr/>
          </p:nvSpPr>
          <p:spPr>
            <a:xfrm>
              <a:off x="2558638" y="1952007"/>
              <a:ext cx="46679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3</a:t>
              </a:r>
              <a:r>
                <a:rPr lang="en-US" sz="800" dirty="0" smtClean="0">
                  <a:solidFill>
                    <a:srgbClr val="002060"/>
                  </a:solidFill>
                </a:rPr>
                <a:t>9</a:t>
              </a:r>
              <a:r>
                <a:rPr lang="ru-RU" sz="800" dirty="0" smtClean="0">
                  <a:solidFill>
                    <a:srgbClr val="002060"/>
                  </a:solidFill>
                </a:rPr>
                <a:t>,</a:t>
              </a:r>
              <a:r>
                <a:rPr lang="en-US" sz="800" dirty="0" smtClean="0">
                  <a:solidFill>
                    <a:srgbClr val="002060"/>
                  </a:solidFill>
                </a:rPr>
                <a:t>948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74" name="TextBox 173"/>
            <p:cNvSpPr txBox="1"/>
            <p:nvPr/>
          </p:nvSpPr>
          <p:spPr>
            <a:xfrm>
              <a:off x="2272084" y="2006427"/>
              <a:ext cx="543006" cy="29898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0000"/>
                  </a:solidFill>
                </a:rPr>
                <a:t>Аргон</a:t>
              </a:r>
              <a:endParaRPr lang="ru-RU" sz="11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30" name="Группа 175"/>
          <p:cNvGrpSpPr/>
          <p:nvPr/>
        </p:nvGrpSpPr>
        <p:grpSpPr>
          <a:xfrm>
            <a:off x="142844" y="495917"/>
            <a:ext cx="642942" cy="5576313"/>
            <a:chOff x="285720" y="495917"/>
            <a:chExt cx="681383" cy="5576313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85720" y="1071546"/>
              <a:ext cx="399820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1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685540" y="500042"/>
              <a:ext cx="281563" cy="5715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85720" y="1571660"/>
              <a:ext cx="399820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2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285720" y="2071678"/>
              <a:ext cx="399820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3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285720" y="2571744"/>
              <a:ext cx="399820" cy="10001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4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285720" y="5572140"/>
              <a:ext cx="399820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7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285720" y="3571877"/>
              <a:ext cx="399820" cy="10001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5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285720" y="4572008"/>
              <a:ext cx="399820" cy="10001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6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685540" y="1071546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1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85540" y="1571612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2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85540" y="2071678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3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03" name="Прямоугольник 102"/>
            <p:cNvSpPr/>
            <p:nvPr/>
          </p:nvSpPr>
          <p:spPr>
            <a:xfrm>
              <a:off x="685540" y="5572140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10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17" name="Прямоугольник 116"/>
            <p:cNvSpPr/>
            <p:nvPr/>
          </p:nvSpPr>
          <p:spPr>
            <a:xfrm>
              <a:off x="685540" y="2571744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4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18" name="Прямоугольник 117"/>
            <p:cNvSpPr/>
            <p:nvPr/>
          </p:nvSpPr>
          <p:spPr>
            <a:xfrm>
              <a:off x="685540" y="3071810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5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19" name="Прямоугольник 118"/>
            <p:cNvSpPr/>
            <p:nvPr/>
          </p:nvSpPr>
          <p:spPr>
            <a:xfrm>
              <a:off x="685540" y="3571876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6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20" name="Прямоугольник 119"/>
            <p:cNvSpPr/>
            <p:nvPr/>
          </p:nvSpPr>
          <p:spPr>
            <a:xfrm>
              <a:off x="685540" y="4071942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7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21" name="Прямоугольник 120"/>
            <p:cNvSpPr/>
            <p:nvPr/>
          </p:nvSpPr>
          <p:spPr>
            <a:xfrm>
              <a:off x="685540" y="4572008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8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22" name="Прямоугольник 121"/>
            <p:cNvSpPr/>
            <p:nvPr/>
          </p:nvSpPr>
          <p:spPr>
            <a:xfrm>
              <a:off x="685540" y="5072074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9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 rot="17565087">
              <a:off x="557785" y="632487"/>
              <a:ext cx="530915" cy="257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 smtClean="0">
                  <a:solidFill>
                    <a:srgbClr val="000000"/>
                  </a:solidFill>
                </a:rPr>
                <a:t>Ряды</a:t>
              </a:r>
              <a:endParaRPr lang="ru-RU" sz="1100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175" name="TextBox 174"/>
          <p:cNvSpPr txBox="1"/>
          <p:nvPr/>
        </p:nvSpPr>
        <p:spPr>
          <a:xfrm>
            <a:off x="738135" y="1019142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</a:rPr>
              <a:t>Н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738135" y="1347759"/>
            <a:ext cx="7056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Водород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1249317" y="1019142"/>
            <a:ext cx="2872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1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80" name="TextBox 179"/>
          <p:cNvSpPr txBox="1"/>
          <p:nvPr/>
        </p:nvSpPr>
        <p:spPr>
          <a:xfrm>
            <a:off x="1142976" y="1214422"/>
            <a:ext cx="41549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1.008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182" name="Прямоугольник 181"/>
          <p:cNvSpPr/>
          <p:nvPr/>
        </p:nvSpPr>
        <p:spPr>
          <a:xfrm>
            <a:off x="8305800" y="3063870"/>
            <a:ext cx="704906" cy="50006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5" name="Прямоугольник 184"/>
          <p:cNvSpPr/>
          <p:nvPr/>
        </p:nvSpPr>
        <p:spPr>
          <a:xfrm>
            <a:off x="8305800" y="1071546"/>
            <a:ext cx="695355" cy="500066"/>
          </a:xfrm>
          <a:prstGeom prst="rect">
            <a:avLst/>
          </a:prstGeom>
          <a:solidFill>
            <a:srgbClr val="FF999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7" name="Прямоугольник 186"/>
          <p:cNvSpPr/>
          <p:nvPr/>
        </p:nvSpPr>
        <p:spPr>
          <a:xfrm>
            <a:off x="142844" y="507960"/>
            <a:ext cx="380338" cy="5715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0000"/>
              </a:solidFill>
            </a:endParaRPr>
          </a:p>
        </p:txBody>
      </p:sp>
      <p:sp>
        <p:nvSpPr>
          <p:cNvPr id="190" name="TextBox 189"/>
          <p:cNvSpPr txBox="1"/>
          <p:nvPr/>
        </p:nvSpPr>
        <p:spPr>
          <a:xfrm rot="18055159">
            <a:off x="-61494" y="618208"/>
            <a:ext cx="80519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 smtClean="0">
                <a:solidFill>
                  <a:srgbClr val="000000"/>
                </a:solidFill>
              </a:rPr>
              <a:t>Периоды</a:t>
            </a:r>
            <a:endParaRPr lang="ru-RU" sz="1050" b="1" dirty="0">
              <a:solidFill>
                <a:srgbClr val="000000"/>
              </a:solidFill>
            </a:endParaRPr>
          </a:p>
        </p:txBody>
      </p:sp>
      <p:sp>
        <p:nvSpPr>
          <p:cNvPr id="191" name="Прямоугольник 190"/>
          <p:cNvSpPr/>
          <p:nvPr/>
        </p:nvSpPr>
        <p:spPr>
          <a:xfrm>
            <a:off x="8305800" y="1566837"/>
            <a:ext cx="684273" cy="50006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3" name="Прямоугольник 202"/>
          <p:cNvSpPr/>
          <p:nvPr/>
        </p:nvSpPr>
        <p:spPr>
          <a:xfrm>
            <a:off x="8305800" y="4086234"/>
            <a:ext cx="704906" cy="47466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5" name="Прямоугольник 204"/>
          <p:cNvSpPr/>
          <p:nvPr/>
        </p:nvSpPr>
        <p:spPr>
          <a:xfrm>
            <a:off x="8305800" y="5072085"/>
            <a:ext cx="704906" cy="50006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9" name="TextBox 228"/>
          <p:cNvSpPr txBox="1"/>
          <p:nvPr/>
        </p:nvSpPr>
        <p:spPr>
          <a:xfrm>
            <a:off x="2308194" y="1530324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B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37" name="TextBox 236"/>
          <p:cNvSpPr txBox="1"/>
          <p:nvPr/>
        </p:nvSpPr>
        <p:spPr>
          <a:xfrm>
            <a:off x="3111480" y="1530324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C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45" name="TextBox 244"/>
          <p:cNvSpPr txBox="1"/>
          <p:nvPr/>
        </p:nvSpPr>
        <p:spPr>
          <a:xfrm>
            <a:off x="3878253" y="1530324"/>
            <a:ext cx="3978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N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47" name="TextBox 246"/>
          <p:cNvSpPr txBox="1"/>
          <p:nvPr/>
        </p:nvSpPr>
        <p:spPr>
          <a:xfrm>
            <a:off x="3878253" y="3027357"/>
            <a:ext cx="4972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As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53" name="TextBox 252"/>
          <p:cNvSpPr txBox="1"/>
          <p:nvPr/>
        </p:nvSpPr>
        <p:spPr>
          <a:xfrm>
            <a:off x="8259813" y="1019142"/>
            <a:ext cx="5261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He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56" name="TextBox 255"/>
          <p:cNvSpPr txBox="1"/>
          <p:nvPr/>
        </p:nvSpPr>
        <p:spPr>
          <a:xfrm>
            <a:off x="4681539" y="3027357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Se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58" name="TextBox 257"/>
          <p:cNvSpPr txBox="1"/>
          <p:nvPr/>
        </p:nvSpPr>
        <p:spPr>
          <a:xfrm>
            <a:off x="4645026" y="4049721"/>
            <a:ext cx="4844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Te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61" name="TextBox 260"/>
          <p:cNvSpPr txBox="1"/>
          <p:nvPr/>
        </p:nvSpPr>
        <p:spPr>
          <a:xfrm>
            <a:off x="5448312" y="1530324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F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63" name="TextBox 262"/>
          <p:cNvSpPr txBox="1"/>
          <p:nvPr/>
        </p:nvSpPr>
        <p:spPr>
          <a:xfrm>
            <a:off x="5411799" y="3027357"/>
            <a:ext cx="4555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Br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65" name="TextBox 264"/>
          <p:cNvSpPr txBox="1"/>
          <p:nvPr/>
        </p:nvSpPr>
        <p:spPr>
          <a:xfrm>
            <a:off x="5484825" y="4049721"/>
            <a:ext cx="2840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I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67" name="TextBox 266"/>
          <p:cNvSpPr txBox="1"/>
          <p:nvPr/>
        </p:nvSpPr>
        <p:spPr>
          <a:xfrm>
            <a:off x="5448312" y="5035572"/>
            <a:ext cx="4683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At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71" name="TextBox 270"/>
          <p:cNvSpPr txBox="1"/>
          <p:nvPr/>
        </p:nvSpPr>
        <p:spPr>
          <a:xfrm>
            <a:off x="8259813" y="1530324"/>
            <a:ext cx="5261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Ne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72" name="TextBox 271"/>
          <p:cNvSpPr txBox="1"/>
          <p:nvPr/>
        </p:nvSpPr>
        <p:spPr>
          <a:xfrm>
            <a:off x="8286776" y="3000372"/>
            <a:ext cx="4828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Kr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79" name="TextBox 278"/>
          <p:cNvSpPr txBox="1"/>
          <p:nvPr/>
        </p:nvSpPr>
        <p:spPr>
          <a:xfrm>
            <a:off x="8286776" y="4000504"/>
            <a:ext cx="4844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solidFill>
                  <a:srgbClr val="000000"/>
                </a:solidFill>
              </a:rPr>
              <a:t>Xe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80" name="TextBox 279"/>
          <p:cNvSpPr txBox="1"/>
          <p:nvPr/>
        </p:nvSpPr>
        <p:spPr>
          <a:xfrm>
            <a:off x="8286776" y="5000636"/>
            <a:ext cx="5277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solidFill>
                  <a:srgbClr val="000000"/>
                </a:solidFill>
              </a:rPr>
              <a:t>Rn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307" name="Прямоугольник 306"/>
          <p:cNvSpPr/>
          <p:nvPr/>
        </p:nvSpPr>
        <p:spPr>
          <a:xfrm>
            <a:off x="2344707" y="1858941"/>
            <a:ext cx="40748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Бор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08" name="Прямоугольник 307"/>
          <p:cNvSpPr/>
          <p:nvPr/>
        </p:nvSpPr>
        <p:spPr>
          <a:xfrm>
            <a:off x="3111480" y="1858941"/>
            <a:ext cx="68800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chemeClr val="tx2">
                    <a:lumMod val="50000"/>
                  </a:schemeClr>
                </a:solidFill>
              </a:rPr>
              <a:t>Углерод</a:t>
            </a:r>
            <a:endParaRPr lang="ru-RU" sz="11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16" name="Прямоугольник 315"/>
          <p:cNvSpPr/>
          <p:nvPr/>
        </p:nvSpPr>
        <p:spPr>
          <a:xfrm>
            <a:off x="3878253" y="1858941"/>
            <a:ext cx="47481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Азот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18" name="Прямоугольник 317"/>
          <p:cNvSpPr/>
          <p:nvPr/>
        </p:nvSpPr>
        <p:spPr>
          <a:xfrm>
            <a:off x="3878253" y="3355974"/>
            <a:ext cx="71045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Мышьяк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26" name="Прямоугольник 325"/>
          <p:cNvSpPr/>
          <p:nvPr/>
        </p:nvSpPr>
        <p:spPr>
          <a:xfrm>
            <a:off x="4645026" y="3355974"/>
            <a:ext cx="55015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Селен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28" name="Прямоугольник 327"/>
          <p:cNvSpPr/>
          <p:nvPr/>
        </p:nvSpPr>
        <p:spPr>
          <a:xfrm>
            <a:off x="4645026" y="4341825"/>
            <a:ext cx="61587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Теллур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31" name="Прямоугольник 330"/>
          <p:cNvSpPr/>
          <p:nvPr/>
        </p:nvSpPr>
        <p:spPr>
          <a:xfrm>
            <a:off x="5448312" y="1858941"/>
            <a:ext cx="49885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Фтор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33" name="Прямоугольник 332"/>
          <p:cNvSpPr/>
          <p:nvPr/>
        </p:nvSpPr>
        <p:spPr>
          <a:xfrm>
            <a:off x="5448312" y="3355974"/>
            <a:ext cx="49725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Бром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35" name="Прямоугольник 334"/>
          <p:cNvSpPr/>
          <p:nvPr/>
        </p:nvSpPr>
        <p:spPr>
          <a:xfrm>
            <a:off x="5448312" y="4341825"/>
            <a:ext cx="42992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err="1" smtClean="0">
                <a:solidFill>
                  <a:srgbClr val="000000"/>
                </a:solidFill>
              </a:rPr>
              <a:t>Иод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37" name="Прямоугольник 336"/>
          <p:cNvSpPr/>
          <p:nvPr/>
        </p:nvSpPr>
        <p:spPr>
          <a:xfrm>
            <a:off x="5448312" y="5364189"/>
            <a:ext cx="53412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Астат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47" name="Прямоугольник 346"/>
          <p:cNvSpPr/>
          <p:nvPr/>
        </p:nvSpPr>
        <p:spPr>
          <a:xfrm>
            <a:off x="8259813" y="3355974"/>
            <a:ext cx="70724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Криптон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48" name="Прямоугольник 347"/>
          <p:cNvSpPr/>
          <p:nvPr/>
        </p:nvSpPr>
        <p:spPr>
          <a:xfrm>
            <a:off x="8286776" y="4357694"/>
            <a:ext cx="62549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Ксенон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49" name="Прямоугольник 348"/>
          <p:cNvSpPr/>
          <p:nvPr/>
        </p:nvSpPr>
        <p:spPr>
          <a:xfrm>
            <a:off x="8286776" y="5357826"/>
            <a:ext cx="54373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Радон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52" name="Прямоугольник 351"/>
          <p:cNvSpPr/>
          <p:nvPr/>
        </p:nvSpPr>
        <p:spPr>
          <a:xfrm>
            <a:off x="2819376" y="1493811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5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3" name="Прямоугольник 352"/>
          <p:cNvSpPr/>
          <p:nvPr/>
        </p:nvSpPr>
        <p:spPr>
          <a:xfrm>
            <a:off x="3622662" y="1493811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6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4" name="Прямоугольник 353"/>
          <p:cNvSpPr/>
          <p:nvPr/>
        </p:nvSpPr>
        <p:spPr>
          <a:xfrm>
            <a:off x="4389435" y="1493811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7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36" name="Группа 544"/>
          <p:cNvGrpSpPr/>
          <p:nvPr/>
        </p:nvGrpSpPr>
        <p:grpSpPr>
          <a:xfrm>
            <a:off x="4645026" y="1493811"/>
            <a:ext cx="798440" cy="626740"/>
            <a:chOff x="4645026" y="1493811"/>
            <a:chExt cx="798440" cy="626740"/>
          </a:xfrm>
        </p:grpSpPr>
        <p:sp>
          <p:nvSpPr>
            <p:cNvPr id="254" name="TextBox 253"/>
            <p:cNvSpPr txBox="1"/>
            <p:nvPr/>
          </p:nvSpPr>
          <p:spPr>
            <a:xfrm>
              <a:off x="4645026" y="1530324"/>
              <a:ext cx="3978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</a:rPr>
                <a:t>O</a:t>
              </a:r>
              <a:endParaRPr lang="ru-RU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324" name="Прямоугольник 323"/>
            <p:cNvSpPr/>
            <p:nvPr/>
          </p:nvSpPr>
          <p:spPr>
            <a:xfrm>
              <a:off x="4645026" y="1858941"/>
              <a:ext cx="771365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100" dirty="0" smtClean="0">
                  <a:solidFill>
                    <a:srgbClr val="000000"/>
                  </a:solidFill>
                </a:rPr>
                <a:t>Кислород</a:t>
              </a:r>
              <a:endParaRPr lang="ru-RU" sz="1100" dirty="0">
                <a:solidFill>
                  <a:srgbClr val="000000"/>
                </a:solidFill>
              </a:endParaRPr>
            </a:p>
          </p:txBody>
        </p:sp>
        <p:sp>
          <p:nvSpPr>
            <p:cNvPr id="355" name="Прямоугольник 354"/>
            <p:cNvSpPr/>
            <p:nvPr/>
          </p:nvSpPr>
          <p:spPr>
            <a:xfrm>
              <a:off x="5156208" y="1493811"/>
              <a:ext cx="28725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1" dirty="0" smtClean="0">
                  <a:solidFill>
                    <a:schemeClr val="tx2">
                      <a:lumMod val="50000"/>
                    </a:schemeClr>
                  </a:solidFill>
                </a:rPr>
                <a:t>8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sp>
        <p:nvSpPr>
          <p:cNvPr id="356" name="Прямоугольник 355"/>
          <p:cNvSpPr/>
          <p:nvPr/>
        </p:nvSpPr>
        <p:spPr>
          <a:xfrm>
            <a:off x="5959494" y="1493811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9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7" name="Прямоугольник 356"/>
          <p:cNvSpPr/>
          <p:nvPr/>
        </p:nvSpPr>
        <p:spPr>
          <a:xfrm>
            <a:off x="8697969" y="1019142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2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8" name="Прямоугольник 357"/>
          <p:cNvSpPr/>
          <p:nvPr/>
        </p:nvSpPr>
        <p:spPr>
          <a:xfrm>
            <a:off x="8624943" y="1493811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10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61" name="Прямоугольник 360"/>
          <p:cNvSpPr/>
          <p:nvPr/>
        </p:nvSpPr>
        <p:spPr>
          <a:xfrm>
            <a:off x="774647" y="6057936"/>
            <a:ext cx="839799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2" name="Прямоугольник 361"/>
          <p:cNvSpPr/>
          <p:nvPr/>
        </p:nvSpPr>
        <p:spPr>
          <a:xfrm>
            <a:off x="1577934" y="6057936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3" name="Прямоугольник 362"/>
          <p:cNvSpPr/>
          <p:nvPr/>
        </p:nvSpPr>
        <p:spPr>
          <a:xfrm>
            <a:off x="774648" y="6313527"/>
            <a:ext cx="822331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4" name="Прямоугольник 363"/>
          <p:cNvSpPr/>
          <p:nvPr/>
        </p:nvSpPr>
        <p:spPr>
          <a:xfrm>
            <a:off x="1577934" y="6313527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5" name="Прямоугольник 364"/>
          <p:cNvSpPr/>
          <p:nvPr/>
        </p:nvSpPr>
        <p:spPr>
          <a:xfrm>
            <a:off x="2344707" y="6057936"/>
            <a:ext cx="822331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6" name="Прямоугольник 365"/>
          <p:cNvSpPr/>
          <p:nvPr/>
        </p:nvSpPr>
        <p:spPr>
          <a:xfrm>
            <a:off x="2344707" y="6313527"/>
            <a:ext cx="822331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" name="Прямоугольник 367"/>
          <p:cNvSpPr/>
          <p:nvPr/>
        </p:nvSpPr>
        <p:spPr>
          <a:xfrm>
            <a:off x="3147993" y="6057936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9" name="Прямоугольник 368"/>
          <p:cNvSpPr/>
          <p:nvPr/>
        </p:nvSpPr>
        <p:spPr>
          <a:xfrm>
            <a:off x="3147993" y="6313527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0" name="Прямоугольник 369"/>
          <p:cNvSpPr/>
          <p:nvPr/>
        </p:nvSpPr>
        <p:spPr>
          <a:xfrm>
            <a:off x="3914766" y="6057936"/>
            <a:ext cx="822331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1" name="Прямоугольник 370"/>
          <p:cNvSpPr/>
          <p:nvPr/>
        </p:nvSpPr>
        <p:spPr>
          <a:xfrm>
            <a:off x="3914766" y="6313527"/>
            <a:ext cx="822331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2" name="Прямоугольник 371"/>
          <p:cNvSpPr/>
          <p:nvPr/>
        </p:nvSpPr>
        <p:spPr>
          <a:xfrm>
            <a:off x="4718052" y="6057936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3" name="Прямоугольник 372"/>
          <p:cNvSpPr/>
          <p:nvPr/>
        </p:nvSpPr>
        <p:spPr>
          <a:xfrm>
            <a:off x="4718052" y="6313527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4" name="Прямоугольник 373"/>
          <p:cNvSpPr/>
          <p:nvPr/>
        </p:nvSpPr>
        <p:spPr>
          <a:xfrm>
            <a:off x="5484824" y="6057936"/>
            <a:ext cx="839799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5" name="Прямоугольник 374"/>
          <p:cNvSpPr/>
          <p:nvPr/>
        </p:nvSpPr>
        <p:spPr>
          <a:xfrm>
            <a:off x="5484824" y="6313527"/>
            <a:ext cx="839799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2" name="Прямоугольник 381"/>
          <p:cNvSpPr/>
          <p:nvPr/>
        </p:nvSpPr>
        <p:spPr>
          <a:xfrm>
            <a:off x="6288111" y="6313527"/>
            <a:ext cx="2713132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3" name="Прямоугольник 382"/>
          <p:cNvSpPr/>
          <p:nvPr/>
        </p:nvSpPr>
        <p:spPr>
          <a:xfrm>
            <a:off x="6288111" y="6057936"/>
            <a:ext cx="2713132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4" name="Прямоугольник 383"/>
          <p:cNvSpPr/>
          <p:nvPr/>
        </p:nvSpPr>
        <p:spPr>
          <a:xfrm>
            <a:off x="142844" y="6057936"/>
            <a:ext cx="642974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baseline="-25000" dirty="0" smtClean="0">
                <a:ln w="50800"/>
                <a:solidFill>
                  <a:schemeClr val="tx1">
                    <a:lumMod val="25000"/>
                  </a:schemeClr>
                </a:solidFill>
              </a:rPr>
              <a:t>ВО</a:t>
            </a:r>
            <a:endParaRPr lang="ru-RU" b="1" baseline="-25000" dirty="0">
              <a:ln w="50800"/>
              <a:solidFill>
                <a:schemeClr val="tx1">
                  <a:lumMod val="25000"/>
                </a:schemeClr>
              </a:solidFill>
            </a:endParaRPr>
          </a:p>
        </p:txBody>
      </p:sp>
      <p:sp>
        <p:nvSpPr>
          <p:cNvPr id="385" name="Прямоугольник 384"/>
          <p:cNvSpPr/>
          <p:nvPr/>
        </p:nvSpPr>
        <p:spPr>
          <a:xfrm>
            <a:off x="142844" y="6313527"/>
            <a:ext cx="631804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baseline="-25000" dirty="0" smtClean="0">
                <a:ln w="50800"/>
                <a:solidFill>
                  <a:schemeClr val="tx1">
                    <a:lumMod val="25000"/>
                  </a:schemeClr>
                </a:solidFill>
              </a:rPr>
              <a:t>ЛВС</a:t>
            </a:r>
            <a:endParaRPr lang="ru-RU" b="1" baseline="-25000" dirty="0">
              <a:ln w="50800"/>
              <a:solidFill>
                <a:schemeClr val="tx1">
                  <a:lumMod val="25000"/>
                </a:schemeClr>
              </a:solidFill>
            </a:endParaRPr>
          </a:p>
        </p:txBody>
      </p:sp>
      <p:sp>
        <p:nvSpPr>
          <p:cNvPr id="393" name="Прямоугольник 392"/>
          <p:cNvSpPr/>
          <p:nvPr/>
        </p:nvSpPr>
        <p:spPr>
          <a:xfrm>
            <a:off x="4352922" y="3027357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33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95" name="Прямоугольник 394"/>
          <p:cNvSpPr/>
          <p:nvPr/>
        </p:nvSpPr>
        <p:spPr>
          <a:xfrm>
            <a:off x="5922981" y="3027357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35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96" name="Прямоугольник 395"/>
          <p:cNvSpPr/>
          <p:nvPr/>
        </p:nvSpPr>
        <p:spPr>
          <a:xfrm>
            <a:off x="8624943" y="3027357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36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12" name="Прямоугольник 411"/>
          <p:cNvSpPr/>
          <p:nvPr/>
        </p:nvSpPr>
        <p:spPr>
          <a:xfrm>
            <a:off x="5156208" y="4049721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52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13" name="Прямоугольник 412"/>
          <p:cNvSpPr/>
          <p:nvPr/>
        </p:nvSpPr>
        <p:spPr>
          <a:xfrm>
            <a:off x="5922981" y="4049721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53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14" name="Прямоугольник 413"/>
          <p:cNvSpPr/>
          <p:nvPr/>
        </p:nvSpPr>
        <p:spPr>
          <a:xfrm>
            <a:off x="8624943" y="4049721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54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31" name="Прямоугольник 430"/>
          <p:cNvSpPr/>
          <p:nvPr/>
        </p:nvSpPr>
        <p:spPr>
          <a:xfrm>
            <a:off x="5959494" y="5035572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85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32" name="Прямоугольник 431"/>
          <p:cNvSpPr/>
          <p:nvPr/>
        </p:nvSpPr>
        <p:spPr>
          <a:xfrm>
            <a:off x="8624943" y="5035572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86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54" name="Прямоугольник 453"/>
          <p:cNvSpPr/>
          <p:nvPr/>
        </p:nvSpPr>
        <p:spPr>
          <a:xfrm>
            <a:off x="2709837" y="1749402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10,811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62" name="Прямоугольник 461"/>
          <p:cNvSpPr/>
          <p:nvPr/>
        </p:nvSpPr>
        <p:spPr>
          <a:xfrm>
            <a:off x="3513123" y="1749402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12,011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70" name="Прямоугольник 469"/>
          <p:cNvSpPr/>
          <p:nvPr/>
        </p:nvSpPr>
        <p:spPr>
          <a:xfrm>
            <a:off x="4352922" y="1749402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14,00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72" name="Прямоугольник 471"/>
          <p:cNvSpPr/>
          <p:nvPr/>
        </p:nvSpPr>
        <p:spPr>
          <a:xfrm>
            <a:off x="4279896" y="3282948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74,922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78" name="Прямоугольник 477"/>
          <p:cNvSpPr/>
          <p:nvPr/>
        </p:nvSpPr>
        <p:spPr>
          <a:xfrm>
            <a:off x="5083182" y="1749402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15,998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0" name="Прямоугольник 479"/>
          <p:cNvSpPr/>
          <p:nvPr/>
        </p:nvSpPr>
        <p:spPr>
          <a:xfrm>
            <a:off x="5083182" y="3282948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78,96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2" name="Прямоугольник 481"/>
          <p:cNvSpPr/>
          <p:nvPr/>
        </p:nvSpPr>
        <p:spPr>
          <a:xfrm>
            <a:off x="5083182" y="4268799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127,60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5" name="Прямоугольник 484"/>
          <p:cNvSpPr/>
          <p:nvPr/>
        </p:nvSpPr>
        <p:spPr>
          <a:xfrm>
            <a:off x="5813442" y="1749402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18,998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7" name="Прямоугольник 486"/>
          <p:cNvSpPr/>
          <p:nvPr/>
        </p:nvSpPr>
        <p:spPr>
          <a:xfrm>
            <a:off x="5849955" y="3282948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79,904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9" name="Прямоугольник 488"/>
          <p:cNvSpPr/>
          <p:nvPr/>
        </p:nvSpPr>
        <p:spPr>
          <a:xfrm>
            <a:off x="5813442" y="4268799"/>
            <a:ext cx="518091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126,906</a:t>
            </a:r>
            <a:endParaRPr lang="ru-RU" sz="8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91" name="Прямоугольник 490"/>
          <p:cNvSpPr/>
          <p:nvPr/>
        </p:nvSpPr>
        <p:spPr>
          <a:xfrm>
            <a:off x="5886468" y="5254650"/>
            <a:ext cx="40588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(210)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95" name="Прямоугольник 494"/>
          <p:cNvSpPr/>
          <p:nvPr/>
        </p:nvSpPr>
        <p:spPr>
          <a:xfrm>
            <a:off x="8588430" y="127473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4,003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96" name="Прямоугольник 495"/>
          <p:cNvSpPr/>
          <p:nvPr/>
        </p:nvSpPr>
        <p:spPr>
          <a:xfrm>
            <a:off x="8551917" y="1785915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20,179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97" name="Прямоугольник 496"/>
          <p:cNvSpPr/>
          <p:nvPr/>
        </p:nvSpPr>
        <p:spPr>
          <a:xfrm>
            <a:off x="8624943" y="324643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83,80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501" name="Прямоугольник 500"/>
          <p:cNvSpPr/>
          <p:nvPr/>
        </p:nvSpPr>
        <p:spPr>
          <a:xfrm>
            <a:off x="8551917" y="4268799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131,30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505" name="Прямоугольник 504"/>
          <p:cNvSpPr/>
          <p:nvPr/>
        </p:nvSpPr>
        <p:spPr>
          <a:xfrm>
            <a:off x="8624943" y="5291163"/>
            <a:ext cx="40588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(222)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511" name="Прямоугольник 510"/>
          <p:cNvSpPr/>
          <p:nvPr/>
        </p:nvSpPr>
        <p:spPr>
          <a:xfrm>
            <a:off x="8259813" y="1347759"/>
            <a:ext cx="55015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Гелий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512" name="Прямоугольник 511"/>
          <p:cNvSpPr/>
          <p:nvPr/>
        </p:nvSpPr>
        <p:spPr>
          <a:xfrm>
            <a:off x="8259813" y="1858941"/>
            <a:ext cx="49564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Неон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513" name="Прямоугольник 512"/>
          <p:cNvSpPr/>
          <p:nvPr/>
        </p:nvSpPr>
        <p:spPr>
          <a:xfrm>
            <a:off x="920700" y="6021423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r>
              <a:rPr lang="en-US" sz="1600" b="1" dirty="0" smtClean="0">
                <a:solidFill>
                  <a:srgbClr val="000000"/>
                </a:solidFill>
              </a:rPr>
              <a:t>O</a:t>
            </a:r>
            <a:endParaRPr lang="ru-RU" sz="1600" b="1" dirty="0">
              <a:solidFill>
                <a:srgbClr val="000000"/>
              </a:solidFill>
            </a:endParaRPr>
          </a:p>
        </p:txBody>
      </p:sp>
      <p:sp>
        <p:nvSpPr>
          <p:cNvPr id="514" name="Прямоугольник 513"/>
          <p:cNvSpPr/>
          <p:nvPr/>
        </p:nvSpPr>
        <p:spPr>
          <a:xfrm>
            <a:off x="1687473" y="6021423"/>
            <a:ext cx="5036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RO</a:t>
            </a:r>
            <a:endParaRPr lang="ru-RU" sz="1600" b="1" dirty="0">
              <a:solidFill>
                <a:srgbClr val="000000"/>
              </a:solidFill>
            </a:endParaRPr>
          </a:p>
        </p:txBody>
      </p:sp>
      <p:sp>
        <p:nvSpPr>
          <p:cNvPr id="515" name="Прямоугольник 514"/>
          <p:cNvSpPr/>
          <p:nvPr/>
        </p:nvSpPr>
        <p:spPr>
          <a:xfrm>
            <a:off x="2417733" y="6021423"/>
            <a:ext cx="65755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r>
              <a:rPr lang="en-US" sz="1600" b="1" dirty="0" smtClean="0">
                <a:solidFill>
                  <a:srgbClr val="000000"/>
                </a:solidFill>
              </a:rPr>
              <a:t>O</a:t>
            </a:r>
            <a:r>
              <a:rPr lang="en-US" sz="1200" b="1" dirty="0" smtClean="0">
                <a:solidFill>
                  <a:srgbClr val="000000"/>
                </a:solidFill>
              </a:rPr>
              <a:t>3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16" name="Прямоугольник 515"/>
          <p:cNvSpPr/>
          <p:nvPr/>
        </p:nvSpPr>
        <p:spPr>
          <a:xfrm>
            <a:off x="3221019" y="6021423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RO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17" name="Прямоугольник 516"/>
          <p:cNvSpPr/>
          <p:nvPr/>
        </p:nvSpPr>
        <p:spPr>
          <a:xfrm>
            <a:off x="3914766" y="6021423"/>
            <a:ext cx="73057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r>
              <a:rPr lang="en-US" sz="1600" b="1" dirty="0" smtClean="0">
                <a:solidFill>
                  <a:srgbClr val="000000"/>
                </a:solidFill>
              </a:rPr>
              <a:t>O</a:t>
            </a:r>
            <a:r>
              <a:rPr lang="en-US" sz="1200" b="1" dirty="0" smtClean="0">
                <a:solidFill>
                  <a:srgbClr val="000000"/>
                </a:solidFill>
              </a:rPr>
              <a:t>5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18" name="Прямоугольник 517"/>
          <p:cNvSpPr/>
          <p:nvPr/>
        </p:nvSpPr>
        <p:spPr>
          <a:xfrm>
            <a:off x="4827591" y="6021423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RO</a:t>
            </a:r>
            <a:r>
              <a:rPr lang="en-US" sz="1200" b="1" dirty="0" smtClean="0">
                <a:solidFill>
                  <a:srgbClr val="000000"/>
                </a:solidFill>
              </a:rPr>
              <a:t>3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19" name="Прямоугольник 518"/>
          <p:cNvSpPr/>
          <p:nvPr/>
        </p:nvSpPr>
        <p:spPr>
          <a:xfrm>
            <a:off x="5557851" y="6021423"/>
            <a:ext cx="65755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r>
              <a:rPr lang="en-US" sz="1600" b="1" dirty="0" smtClean="0">
                <a:solidFill>
                  <a:srgbClr val="000000"/>
                </a:solidFill>
              </a:rPr>
              <a:t>O</a:t>
            </a:r>
            <a:r>
              <a:rPr lang="en-US" sz="1200" b="1" dirty="0" smtClean="0">
                <a:solidFill>
                  <a:srgbClr val="000000"/>
                </a:solidFill>
              </a:rPr>
              <a:t>7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20" name="Прямоугольник 519"/>
          <p:cNvSpPr/>
          <p:nvPr/>
        </p:nvSpPr>
        <p:spPr>
          <a:xfrm>
            <a:off x="7383501" y="6021423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RO</a:t>
            </a:r>
            <a:r>
              <a:rPr lang="en-US" sz="1200" b="1" dirty="0" smtClean="0">
                <a:solidFill>
                  <a:srgbClr val="000000"/>
                </a:solidFill>
              </a:rPr>
              <a:t>4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21" name="Прямоугольник 520"/>
          <p:cNvSpPr/>
          <p:nvPr/>
        </p:nvSpPr>
        <p:spPr>
          <a:xfrm>
            <a:off x="3221019" y="6277014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RH</a:t>
            </a:r>
            <a:r>
              <a:rPr lang="en-US" sz="1200" b="1" dirty="0" smtClean="0">
                <a:solidFill>
                  <a:srgbClr val="000000"/>
                </a:solidFill>
              </a:rPr>
              <a:t>4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22" name="Прямоугольник 521"/>
          <p:cNvSpPr/>
          <p:nvPr/>
        </p:nvSpPr>
        <p:spPr>
          <a:xfrm>
            <a:off x="3987792" y="6277014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RH</a:t>
            </a:r>
            <a:r>
              <a:rPr lang="en-US" sz="1200" b="1" dirty="0" smtClean="0">
                <a:solidFill>
                  <a:srgbClr val="000000"/>
                </a:solidFill>
              </a:rPr>
              <a:t>3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23" name="Прямоугольник 522"/>
          <p:cNvSpPr/>
          <p:nvPr/>
        </p:nvSpPr>
        <p:spPr>
          <a:xfrm>
            <a:off x="4827591" y="6277014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H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r>
              <a:rPr lang="en-US" sz="1600" b="1" dirty="0" smtClean="0">
                <a:solidFill>
                  <a:srgbClr val="000000"/>
                </a:solidFill>
              </a:rPr>
              <a:t>R</a:t>
            </a:r>
            <a:endParaRPr lang="ru-RU" sz="1600" b="1" dirty="0">
              <a:solidFill>
                <a:srgbClr val="000000"/>
              </a:solidFill>
            </a:endParaRPr>
          </a:p>
        </p:txBody>
      </p:sp>
      <p:sp>
        <p:nvSpPr>
          <p:cNvPr id="524" name="Прямоугольник 523"/>
          <p:cNvSpPr/>
          <p:nvPr/>
        </p:nvSpPr>
        <p:spPr>
          <a:xfrm>
            <a:off x="5594364" y="6277014"/>
            <a:ext cx="5036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HR</a:t>
            </a:r>
            <a:endParaRPr lang="ru-RU" sz="1600" b="1" dirty="0">
              <a:solidFill>
                <a:srgbClr val="000000"/>
              </a:solidFill>
            </a:endParaRPr>
          </a:p>
        </p:txBody>
      </p:sp>
      <p:sp>
        <p:nvSpPr>
          <p:cNvPr id="553" name="Скругленный прямоугольник 552"/>
          <p:cNvSpPr/>
          <p:nvPr/>
        </p:nvSpPr>
        <p:spPr>
          <a:xfrm>
            <a:off x="838200" y="4191000"/>
            <a:ext cx="3733800" cy="17526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периодах слева направо свойства высших оксидов постепенно изменяются от основных к кислотным</a:t>
            </a:r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7" name="TextBox 196"/>
          <p:cNvSpPr txBox="1"/>
          <p:nvPr/>
        </p:nvSpPr>
        <p:spPr>
          <a:xfrm>
            <a:off x="1447800" y="2667000"/>
            <a:ext cx="685800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00"/>
                </a:solidFill>
              </a:rPr>
              <a:t>SiO</a:t>
            </a:r>
            <a:r>
              <a:rPr lang="en-US" sz="2000" b="1" baseline="-25000" dirty="0" smtClean="0">
                <a:solidFill>
                  <a:srgbClr val="000000"/>
                </a:solidFill>
              </a:rPr>
              <a:t>2</a:t>
            </a:r>
            <a:endParaRPr lang="ru-RU" sz="2000" b="1" baseline="-25000" dirty="0">
              <a:solidFill>
                <a:srgbClr val="000000"/>
              </a:solidFill>
            </a:endParaRPr>
          </a:p>
        </p:txBody>
      </p:sp>
      <p:sp>
        <p:nvSpPr>
          <p:cNvPr id="198" name="TextBox 197"/>
          <p:cNvSpPr txBox="1"/>
          <p:nvPr/>
        </p:nvSpPr>
        <p:spPr>
          <a:xfrm>
            <a:off x="3429000" y="2667000"/>
            <a:ext cx="685800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00"/>
                </a:solidFill>
              </a:rPr>
              <a:t>P</a:t>
            </a:r>
            <a:r>
              <a:rPr lang="en-US" sz="2000" b="1" baseline="-25000" dirty="0" smtClean="0">
                <a:solidFill>
                  <a:srgbClr val="000000"/>
                </a:solidFill>
              </a:rPr>
              <a:t>2</a:t>
            </a:r>
            <a:r>
              <a:rPr lang="en-US" sz="2000" b="1" dirty="0" smtClean="0">
                <a:solidFill>
                  <a:srgbClr val="000000"/>
                </a:solidFill>
              </a:rPr>
              <a:t>O</a:t>
            </a:r>
            <a:r>
              <a:rPr lang="en-US" sz="2000" b="1" baseline="-25000" dirty="0" smtClean="0">
                <a:solidFill>
                  <a:srgbClr val="000000"/>
                </a:solidFill>
              </a:rPr>
              <a:t>5</a:t>
            </a:r>
            <a:endParaRPr lang="ru-RU" sz="2000" b="1" baseline="-25000" dirty="0">
              <a:solidFill>
                <a:srgbClr val="000000"/>
              </a:solidFill>
            </a:endParaRPr>
          </a:p>
        </p:txBody>
      </p:sp>
      <p:sp>
        <p:nvSpPr>
          <p:cNvPr id="199" name="TextBox 198"/>
          <p:cNvSpPr txBox="1"/>
          <p:nvPr/>
        </p:nvSpPr>
        <p:spPr>
          <a:xfrm>
            <a:off x="5486400" y="2667000"/>
            <a:ext cx="685800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00"/>
                </a:solidFill>
              </a:rPr>
              <a:t>SO</a:t>
            </a:r>
            <a:r>
              <a:rPr lang="en-US" sz="2000" b="1" baseline="-25000" dirty="0" smtClean="0">
                <a:solidFill>
                  <a:srgbClr val="000000"/>
                </a:solidFill>
              </a:rPr>
              <a:t>3</a:t>
            </a:r>
            <a:endParaRPr lang="ru-RU" sz="2000" b="1" baseline="-25000" dirty="0">
              <a:solidFill>
                <a:srgbClr val="000000"/>
              </a:solidFill>
            </a:endParaRPr>
          </a:p>
        </p:txBody>
      </p:sp>
      <p:sp>
        <p:nvSpPr>
          <p:cNvPr id="200" name="TextBox 199"/>
          <p:cNvSpPr txBox="1"/>
          <p:nvPr/>
        </p:nvSpPr>
        <p:spPr>
          <a:xfrm>
            <a:off x="7391400" y="2667000"/>
            <a:ext cx="838200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00"/>
                </a:solidFill>
              </a:rPr>
              <a:t>Cl</a:t>
            </a:r>
            <a:r>
              <a:rPr lang="en-US" sz="2000" b="1" baseline="-25000" dirty="0" smtClean="0">
                <a:solidFill>
                  <a:srgbClr val="000000"/>
                </a:solidFill>
              </a:rPr>
              <a:t>2</a:t>
            </a:r>
            <a:r>
              <a:rPr lang="en-US" sz="2000" b="1" dirty="0" smtClean="0">
                <a:solidFill>
                  <a:srgbClr val="000000"/>
                </a:solidFill>
              </a:rPr>
              <a:t>O</a:t>
            </a:r>
            <a:r>
              <a:rPr lang="en-US" sz="2000" b="1" baseline="-25000" dirty="0" smtClean="0">
                <a:solidFill>
                  <a:srgbClr val="000000"/>
                </a:solidFill>
              </a:rPr>
              <a:t>7</a:t>
            </a:r>
            <a:endParaRPr lang="ru-RU" sz="2000" b="1" baseline="-25000" dirty="0">
              <a:solidFill>
                <a:srgbClr val="000000"/>
              </a:solidFill>
            </a:endParaRPr>
          </a:p>
        </p:txBody>
      </p:sp>
      <p:cxnSp>
        <p:nvCxnSpPr>
          <p:cNvPr id="206" name="Прямая со стрелкой 205"/>
          <p:cNvCxnSpPr/>
          <p:nvPr/>
        </p:nvCxnSpPr>
        <p:spPr>
          <a:xfrm>
            <a:off x="2362200" y="2819400"/>
            <a:ext cx="990600" cy="1588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Прямая со стрелкой 207"/>
          <p:cNvCxnSpPr/>
          <p:nvPr/>
        </p:nvCxnSpPr>
        <p:spPr>
          <a:xfrm>
            <a:off x="4267200" y="2819400"/>
            <a:ext cx="990600" cy="1588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Прямая со стрелкой 209"/>
          <p:cNvCxnSpPr/>
          <p:nvPr/>
        </p:nvCxnSpPr>
        <p:spPr>
          <a:xfrm>
            <a:off x="6324600" y="2819400"/>
            <a:ext cx="990600" cy="1588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1" name="TextBox 210"/>
          <p:cNvSpPr txBox="1"/>
          <p:nvPr/>
        </p:nvSpPr>
        <p:spPr>
          <a:xfrm>
            <a:off x="1066800" y="3657600"/>
            <a:ext cx="914400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00"/>
                </a:solidFill>
              </a:rPr>
              <a:t>H</a:t>
            </a:r>
            <a:r>
              <a:rPr lang="en-US" sz="2000" b="1" baseline="-25000" dirty="0" smtClean="0">
                <a:solidFill>
                  <a:srgbClr val="000000"/>
                </a:solidFill>
              </a:rPr>
              <a:t>2</a:t>
            </a:r>
            <a:r>
              <a:rPr lang="en-US" sz="2000" b="1" dirty="0" smtClean="0">
                <a:solidFill>
                  <a:srgbClr val="000000"/>
                </a:solidFill>
              </a:rPr>
              <a:t>SiO</a:t>
            </a:r>
            <a:r>
              <a:rPr lang="en-US" sz="2000" b="1" baseline="-25000" dirty="0" smtClean="0">
                <a:solidFill>
                  <a:srgbClr val="000000"/>
                </a:solidFill>
              </a:rPr>
              <a:t>3</a:t>
            </a:r>
            <a:endParaRPr lang="ru-RU" sz="2000" b="1" baseline="-25000" dirty="0">
              <a:solidFill>
                <a:srgbClr val="000000"/>
              </a:solidFill>
            </a:endParaRPr>
          </a:p>
        </p:txBody>
      </p:sp>
      <p:cxnSp>
        <p:nvCxnSpPr>
          <p:cNvPr id="212" name="Прямая со стрелкой 211"/>
          <p:cNvCxnSpPr/>
          <p:nvPr/>
        </p:nvCxnSpPr>
        <p:spPr>
          <a:xfrm rot="5400000">
            <a:off x="1371600" y="3200400"/>
            <a:ext cx="457200" cy="304800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Прямая со стрелкой 213"/>
          <p:cNvCxnSpPr/>
          <p:nvPr/>
        </p:nvCxnSpPr>
        <p:spPr>
          <a:xfrm rot="5400000">
            <a:off x="3352800" y="3200400"/>
            <a:ext cx="457200" cy="304800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" name="TextBox 214"/>
          <p:cNvSpPr txBox="1"/>
          <p:nvPr/>
        </p:nvSpPr>
        <p:spPr>
          <a:xfrm>
            <a:off x="2971800" y="3657600"/>
            <a:ext cx="914400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00"/>
                </a:solidFill>
              </a:rPr>
              <a:t>H</a:t>
            </a:r>
            <a:r>
              <a:rPr lang="en-US" sz="2000" b="1" baseline="-25000" dirty="0" smtClean="0">
                <a:solidFill>
                  <a:srgbClr val="000000"/>
                </a:solidFill>
              </a:rPr>
              <a:t>3</a:t>
            </a:r>
            <a:r>
              <a:rPr lang="en-US" sz="2000" b="1" dirty="0" smtClean="0">
                <a:solidFill>
                  <a:srgbClr val="000000"/>
                </a:solidFill>
              </a:rPr>
              <a:t>PO</a:t>
            </a:r>
            <a:r>
              <a:rPr lang="en-US" sz="2000" b="1" baseline="-25000" dirty="0" smtClean="0">
                <a:solidFill>
                  <a:srgbClr val="000000"/>
                </a:solidFill>
              </a:rPr>
              <a:t>4</a:t>
            </a:r>
            <a:endParaRPr lang="ru-RU" sz="2000" b="1" baseline="-25000" dirty="0">
              <a:solidFill>
                <a:srgbClr val="000000"/>
              </a:solidFill>
            </a:endParaRPr>
          </a:p>
        </p:txBody>
      </p:sp>
      <p:cxnSp>
        <p:nvCxnSpPr>
          <p:cNvPr id="216" name="Прямая со стрелкой 215"/>
          <p:cNvCxnSpPr/>
          <p:nvPr/>
        </p:nvCxnSpPr>
        <p:spPr>
          <a:xfrm rot="5400000">
            <a:off x="5600700" y="3390900"/>
            <a:ext cx="533400" cy="1588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8" name="TextBox 217"/>
          <p:cNvSpPr txBox="1"/>
          <p:nvPr/>
        </p:nvSpPr>
        <p:spPr>
          <a:xfrm>
            <a:off x="5410200" y="3657600"/>
            <a:ext cx="914400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00"/>
                </a:solidFill>
              </a:rPr>
              <a:t>H</a:t>
            </a:r>
            <a:r>
              <a:rPr lang="en-US" sz="2000" b="1" baseline="-25000" dirty="0" smtClean="0">
                <a:solidFill>
                  <a:srgbClr val="000000"/>
                </a:solidFill>
              </a:rPr>
              <a:t>2</a:t>
            </a:r>
            <a:r>
              <a:rPr lang="en-US" sz="2000" b="1" dirty="0" smtClean="0">
                <a:solidFill>
                  <a:srgbClr val="000000"/>
                </a:solidFill>
              </a:rPr>
              <a:t>SO</a:t>
            </a:r>
            <a:r>
              <a:rPr lang="en-US" sz="2000" b="1" baseline="-25000" dirty="0" smtClean="0">
                <a:solidFill>
                  <a:srgbClr val="000000"/>
                </a:solidFill>
              </a:rPr>
              <a:t>4</a:t>
            </a:r>
            <a:endParaRPr lang="ru-RU" sz="2000" b="1" baseline="-25000" dirty="0">
              <a:solidFill>
                <a:srgbClr val="000000"/>
              </a:solidFill>
            </a:endParaRPr>
          </a:p>
        </p:txBody>
      </p:sp>
      <p:cxnSp>
        <p:nvCxnSpPr>
          <p:cNvPr id="219" name="Прямая со стрелкой 218"/>
          <p:cNvCxnSpPr/>
          <p:nvPr/>
        </p:nvCxnSpPr>
        <p:spPr>
          <a:xfrm rot="5400000">
            <a:off x="7506494" y="3390106"/>
            <a:ext cx="533400" cy="1588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0" name="TextBox 219"/>
          <p:cNvSpPr txBox="1"/>
          <p:nvPr/>
        </p:nvSpPr>
        <p:spPr>
          <a:xfrm>
            <a:off x="7315200" y="3657600"/>
            <a:ext cx="914400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00"/>
                </a:solidFill>
              </a:rPr>
              <a:t>HClO</a:t>
            </a:r>
            <a:r>
              <a:rPr lang="en-US" sz="2000" b="1" baseline="-25000" dirty="0" smtClean="0">
                <a:solidFill>
                  <a:srgbClr val="000000"/>
                </a:solidFill>
              </a:rPr>
              <a:t>4</a:t>
            </a:r>
            <a:endParaRPr lang="ru-RU" sz="2000" b="1" baseline="-25000" dirty="0">
              <a:solidFill>
                <a:srgbClr val="000000"/>
              </a:solidFill>
            </a:endParaRPr>
          </a:p>
        </p:txBody>
      </p:sp>
      <p:cxnSp>
        <p:nvCxnSpPr>
          <p:cNvPr id="221" name="Прямая со стрелкой 220"/>
          <p:cNvCxnSpPr/>
          <p:nvPr/>
        </p:nvCxnSpPr>
        <p:spPr>
          <a:xfrm>
            <a:off x="992188" y="4114800"/>
            <a:ext cx="7313612" cy="1588"/>
          </a:xfrm>
          <a:prstGeom prst="straightConnector1">
            <a:avLst/>
          </a:prstGeom>
          <a:ln w="412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" name="Скругленный прямоугольник 206"/>
          <p:cNvSpPr/>
          <p:nvPr/>
        </p:nvSpPr>
        <p:spPr>
          <a:xfrm>
            <a:off x="4786314" y="4572008"/>
            <a:ext cx="3352800" cy="14478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группах сверху вниз кислотные свойства высших оксидов постепенно ослабевают</a:t>
            </a:r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13" name="Прямая со стрелкой 212"/>
          <p:cNvCxnSpPr/>
          <p:nvPr/>
        </p:nvCxnSpPr>
        <p:spPr>
          <a:xfrm rot="5400000">
            <a:off x="4991100" y="3009900"/>
            <a:ext cx="2971800" cy="1588"/>
          </a:xfrm>
          <a:prstGeom prst="straightConnector1">
            <a:avLst/>
          </a:prstGeom>
          <a:ln w="412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Группа 192"/>
          <p:cNvGrpSpPr/>
          <p:nvPr/>
        </p:nvGrpSpPr>
        <p:grpSpPr>
          <a:xfrm>
            <a:off x="7786710" y="457200"/>
            <a:ext cx="1214446" cy="357190"/>
            <a:chOff x="6715140" y="142852"/>
            <a:chExt cx="1214446" cy="357190"/>
          </a:xfrm>
        </p:grpSpPr>
        <p:sp>
          <p:nvSpPr>
            <p:cNvPr id="224" name="Пятиугольник 223">
              <a:hlinkClick r:id="rId4" action="ppaction://hlinksldjump"/>
            </p:cNvPr>
            <p:cNvSpPr/>
            <p:nvPr/>
          </p:nvSpPr>
          <p:spPr>
            <a:xfrm>
              <a:off x="6715140" y="142852"/>
              <a:ext cx="1000132" cy="357190"/>
            </a:xfrm>
            <a:prstGeom prst="homePlat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главная</a:t>
              </a:r>
              <a:endParaRPr lang="ru-RU" sz="1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5" name="Нашивка 224"/>
            <p:cNvSpPr/>
            <p:nvPr/>
          </p:nvSpPr>
          <p:spPr>
            <a:xfrm>
              <a:off x="7572396" y="142852"/>
              <a:ext cx="357190" cy="357190"/>
            </a:xfrm>
            <a:prstGeom prst="chevro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" grpId="0" animBg="1"/>
      <p:bldP spid="197" grpId="0" animBg="1"/>
      <p:bldP spid="198" grpId="0" animBg="1"/>
      <p:bldP spid="199" grpId="0" animBg="1"/>
      <p:bldP spid="200" grpId="0" animBg="1"/>
      <p:bldP spid="211" grpId="0" animBg="1"/>
      <p:bldP spid="215" grpId="0" animBg="1"/>
      <p:bldP spid="218" grpId="0" animBg="1"/>
      <p:bldP spid="220" grpId="0" animBg="1"/>
      <p:bldP spid="20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Прямоугольник 200"/>
          <p:cNvSpPr/>
          <p:nvPr/>
        </p:nvSpPr>
        <p:spPr>
          <a:xfrm>
            <a:off x="8305801" y="2516175"/>
            <a:ext cx="684274" cy="536579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2" name="Прямоугольник 201"/>
          <p:cNvSpPr/>
          <p:nvPr/>
        </p:nvSpPr>
        <p:spPr>
          <a:xfrm>
            <a:off x="8305800" y="3575052"/>
            <a:ext cx="704906" cy="500066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9" name="Прямоугольник 208"/>
          <p:cNvSpPr/>
          <p:nvPr/>
        </p:nvSpPr>
        <p:spPr>
          <a:xfrm>
            <a:off x="8305800" y="5546754"/>
            <a:ext cx="704906" cy="525452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4" name="Прямоугольник 203"/>
          <p:cNvSpPr/>
          <p:nvPr/>
        </p:nvSpPr>
        <p:spPr>
          <a:xfrm>
            <a:off x="8296327" y="4560902"/>
            <a:ext cx="714380" cy="511171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90813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normalizeH="0" baseline="0" noProof="0" dirty="0" smtClean="0">
                <a:ln w="12700">
                  <a:solidFill>
                    <a:schemeClr val="tx1">
                      <a:lumMod val="50000"/>
                    </a:schemeClr>
                  </a:solidFill>
                  <a:prstDash val="solid"/>
                </a:ln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</a:rPr>
              <a:t>Периодическая система химических элементов  Д.И. Менделеева</a:t>
            </a:r>
            <a:endParaRPr kumimoji="0" lang="ru-RU" sz="2400" b="1" i="0" u="none" strike="noStrike" kern="0" normalizeH="0" baseline="0" noProof="0" dirty="0">
              <a:ln w="12700">
                <a:solidFill>
                  <a:schemeClr val="tx1">
                    <a:lumMod val="50000"/>
                  </a:schemeClr>
                </a:solidFill>
                <a:prstDash val="solid"/>
              </a:ln>
              <a:solidFill>
                <a:srgbClr val="FF7C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</a:endParaRPr>
          </a:p>
        </p:txBody>
      </p:sp>
      <p:grpSp>
        <p:nvGrpSpPr>
          <p:cNvPr id="2" name="Группа 178"/>
          <p:cNvGrpSpPr/>
          <p:nvPr/>
        </p:nvGrpSpPr>
        <p:grpSpPr>
          <a:xfrm>
            <a:off x="785786" y="500042"/>
            <a:ext cx="8215370" cy="571504"/>
            <a:chOff x="1361217" y="500042"/>
            <a:chExt cx="7767258" cy="571504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1361217" y="500042"/>
              <a:ext cx="7767258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0000"/>
                  </a:solidFill>
                </a:rPr>
                <a:t>Группы элементов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361218" y="785794"/>
              <a:ext cx="748940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rgbClr val="000000"/>
                  </a:solidFill>
                </a:rPr>
                <a:t>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110157" y="785794"/>
              <a:ext cx="736971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II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847127" y="785794"/>
              <a:ext cx="742955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III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590082" y="785794"/>
              <a:ext cx="742956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IV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333038" y="785794"/>
              <a:ext cx="742955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V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5075993" y="785794"/>
              <a:ext cx="742955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VI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5818948" y="785794"/>
              <a:ext cx="742955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VII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6561903" y="785794"/>
              <a:ext cx="2566572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VIII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785786" y="1071546"/>
            <a:ext cx="785818" cy="500066"/>
          </a:xfrm>
          <a:prstGeom prst="rect">
            <a:avLst/>
          </a:prstGeom>
          <a:solidFill>
            <a:srgbClr val="FF999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800" b="1" dirty="0">
              <a:solidFill>
                <a:srgbClr val="0000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357422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143240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3929058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Прямоугольник 33">
            <a:hlinkClick r:id="rId3" action="ppaction://hlinksldjump"/>
          </p:cNvPr>
          <p:cNvSpPr/>
          <p:nvPr/>
        </p:nvSpPr>
        <p:spPr>
          <a:xfrm>
            <a:off x="4714876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5500694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3929058" y="3071810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4714876" y="3071810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5500694" y="3071810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4" name="Прямоугольник 73"/>
          <p:cNvSpPr/>
          <p:nvPr/>
        </p:nvSpPr>
        <p:spPr>
          <a:xfrm>
            <a:off x="4714876" y="407194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5" name="Прямоугольник 74"/>
          <p:cNvSpPr/>
          <p:nvPr/>
        </p:nvSpPr>
        <p:spPr>
          <a:xfrm>
            <a:off x="5500694" y="407194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1" name="Прямоугольник 90"/>
          <p:cNvSpPr/>
          <p:nvPr/>
        </p:nvSpPr>
        <p:spPr>
          <a:xfrm>
            <a:off x="5500694" y="5072074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4" name="Группа 144"/>
          <p:cNvGrpSpPr/>
          <p:nvPr/>
        </p:nvGrpSpPr>
        <p:grpSpPr>
          <a:xfrm>
            <a:off x="3071802" y="2000239"/>
            <a:ext cx="895422" cy="618800"/>
            <a:chOff x="2214546" y="1625437"/>
            <a:chExt cx="895422" cy="707200"/>
          </a:xfrm>
        </p:grpSpPr>
        <p:sp>
          <p:nvSpPr>
            <p:cNvPr id="146" name="Прямоугольник 145"/>
            <p:cNvSpPr/>
            <p:nvPr/>
          </p:nvSpPr>
          <p:spPr>
            <a:xfrm>
              <a:off x="2285984" y="1707079"/>
              <a:ext cx="785818" cy="571503"/>
            </a:xfrm>
            <a:prstGeom prst="rect">
              <a:avLst/>
            </a:prstGeom>
            <a:solidFill>
              <a:srgbClr val="FF8C19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2254224" y="1672598"/>
              <a:ext cx="426720" cy="4572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</a:rPr>
                <a:t>Si</a:t>
              </a:r>
              <a:endParaRPr lang="ru-RU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2714612" y="1625437"/>
              <a:ext cx="389850" cy="386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14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2643174" y="1952011"/>
              <a:ext cx="466794" cy="2462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28,086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2214546" y="2033654"/>
              <a:ext cx="763351" cy="2989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2060"/>
                  </a:solidFill>
                </a:rPr>
                <a:t>Кремний</a:t>
              </a:r>
              <a:r>
                <a:rPr lang="ru-RU" sz="1100" dirty="0" smtClean="0"/>
                <a:t> </a:t>
              </a:r>
              <a:endParaRPr lang="ru-RU" sz="1100" dirty="0"/>
            </a:p>
          </p:txBody>
        </p:sp>
      </p:grpSp>
      <p:grpSp>
        <p:nvGrpSpPr>
          <p:cNvPr id="25" name="Группа 174"/>
          <p:cNvGrpSpPr/>
          <p:nvPr/>
        </p:nvGrpSpPr>
        <p:grpSpPr>
          <a:xfrm>
            <a:off x="3857620" y="2000240"/>
            <a:ext cx="889916" cy="634187"/>
            <a:chOff x="4500562" y="1888034"/>
            <a:chExt cx="889916" cy="724783"/>
          </a:xfrm>
        </p:grpSpPr>
        <p:sp>
          <p:nvSpPr>
            <p:cNvPr id="152" name="Прямоугольник 151"/>
            <p:cNvSpPr/>
            <p:nvPr/>
          </p:nvSpPr>
          <p:spPr>
            <a:xfrm>
              <a:off x="4572000" y="1969678"/>
              <a:ext cx="785818" cy="571504"/>
            </a:xfrm>
            <a:prstGeom prst="rect">
              <a:avLst/>
            </a:prstGeom>
            <a:solidFill>
              <a:srgbClr val="FF8C19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53" name="TextBox 152"/>
            <p:cNvSpPr txBox="1"/>
            <p:nvPr/>
          </p:nvSpPr>
          <p:spPr>
            <a:xfrm>
              <a:off x="4521195" y="1935195"/>
              <a:ext cx="341760" cy="4572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>
                  <a:solidFill>
                    <a:srgbClr val="000000"/>
                  </a:solidFill>
                </a:rPr>
                <a:t>Р</a:t>
              </a:r>
            </a:p>
          </p:txBody>
        </p:sp>
        <p:sp>
          <p:nvSpPr>
            <p:cNvPr id="154" name="TextBox 153"/>
            <p:cNvSpPr txBox="1"/>
            <p:nvPr/>
          </p:nvSpPr>
          <p:spPr>
            <a:xfrm>
              <a:off x="5000628" y="1888034"/>
              <a:ext cx="389850" cy="3869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ru-RU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4857752" y="2214603"/>
              <a:ext cx="51809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30,9738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56" name="TextBox 155"/>
            <p:cNvSpPr txBox="1"/>
            <p:nvPr/>
          </p:nvSpPr>
          <p:spPr>
            <a:xfrm>
              <a:off x="4500562" y="2296248"/>
              <a:ext cx="700833" cy="3165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2060"/>
                  </a:solidFill>
                </a:rPr>
                <a:t>Фосфор</a:t>
              </a:r>
              <a:r>
                <a:rPr lang="ru-RU" sz="1200" dirty="0" smtClean="0"/>
                <a:t> </a:t>
              </a:r>
              <a:endParaRPr lang="ru-RU" sz="1200" dirty="0"/>
            </a:p>
          </p:txBody>
        </p:sp>
      </p:grpSp>
      <p:grpSp>
        <p:nvGrpSpPr>
          <p:cNvPr id="27" name="Группа 156"/>
          <p:cNvGrpSpPr/>
          <p:nvPr/>
        </p:nvGrpSpPr>
        <p:grpSpPr>
          <a:xfrm>
            <a:off x="4643438" y="2000240"/>
            <a:ext cx="895422" cy="634189"/>
            <a:chOff x="2214546" y="1625436"/>
            <a:chExt cx="895422" cy="724787"/>
          </a:xfrm>
        </p:grpSpPr>
        <p:sp>
          <p:nvSpPr>
            <p:cNvPr id="158" name="Прямоугольник 157"/>
            <p:cNvSpPr/>
            <p:nvPr/>
          </p:nvSpPr>
          <p:spPr>
            <a:xfrm>
              <a:off x="2285984" y="1707080"/>
              <a:ext cx="785818" cy="571504"/>
            </a:xfrm>
            <a:prstGeom prst="rect">
              <a:avLst/>
            </a:prstGeom>
            <a:solidFill>
              <a:srgbClr val="FF8C19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59" name="TextBox 158"/>
            <p:cNvSpPr txBox="1"/>
            <p:nvPr/>
          </p:nvSpPr>
          <p:spPr>
            <a:xfrm>
              <a:off x="2252647" y="1672597"/>
              <a:ext cx="341760" cy="4572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000000"/>
                  </a:solidFill>
                </a:rPr>
                <a:t>S</a:t>
              </a:r>
              <a:endParaRPr lang="ru-RU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160" name="TextBox 159"/>
            <p:cNvSpPr txBox="1"/>
            <p:nvPr/>
          </p:nvSpPr>
          <p:spPr>
            <a:xfrm>
              <a:off x="2714612" y="1625436"/>
              <a:ext cx="389850" cy="386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16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2643174" y="1952010"/>
              <a:ext cx="466794" cy="2462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32,064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62" name="TextBox 161"/>
            <p:cNvSpPr txBox="1"/>
            <p:nvPr/>
          </p:nvSpPr>
          <p:spPr>
            <a:xfrm>
              <a:off x="2214546" y="2033653"/>
              <a:ext cx="548548" cy="3165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2060"/>
                  </a:solidFill>
                </a:rPr>
                <a:t>Сера</a:t>
              </a:r>
              <a:r>
                <a:rPr lang="ru-RU" sz="1100" dirty="0" smtClean="0"/>
                <a:t> </a:t>
              </a:r>
              <a:r>
                <a:rPr lang="ru-RU" sz="1200" dirty="0" smtClean="0"/>
                <a:t> </a:t>
              </a:r>
              <a:endParaRPr lang="ru-RU" sz="1200" dirty="0"/>
            </a:p>
          </p:txBody>
        </p:sp>
      </p:grpSp>
      <p:grpSp>
        <p:nvGrpSpPr>
          <p:cNvPr id="28" name="Группа 162"/>
          <p:cNvGrpSpPr/>
          <p:nvPr/>
        </p:nvGrpSpPr>
        <p:grpSpPr>
          <a:xfrm>
            <a:off x="5448312" y="2000240"/>
            <a:ext cx="876366" cy="634189"/>
            <a:chOff x="2233602" y="1625436"/>
            <a:chExt cx="876366" cy="724787"/>
          </a:xfrm>
        </p:grpSpPr>
        <p:sp>
          <p:nvSpPr>
            <p:cNvPr id="164" name="Прямоугольник 163"/>
            <p:cNvSpPr/>
            <p:nvPr/>
          </p:nvSpPr>
          <p:spPr>
            <a:xfrm>
              <a:off x="2285984" y="1707080"/>
              <a:ext cx="785818" cy="571504"/>
            </a:xfrm>
            <a:prstGeom prst="rect">
              <a:avLst/>
            </a:prstGeom>
            <a:solidFill>
              <a:srgbClr val="FF8C19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5" name="TextBox 164"/>
            <p:cNvSpPr txBox="1"/>
            <p:nvPr/>
          </p:nvSpPr>
          <p:spPr>
            <a:xfrm>
              <a:off x="2233602" y="1672597"/>
              <a:ext cx="455574" cy="4572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</a:rPr>
                <a:t>Cl</a:t>
              </a:r>
              <a:endParaRPr lang="ru-RU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166" name="TextBox 165"/>
            <p:cNvSpPr txBox="1"/>
            <p:nvPr/>
          </p:nvSpPr>
          <p:spPr>
            <a:xfrm>
              <a:off x="2714612" y="1625436"/>
              <a:ext cx="389850" cy="386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17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2643174" y="1952010"/>
              <a:ext cx="466794" cy="2462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3</a:t>
              </a:r>
              <a:r>
                <a:rPr lang="en-US" sz="800" dirty="0" smtClean="0">
                  <a:solidFill>
                    <a:srgbClr val="002060"/>
                  </a:solidFill>
                </a:rPr>
                <a:t>5</a:t>
              </a:r>
              <a:r>
                <a:rPr lang="ru-RU" sz="800" dirty="0" smtClean="0">
                  <a:solidFill>
                    <a:srgbClr val="002060"/>
                  </a:solidFill>
                </a:rPr>
                <a:t>,</a:t>
              </a:r>
              <a:r>
                <a:rPr lang="en-US" sz="800" dirty="0" smtClean="0">
                  <a:solidFill>
                    <a:srgbClr val="002060"/>
                  </a:solidFill>
                </a:rPr>
                <a:t>453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68" name="TextBox 167"/>
            <p:cNvSpPr txBox="1"/>
            <p:nvPr/>
          </p:nvSpPr>
          <p:spPr>
            <a:xfrm>
              <a:off x="2285984" y="2033653"/>
              <a:ext cx="537327" cy="3165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2060"/>
                  </a:solidFill>
                </a:rPr>
                <a:t>Хлор</a:t>
              </a:r>
              <a:r>
                <a:rPr lang="ru-RU" sz="1200" dirty="0" smtClean="0">
                  <a:solidFill>
                    <a:srgbClr val="002060"/>
                  </a:solidFill>
                </a:rPr>
                <a:t> </a:t>
              </a:r>
              <a:endParaRPr lang="ru-RU" sz="1200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9" name="Группа 168"/>
          <p:cNvGrpSpPr/>
          <p:nvPr/>
        </p:nvGrpSpPr>
        <p:grpSpPr>
          <a:xfrm>
            <a:off x="8259814" y="2000239"/>
            <a:ext cx="778829" cy="594979"/>
            <a:chOff x="2272084" y="1625434"/>
            <a:chExt cx="753348" cy="679975"/>
          </a:xfrm>
        </p:grpSpPr>
        <p:sp>
          <p:nvSpPr>
            <p:cNvPr id="170" name="Прямоугольник 169"/>
            <p:cNvSpPr/>
            <p:nvPr/>
          </p:nvSpPr>
          <p:spPr>
            <a:xfrm>
              <a:off x="2316565" y="1707081"/>
              <a:ext cx="670699" cy="571504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1" name="TextBox 170"/>
            <p:cNvSpPr txBox="1"/>
            <p:nvPr/>
          </p:nvSpPr>
          <p:spPr>
            <a:xfrm>
              <a:off x="2272085" y="1630866"/>
              <a:ext cx="487186" cy="5276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</a:rPr>
                <a:t>A</a:t>
              </a:r>
              <a:r>
                <a:rPr lang="en-US" sz="2400" b="1" dirty="0" smtClean="0">
                  <a:solidFill>
                    <a:srgbClr val="000000"/>
                  </a:solidFill>
                </a:rPr>
                <a:t>r</a:t>
              </a:r>
              <a:endParaRPr lang="ru-RU" sz="2400" b="1" dirty="0">
                <a:solidFill>
                  <a:srgbClr val="000000"/>
                </a:solidFill>
              </a:endParaRPr>
            </a:p>
          </p:txBody>
        </p:sp>
        <p:sp>
          <p:nvSpPr>
            <p:cNvPr id="172" name="TextBox 171"/>
            <p:cNvSpPr txBox="1"/>
            <p:nvPr/>
          </p:nvSpPr>
          <p:spPr>
            <a:xfrm>
              <a:off x="2630076" y="1625434"/>
              <a:ext cx="377095" cy="3869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18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3" name="TextBox 172"/>
            <p:cNvSpPr txBox="1"/>
            <p:nvPr/>
          </p:nvSpPr>
          <p:spPr>
            <a:xfrm>
              <a:off x="2558638" y="1952007"/>
              <a:ext cx="46679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3</a:t>
              </a:r>
              <a:r>
                <a:rPr lang="en-US" sz="800" dirty="0" smtClean="0">
                  <a:solidFill>
                    <a:srgbClr val="002060"/>
                  </a:solidFill>
                </a:rPr>
                <a:t>9</a:t>
              </a:r>
              <a:r>
                <a:rPr lang="ru-RU" sz="800" dirty="0" smtClean="0">
                  <a:solidFill>
                    <a:srgbClr val="002060"/>
                  </a:solidFill>
                </a:rPr>
                <a:t>,</a:t>
              </a:r>
              <a:r>
                <a:rPr lang="en-US" sz="800" dirty="0" smtClean="0">
                  <a:solidFill>
                    <a:srgbClr val="002060"/>
                  </a:solidFill>
                </a:rPr>
                <a:t>948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74" name="TextBox 173"/>
            <p:cNvSpPr txBox="1"/>
            <p:nvPr/>
          </p:nvSpPr>
          <p:spPr>
            <a:xfrm>
              <a:off x="2272084" y="2006427"/>
              <a:ext cx="543006" cy="29898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0000"/>
                  </a:solidFill>
                </a:rPr>
                <a:t>Аргон</a:t>
              </a:r>
              <a:endParaRPr lang="ru-RU" sz="11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30" name="Группа 175"/>
          <p:cNvGrpSpPr/>
          <p:nvPr/>
        </p:nvGrpSpPr>
        <p:grpSpPr>
          <a:xfrm>
            <a:off x="142844" y="495917"/>
            <a:ext cx="642942" cy="5576313"/>
            <a:chOff x="285720" y="495917"/>
            <a:chExt cx="681383" cy="5576313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85720" y="1071546"/>
              <a:ext cx="399820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1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685540" y="500042"/>
              <a:ext cx="281563" cy="5715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85720" y="1571660"/>
              <a:ext cx="399820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2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285720" y="2071678"/>
              <a:ext cx="399820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3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285720" y="2571744"/>
              <a:ext cx="399820" cy="10001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4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285720" y="5572140"/>
              <a:ext cx="399820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7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285720" y="3571877"/>
              <a:ext cx="399820" cy="10001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5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285720" y="4572008"/>
              <a:ext cx="399820" cy="10001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6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685540" y="1071546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1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85540" y="1571612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2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85540" y="2071678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3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03" name="Прямоугольник 102"/>
            <p:cNvSpPr/>
            <p:nvPr/>
          </p:nvSpPr>
          <p:spPr>
            <a:xfrm>
              <a:off x="685540" y="5572140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10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17" name="Прямоугольник 116"/>
            <p:cNvSpPr/>
            <p:nvPr/>
          </p:nvSpPr>
          <p:spPr>
            <a:xfrm>
              <a:off x="685540" y="2571744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4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18" name="Прямоугольник 117"/>
            <p:cNvSpPr/>
            <p:nvPr/>
          </p:nvSpPr>
          <p:spPr>
            <a:xfrm>
              <a:off x="685540" y="3071810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5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19" name="Прямоугольник 118"/>
            <p:cNvSpPr/>
            <p:nvPr/>
          </p:nvSpPr>
          <p:spPr>
            <a:xfrm>
              <a:off x="685540" y="3571876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6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20" name="Прямоугольник 119"/>
            <p:cNvSpPr/>
            <p:nvPr/>
          </p:nvSpPr>
          <p:spPr>
            <a:xfrm>
              <a:off x="685540" y="4071942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7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21" name="Прямоугольник 120"/>
            <p:cNvSpPr/>
            <p:nvPr/>
          </p:nvSpPr>
          <p:spPr>
            <a:xfrm>
              <a:off x="685540" y="4572008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8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22" name="Прямоугольник 121"/>
            <p:cNvSpPr/>
            <p:nvPr/>
          </p:nvSpPr>
          <p:spPr>
            <a:xfrm>
              <a:off x="685540" y="5072074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9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 rot="17565087">
              <a:off x="557785" y="632487"/>
              <a:ext cx="530915" cy="257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 smtClean="0">
                  <a:solidFill>
                    <a:srgbClr val="000000"/>
                  </a:solidFill>
                </a:rPr>
                <a:t>Ряды</a:t>
              </a:r>
              <a:endParaRPr lang="ru-RU" sz="1100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175" name="TextBox 174"/>
          <p:cNvSpPr txBox="1"/>
          <p:nvPr/>
        </p:nvSpPr>
        <p:spPr>
          <a:xfrm>
            <a:off x="738135" y="1019142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</a:rPr>
              <a:t>Н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738135" y="1347759"/>
            <a:ext cx="7056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Водород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1249317" y="1019142"/>
            <a:ext cx="2872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1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80" name="TextBox 179"/>
          <p:cNvSpPr txBox="1"/>
          <p:nvPr/>
        </p:nvSpPr>
        <p:spPr>
          <a:xfrm>
            <a:off x="1142976" y="1214422"/>
            <a:ext cx="41549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1.008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182" name="Прямоугольник 181"/>
          <p:cNvSpPr/>
          <p:nvPr/>
        </p:nvSpPr>
        <p:spPr>
          <a:xfrm>
            <a:off x="8305800" y="3063870"/>
            <a:ext cx="704906" cy="50006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5" name="Прямоугольник 184"/>
          <p:cNvSpPr/>
          <p:nvPr/>
        </p:nvSpPr>
        <p:spPr>
          <a:xfrm>
            <a:off x="8305800" y="1071546"/>
            <a:ext cx="695355" cy="500066"/>
          </a:xfrm>
          <a:prstGeom prst="rect">
            <a:avLst/>
          </a:prstGeom>
          <a:solidFill>
            <a:srgbClr val="FF999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7" name="Прямоугольник 186"/>
          <p:cNvSpPr/>
          <p:nvPr/>
        </p:nvSpPr>
        <p:spPr>
          <a:xfrm>
            <a:off x="142844" y="507960"/>
            <a:ext cx="380338" cy="5715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0000"/>
              </a:solidFill>
            </a:endParaRPr>
          </a:p>
        </p:txBody>
      </p:sp>
      <p:sp>
        <p:nvSpPr>
          <p:cNvPr id="190" name="TextBox 189"/>
          <p:cNvSpPr txBox="1"/>
          <p:nvPr/>
        </p:nvSpPr>
        <p:spPr>
          <a:xfrm rot="18055159">
            <a:off x="-61494" y="618208"/>
            <a:ext cx="80519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 smtClean="0">
                <a:solidFill>
                  <a:srgbClr val="000000"/>
                </a:solidFill>
              </a:rPr>
              <a:t>Периоды</a:t>
            </a:r>
            <a:endParaRPr lang="ru-RU" sz="1050" b="1" dirty="0">
              <a:solidFill>
                <a:srgbClr val="000000"/>
              </a:solidFill>
            </a:endParaRPr>
          </a:p>
        </p:txBody>
      </p:sp>
      <p:sp>
        <p:nvSpPr>
          <p:cNvPr id="191" name="Прямоугольник 190"/>
          <p:cNvSpPr/>
          <p:nvPr/>
        </p:nvSpPr>
        <p:spPr>
          <a:xfrm>
            <a:off x="8305800" y="1566837"/>
            <a:ext cx="684273" cy="50006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3" name="Прямоугольник 202"/>
          <p:cNvSpPr/>
          <p:nvPr/>
        </p:nvSpPr>
        <p:spPr>
          <a:xfrm>
            <a:off x="8305800" y="4086234"/>
            <a:ext cx="704906" cy="47466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5" name="Прямоугольник 204"/>
          <p:cNvSpPr/>
          <p:nvPr/>
        </p:nvSpPr>
        <p:spPr>
          <a:xfrm>
            <a:off x="8305800" y="5072085"/>
            <a:ext cx="704906" cy="50006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9" name="TextBox 228"/>
          <p:cNvSpPr txBox="1"/>
          <p:nvPr/>
        </p:nvSpPr>
        <p:spPr>
          <a:xfrm>
            <a:off x="2308194" y="1530324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B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37" name="TextBox 236"/>
          <p:cNvSpPr txBox="1"/>
          <p:nvPr/>
        </p:nvSpPr>
        <p:spPr>
          <a:xfrm>
            <a:off x="3111480" y="1530324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C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45" name="TextBox 244"/>
          <p:cNvSpPr txBox="1"/>
          <p:nvPr/>
        </p:nvSpPr>
        <p:spPr>
          <a:xfrm>
            <a:off x="3878253" y="1530324"/>
            <a:ext cx="3978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N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47" name="TextBox 246"/>
          <p:cNvSpPr txBox="1"/>
          <p:nvPr/>
        </p:nvSpPr>
        <p:spPr>
          <a:xfrm>
            <a:off x="3878253" y="3027357"/>
            <a:ext cx="4972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As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53" name="TextBox 252"/>
          <p:cNvSpPr txBox="1"/>
          <p:nvPr/>
        </p:nvSpPr>
        <p:spPr>
          <a:xfrm>
            <a:off x="8259813" y="1019142"/>
            <a:ext cx="5261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He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56" name="TextBox 255"/>
          <p:cNvSpPr txBox="1"/>
          <p:nvPr/>
        </p:nvSpPr>
        <p:spPr>
          <a:xfrm>
            <a:off x="4681539" y="3027357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Se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58" name="TextBox 257"/>
          <p:cNvSpPr txBox="1"/>
          <p:nvPr/>
        </p:nvSpPr>
        <p:spPr>
          <a:xfrm>
            <a:off x="4645026" y="4049721"/>
            <a:ext cx="4844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Te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61" name="TextBox 260"/>
          <p:cNvSpPr txBox="1"/>
          <p:nvPr/>
        </p:nvSpPr>
        <p:spPr>
          <a:xfrm>
            <a:off x="5448312" y="1530324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F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63" name="TextBox 262"/>
          <p:cNvSpPr txBox="1"/>
          <p:nvPr/>
        </p:nvSpPr>
        <p:spPr>
          <a:xfrm>
            <a:off x="5411799" y="3027357"/>
            <a:ext cx="4555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Br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65" name="TextBox 264"/>
          <p:cNvSpPr txBox="1"/>
          <p:nvPr/>
        </p:nvSpPr>
        <p:spPr>
          <a:xfrm>
            <a:off x="5484825" y="4049721"/>
            <a:ext cx="2840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I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67" name="TextBox 266"/>
          <p:cNvSpPr txBox="1"/>
          <p:nvPr/>
        </p:nvSpPr>
        <p:spPr>
          <a:xfrm>
            <a:off x="5448312" y="5035572"/>
            <a:ext cx="4683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At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71" name="TextBox 270"/>
          <p:cNvSpPr txBox="1"/>
          <p:nvPr/>
        </p:nvSpPr>
        <p:spPr>
          <a:xfrm>
            <a:off x="8259813" y="1530324"/>
            <a:ext cx="5261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Ne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72" name="TextBox 271"/>
          <p:cNvSpPr txBox="1"/>
          <p:nvPr/>
        </p:nvSpPr>
        <p:spPr>
          <a:xfrm>
            <a:off x="8286776" y="3000372"/>
            <a:ext cx="4828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Kr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79" name="TextBox 278"/>
          <p:cNvSpPr txBox="1"/>
          <p:nvPr/>
        </p:nvSpPr>
        <p:spPr>
          <a:xfrm>
            <a:off x="8286776" y="4000504"/>
            <a:ext cx="4844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solidFill>
                  <a:srgbClr val="000000"/>
                </a:solidFill>
              </a:rPr>
              <a:t>Xe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80" name="TextBox 279"/>
          <p:cNvSpPr txBox="1"/>
          <p:nvPr/>
        </p:nvSpPr>
        <p:spPr>
          <a:xfrm>
            <a:off x="8286776" y="5000636"/>
            <a:ext cx="5277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solidFill>
                  <a:srgbClr val="000000"/>
                </a:solidFill>
              </a:rPr>
              <a:t>Rn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307" name="Прямоугольник 306"/>
          <p:cNvSpPr/>
          <p:nvPr/>
        </p:nvSpPr>
        <p:spPr>
          <a:xfrm>
            <a:off x="2344707" y="1858941"/>
            <a:ext cx="40748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Бор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08" name="Прямоугольник 307"/>
          <p:cNvSpPr/>
          <p:nvPr/>
        </p:nvSpPr>
        <p:spPr>
          <a:xfrm>
            <a:off x="3111480" y="1858941"/>
            <a:ext cx="68800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chemeClr val="tx2">
                    <a:lumMod val="50000"/>
                  </a:schemeClr>
                </a:solidFill>
              </a:rPr>
              <a:t>Углерод</a:t>
            </a:r>
            <a:endParaRPr lang="ru-RU" sz="11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16" name="Прямоугольник 315"/>
          <p:cNvSpPr/>
          <p:nvPr/>
        </p:nvSpPr>
        <p:spPr>
          <a:xfrm>
            <a:off x="3878253" y="1858941"/>
            <a:ext cx="47481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Азот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18" name="Прямоугольник 317"/>
          <p:cNvSpPr/>
          <p:nvPr/>
        </p:nvSpPr>
        <p:spPr>
          <a:xfrm>
            <a:off x="3878253" y="3355974"/>
            <a:ext cx="71045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Мышьяк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26" name="Прямоугольник 325"/>
          <p:cNvSpPr/>
          <p:nvPr/>
        </p:nvSpPr>
        <p:spPr>
          <a:xfrm>
            <a:off x="4645026" y="3355974"/>
            <a:ext cx="55015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Селен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28" name="Прямоугольник 327"/>
          <p:cNvSpPr/>
          <p:nvPr/>
        </p:nvSpPr>
        <p:spPr>
          <a:xfrm>
            <a:off x="4645026" y="4341825"/>
            <a:ext cx="61587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Теллур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31" name="Прямоугольник 330"/>
          <p:cNvSpPr/>
          <p:nvPr/>
        </p:nvSpPr>
        <p:spPr>
          <a:xfrm>
            <a:off x="5448312" y="1858941"/>
            <a:ext cx="49885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Фтор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33" name="Прямоугольник 332"/>
          <p:cNvSpPr/>
          <p:nvPr/>
        </p:nvSpPr>
        <p:spPr>
          <a:xfrm>
            <a:off x="5448312" y="3355974"/>
            <a:ext cx="49725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Бром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35" name="Прямоугольник 334"/>
          <p:cNvSpPr/>
          <p:nvPr/>
        </p:nvSpPr>
        <p:spPr>
          <a:xfrm>
            <a:off x="5448312" y="4341825"/>
            <a:ext cx="42992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err="1" smtClean="0">
                <a:solidFill>
                  <a:srgbClr val="000000"/>
                </a:solidFill>
              </a:rPr>
              <a:t>Иод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37" name="Прямоугольник 336"/>
          <p:cNvSpPr/>
          <p:nvPr/>
        </p:nvSpPr>
        <p:spPr>
          <a:xfrm>
            <a:off x="5448312" y="5364189"/>
            <a:ext cx="53412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Астат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47" name="Прямоугольник 346"/>
          <p:cNvSpPr/>
          <p:nvPr/>
        </p:nvSpPr>
        <p:spPr>
          <a:xfrm>
            <a:off x="8259813" y="3355974"/>
            <a:ext cx="70724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Криптон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48" name="Прямоугольник 347"/>
          <p:cNvSpPr/>
          <p:nvPr/>
        </p:nvSpPr>
        <p:spPr>
          <a:xfrm>
            <a:off x="8286776" y="4357694"/>
            <a:ext cx="62549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Ксенон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49" name="Прямоугольник 348"/>
          <p:cNvSpPr/>
          <p:nvPr/>
        </p:nvSpPr>
        <p:spPr>
          <a:xfrm>
            <a:off x="8286776" y="5357826"/>
            <a:ext cx="54373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Радон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52" name="Прямоугольник 351"/>
          <p:cNvSpPr/>
          <p:nvPr/>
        </p:nvSpPr>
        <p:spPr>
          <a:xfrm>
            <a:off x="2819376" y="1493811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5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3" name="Прямоугольник 352"/>
          <p:cNvSpPr/>
          <p:nvPr/>
        </p:nvSpPr>
        <p:spPr>
          <a:xfrm>
            <a:off x="3622662" y="1493811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6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4" name="Прямоугольник 353"/>
          <p:cNvSpPr/>
          <p:nvPr/>
        </p:nvSpPr>
        <p:spPr>
          <a:xfrm>
            <a:off x="4389435" y="1493811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7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36" name="Группа 544"/>
          <p:cNvGrpSpPr/>
          <p:nvPr/>
        </p:nvGrpSpPr>
        <p:grpSpPr>
          <a:xfrm>
            <a:off x="4645026" y="1493811"/>
            <a:ext cx="798440" cy="626740"/>
            <a:chOff x="4645026" y="1493811"/>
            <a:chExt cx="798440" cy="626740"/>
          </a:xfrm>
        </p:grpSpPr>
        <p:sp>
          <p:nvSpPr>
            <p:cNvPr id="254" name="TextBox 253"/>
            <p:cNvSpPr txBox="1"/>
            <p:nvPr/>
          </p:nvSpPr>
          <p:spPr>
            <a:xfrm>
              <a:off x="4645026" y="1530324"/>
              <a:ext cx="3978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</a:rPr>
                <a:t>O</a:t>
              </a:r>
              <a:endParaRPr lang="ru-RU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324" name="Прямоугольник 323"/>
            <p:cNvSpPr/>
            <p:nvPr/>
          </p:nvSpPr>
          <p:spPr>
            <a:xfrm>
              <a:off x="4645026" y="1858941"/>
              <a:ext cx="771365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100" dirty="0" smtClean="0">
                  <a:solidFill>
                    <a:srgbClr val="000000"/>
                  </a:solidFill>
                </a:rPr>
                <a:t>Кислород</a:t>
              </a:r>
              <a:endParaRPr lang="ru-RU" sz="1100" dirty="0">
                <a:solidFill>
                  <a:srgbClr val="000000"/>
                </a:solidFill>
              </a:endParaRPr>
            </a:p>
          </p:txBody>
        </p:sp>
        <p:sp>
          <p:nvSpPr>
            <p:cNvPr id="355" name="Прямоугольник 354"/>
            <p:cNvSpPr/>
            <p:nvPr/>
          </p:nvSpPr>
          <p:spPr>
            <a:xfrm>
              <a:off x="5156208" y="1493811"/>
              <a:ext cx="28725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1" dirty="0" smtClean="0">
                  <a:solidFill>
                    <a:schemeClr val="tx2">
                      <a:lumMod val="50000"/>
                    </a:schemeClr>
                  </a:solidFill>
                </a:rPr>
                <a:t>8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sp>
        <p:nvSpPr>
          <p:cNvPr id="356" name="Прямоугольник 355"/>
          <p:cNvSpPr/>
          <p:nvPr/>
        </p:nvSpPr>
        <p:spPr>
          <a:xfrm>
            <a:off x="5959494" y="1493811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9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7" name="Прямоугольник 356"/>
          <p:cNvSpPr/>
          <p:nvPr/>
        </p:nvSpPr>
        <p:spPr>
          <a:xfrm>
            <a:off x="8697969" y="1019142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2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8" name="Прямоугольник 357"/>
          <p:cNvSpPr/>
          <p:nvPr/>
        </p:nvSpPr>
        <p:spPr>
          <a:xfrm>
            <a:off x="8624943" y="1493811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10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61" name="Прямоугольник 360"/>
          <p:cNvSpPr/>
          <p:nvPr/>
        </p:nvSpPr>
        <p:spPr>
          <a:xfrm>
            <a:off x="774647" y="6057936"/>
            <a:ext cx="839799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2" name="Прямоугольник 361"/>
          <p:cNvSpPr/>
          <p:nvPr/>
        </p:nvSpPr>
        <p:spPr>
          <a:xfrm>
            <a:off x="1577934" y="6057936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3" name="Прямоугольник 362"/>
          <p:cNvSpPr/>
          <p:nvPr/>
        </p:nvSpPr>
        <p:spPr>
          <a:xfrm>
            <a:off x="774648" y="6313527"/>
            <a:ext cx="822331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4" name="Прямоугольник 363"/>
          <p:cNvSpPr/>
          <p:nvPr/>
        </p:nvSpPr>
        <p:spPr>
          <a:xfrm>
            <a:off x="1577934" y="6313527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5" name="Прямоугольник 364"/>
          <p:cNvSpPr/>
          <p:nvPr/>
        </p:nvSpPr>
        <p:spPr>
          <a:xfrm>
            <a:off x="2344707" y="6057936"/>
            <a:ext cx="822331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6" name="Прямоугольник 365"/>
          <p:cNvSpPr/>
          <p:nvPr/>
        </p:nvSpPr>
        <p:spPr>
          <a:xfrm>
            <a:off x="2344707" y="6313527"/>
            <a:ext cx="822331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" name="Прямоугольник 367"/>
          <p:cNvSpPr/>
          <p:nvPr/>
        </p:nvSpPr>
        <p:spPr>
          <a:xfrm>
            <a:off x="3147993" y="6057936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9" name="Прямоугольник 368"/>
          <p:cNvSpPr/>
          <p:nvPr/>
        </p:nvSpPr>
        <p:spPr>
          <a:xfrm>
            <a:off x="3147993" y="6313527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0" name="Прямоугольник 369"/>
          <p:cNvSpPr/>
          <p:nvPr/>
        </p:nvSpPr>
        <p:spPr>
          <a:xfrm>
            <a:off x="3914766" y="6057936"/>
            <a:ext cx="822331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1" name="Прямоугольник 370"/>
          <p:cNvSpPr/>
          <p:nvPr/>
        </p:nvSpPr>
        <p:spPr>
          <a:xfrm>
            <a:off x="3914766" y="6313527"/>
            <a:ext cx="822331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2" name="Прямоугольник 371"/>
          <p:cNvSpPr/>
          <p:nvPr/>
        </p:nvSpPr>
        <p:spPr>
          <a:xfrm>
            <a:off x="4718052" y="6057936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3" name="Прямоугольник 372"/>
          <p:cNvSpPr/>
          <p:nvPr/>
        </p:nvSpPr>
        <p:spPr>
          <a:xfrm>
            <a:off x="4718052" y="6313527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4" name="Прямоугольник 373"/>
          <p:cNvSpPr/>
          <p:nvPr/>
        </p:nvSpPr>
        <p:spPr>
          <a:xfrm>
            <a:off x="5484824" y="6057936"/>
            <a:ext cx="839799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5" name="Прямоугольник 374"/>
          <p:cNvSpPr/>
          <p:nvPr/>
        </p:nvSpPr>
        <p:spPr>
          <a:xfrm>
            <a:off x="5484824" y="6313527"/>
            <a:ext cx="839799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2" name="Прямоугольник 381"/>
          <p:cNvSpPr/>
          <p:nvPr/>
        </p:nvSpPr>
        <p:spPr>
          <a:xfrm>
            <a:off x="6288111" y="6313527"/>
            <a:ext cx="2713132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3" name="Прямоугольник 382"/>
          <p:cNvSpPr/>
          <p:nvPr/>
        </p:nvSpPr>
        <p:spPr>
          <a:xfrm>
            <a:off x="6288111" y="6057936"/>
            <a:ext cx="2713132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4" name="Прямоугольник 383"/>
          <p:cNvSpPr/>
          <p:nvPr/>
        </p:nvSpPr>
        <p:spPr>
          <a:xfrm>
            <a:off x="142844" y="6057936"/>
            <a:ext cx="642974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baseline="-25000" dirty="0" smtClean="0">
                <a:ln w="50800"/>
                <a:solidFill>
                  <a:schemeClr val="tx1">
                    <a:lumMod val="25000"/>
                  </a:schemeClr>
                </a:solidFill>
              </a:rPr>
              <a:t>ВО</a:t>
            </a:r>
            <a:endParaRPr lang="ru-RU" b="1" baseline="-25000" dirty="0">
              <a:ln w="50800"/>
              <a:solidFill>
                <a:schemeClr val="tx1">
                  <a:lumMod val="25000"/>
                </a:schemeClr>
              </a:solidFill>
            </a:endParaRPr>
          </a:p>
        </p:txBody>
      </p:sp>
      <p:sp>
        <p:nvSpPr>
          <p:cNvPr id="385" name="Прямоугольник 384"/>
          <p:cNvSpPr/>
          <p:nvPr/>
        </p:nvSpPr>
        <p:spPr>
          <a:xfrm>
            <a:off x="142844" y="6313527"/>
            <a:ext cx="631804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baseline="-25000" dirty="0" smtClean="0">
                <a:ln w="50800"/>
                <a:solidFill>
                  <a:schemeClr val="tx1">
                    <a:lumMod val="25000"/>
                  </a:schemeClr>
                </a:solidFill>
              </a:rPr>
              <a:t>ЛВС</a:t>
            </a:r>
            <a:endParaRPr lang="ru-RU" b="1" baseline="-25000" dirty="0">
              <a:ln w="50800"/>
              <a:solidFill>
                <a:schemeClr val="tx1">
                  <a:lumMod val="25000"/>
                </a:schemeClr>
              </a:solidFill>
            </a:endParaRPr>
          </a:p>
        </p:txBody>
      </p:sp>
      <p:sp>
        <p:nvSpPr>
          <p:cNvPr id="393" name="Прямоугольник 392"/>
          <p:cNvSpPr/>
          <p:nvPr/>
        </p:nvSpPr>
        <p:spPr>
          <a:xfrm>
            <a:off x="4352922" y="3027357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33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95" name="Прямоугольник 394"/>
          <p:cNvSpPr/>
          <p:nvPr/>
        </p:nvSpPr>
        <p:spPr>
          <a:xfrm>
            <a:off x="5922981" y="3027357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35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96" name="Прямоугольник 395"/>
          <p:cNvSpPr/>
          <p:nvPr/>
        </p:nvSpPr>
        <p:spPr>
          <a:xfrm>
            <a:off x="8624943" y="3027357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36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12" name="Прямоугольник 411"/>
          <p:cNvSpPr/>
          <p:nvPr/>
        </p:nvSpPr>
        <p:spPr>
          <a:xfrm>
            <a:off x="5156208" y="4049721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52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13" name="Прямоугольник 412"/>
          <p:cNvSpPr/>
          <p:nvPr/>
        </p:nvSpPr>
        <p:spPr>
          <a:xfrm>
            <a:off x="5922981" y="4049721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53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14" name="Прямоугольник 413"/>
          <p:cNvSpPr/>
          <p:nvPr/>
        </p:nvSpPr>
        <p:spPr>
          <a:xfrm>
            <a:off x="8624943" y="4049721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54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31" name="Прямоугольник 430"/>
          <p:cNvSpPr/>
          <p:nvPr/>
        </p:nvSpPr>
        <p:spPr>
          <a:xfrm>
            <a:off x="5959494" y="5035572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85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32" name="Прямоугольник 431"/>
          <p:cNvSpPr/>
          <p:nvPr/>
        </p:nvSpPr>
        <p:spPr>
          <a:xfrm>
            <a:off x="8624943" y="5035572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86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54" name="Прямоугольник 453"/>
          <p:cNvSpPr/>
          <p:nvPr/>
        </p:nvSpPr>
        <p:spPr>
          <a:xfrm>
            <a:off x="2709837" y="1749402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10,811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62" name="Прямоугольник 461"/>
          <p:cNvSpPr/>
          <p:nvPr/>
        </p:nvSpPr>
        <p:spPr>
          <a:xfrm>
            <a:off x="3513123" y="1749402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12,011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70" name="Прямоугольник 469"/>
          <p:cNvSpPr/>
          <p:nvPr/>
        </p:nvSpPr>
        <p:spPr>
          <a:xfrm>
            <a:off x="4352922" y="1749402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14,00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72" name="Прямоугольник 471"/>
          <p:cNvSpPr/>
          <p:nvPr/>
        </p:nvSpPr>
        <p:spPr>
          <a:xfrm>
            <a:off x="4279896" y="3282948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74,922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78" name="Прямоугольник 477"/>
          <p:cNvSpPr/>
          <p:nvPr/>
        </p:nvSpPr>
        <p:spPr>
          <a:xfrm>
            <a:off x="5083182" y="1749402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15,998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0" name="Прямоугольник 479"/>
          <p:cNvSpPr/>
          <p:nvPr/>
        </p:nvSpPr>
        <p:spPr>
          <a:xfrm>
            <a:off x="5083182" y="3282948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78,96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2" name="Прямоугольник 481"/>
          <p:cNvSpPr/>
          <p:nvPr/>
        </p:nvSpPr>
        <p:spPr>
          <a:xfrm>
            <a:off x="5083182" y="4268799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127,60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5" name="Прямоугольник 484"/>
          <p:cNvSpPr/>
          <p:nvPr/>
        </p:nvSpPr>
        <p:spPr>
          <a:xfrm>
            <a:off x="5813442" y="1749402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18,998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7" name="Прямоугольник 486"/>
          <p:cNvSpPr/>
          <p:nvPr/>
        </p:nvSpPr>
        <p:spPr>
          <a:xfrm>
            <a:off x="5849955" y="3282948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79,904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9" name="Прямоугольник 488"/>
          <p:cNvSpPr/>
          <p:nvPr/>
        </p:nvSpPr>
        <p:spPr>
          <a:xfrm>
            <a:off x="5813442" y="4268799"/>
            <a:ext cx="518091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126,906</a:t>
            </a:r>
            <a:endParaRPr lang="ru-RU" sz="8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91" name="Прямоугольник 490"/>
          <p:cNvSpPr/>
          <p:nvPr/>
        </p:nvSpPr>
        <p:spPr>
          <a:xfrm>
            <a:off x="5886468" y="5254650"/>
            <a:ext cx="40588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(210)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95" name="Прямоугольник 494"/>
          <p:cNvSpPr/>
          <p:nvPr/>
        </p:nvSpPr>
        <p:spPr>
          <a:xfrm>
            <a:off x="8588430" y="127473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4,003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96" name="Прямоугольник 495"/>
          <p:cNvSpPr/>
          <p:nvPr/>
        </p:nvSpPr>
        <p:spPr>
          <a:xfrm>
            <a:off x="8551917" y="1785915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20,179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97" name="Прямоугольник 496"/>
          <p:cNvSpPr/>
          <p:nvPr/>
        </p:nvSpPr>
        <p:spPr>
          <a:xfrm>
            <a:off x="8624943" y="324643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83,80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501" name="Прямоугольник 500"/>
          <p:cNvSpPr/>
          <p:nvPr/>
        </p:nvSpPr>
        <p:spPr>
          <a:xfrm>
            <a:off x="8551917" y="4268799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131,30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505" name="Прямоугольник 504"/>
          <p:cNvSpPr/>
          <p:nvPr/>
        </p:nvSpPr>
        <p:spPr>
          <a:xfrm>
            <a:off x="8624943" y="5291163"/>
            <a:ext cx="40588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(222)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511" name="Прямоугольник 510"/>
          <p:cNvSpPr/>
          <p:nvPr/>
        </p:nvSpPr>
        <p:spPr>
          <a:xfrm>
            <a:off x="8259813" y="1347759"/>
            <a:ext cx="55015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Гелий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512" name="Прямоугольник 511"/>
          <p:cNvSpPr/>
          <p:nvPr/>
        </p:nvSpPr>
        <p:spPr>
          <a:xfrm>
            <a:off x="8259813" y="1858941"/>
            <a:ext cx="49564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Неон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513" name="Прямоугольник 512"/>
          <p:cNvSpPr/>
          <p:nvPr/>
        </p:nvSpPr>
        <p:spPr>
          <a:xfrm>
            <a:off x="920700" y="6021423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r>
              <a:rPr lang="en-US" sz="1600" b="1" dirty="0" smtClean="0">
                <a:solidFill>
                  <a:srgbClr val="000000"/>
                </a:solidFill>
              </a:rPr>
              <a:t>O</a:t>
            </a:r>
            <a:endParaRPr lang="ru-RU" sz="1600" b="1" dirty="0">
              <a:solidFill>
                <a:srgbClr val="000000"/>
              </a:solidFill>
            </a:endParaRPr>
          </a:p>
        </p:txBody>
      </p:sp>
      <p:sp>
        <p:nvSpPr>
          <p:cNvPr id="514" name="Прямоугольник 513"/>
          <p:cNvSpPr/>
          <p:nvPr/>
        </p:nvSpPr>
        <p:spPr>
          <a:xfrm>
            <a:off x="1687473" y="6021423"/>
            <a:ext cx="5036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RO</a:t>
            </a:r>
            <a:endParaRPr lang="ru-RU" sz="1600" b="1" dirty="0">
              <a:solidFill>
                <a:srgbClr val="000000"/>
              </a:solidFill>
            </a:endParaRPr>
          </a:p>
        </p:txBody>
      </p:sp>
      <p:sp>
        <p:nvSpPr>
          <p:cNvPr id="515" name="Прямоугольник 514"/>
          <p:cNvSpPr/>
          <p:nvPr/>
        </p:nvSpPr>
        <p:spPr>
          <a:xfrm>
            <a:off x="2417733" y="6021423"/>
            <a:ext cx="65755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r>
              <a:rPr lang="en-US" sz="1600" b="1" dirty="0" smtClean="0">
                <a:solidFill>
                  <a:srgbClr val="000000"/>
                </a:solidFill>
              </a:rPr>
              <a:t>O</a:t>
            </a:r>
            <a:r>
              <a:rPr lang="en-US" sz="1200" b="1" dirty="0" smtClean="0">
                <a:solidFill>
                  <a:srgbClr val="000000"/>
                </a:solidFill>
              </a:rPr>
              <a:t>3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16" name="Прямоугольник 515"/>
          <p:cNvSpPr/>
          <p:nvPr/>
        </p:nvSpPr>
        <p:spPr>
          <a:xfrm>
            <a:off x="3221019" y="6021423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RO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17" name="Прямоугольник 516"/>
          <p:cNvSpPr/>
          <p:nvPr/>
        </p:nvSpPr>
        <p:spPr>
          <a:xfrm>
            <a:off x="3914766" y="6021423"/>
            <a:ext cx="73057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r>
              <a:rPr lang="en-US" sz="1600" b="1" dirty="0" smtClean="0">
                <a:solidFill>
                  <a:srgbClr val="000000"/>
                </a:solidFill>
              </a:rPr>
              <a:t>O</a:t>
            </a:r>
            <a:r>
              <a:rPr lang="en-US" sz="1200" b="1" dirty="0" smtClean="0">
                <a:solidFill>
                  <a:srgbClr val="000000"/>
                </a:solidFill>
              </a:rPr>
              <a:t>5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18" name="Прямоугольник 517"/>
          <p:cNvSpPr/>
          <p:nvPr/>
        </p:nvSpPr>
        <p:spPr>
          <a:xfrm>
            <a:off x="4827591" y="6021423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RO</a:t>
            </a:r>
            <a:r>
              <a:rPr lang="en-US" sz="1200" b="1" dirty="0" smtClean="0">
                <a:solidFill>
                  <a:srgbClr val="000000"/>
                </a:solidFill>
              </a:rPr>
              <a:t>3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19" name="Прямоугольник 518"/>
          <p:cNvSpPr/>
          <p:nvPr/>
        </p:nvSpPr>
        <p:spPr>
          <a:xfrm>
            <a:off x="5557851" y="6021423"/>
            <a:ext cx="65755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r>
              <a:rPr lang="en-US" sz="1600" b="1" dirty="0" smtClean="0">
                <a:solidFill>
                  <a:srgbClr val="000000"/>
                </a:solidFill>
              </a:rPr>
              <a:t>O</a:t>
            </a:r>
            <a:r>
              <a:rPr lang="en-US" sz="1200" b="1" dirty="0" smtClean="0">
                <a:solidFill>
                  <a:srgbClr val="000000"/>
                </a:solidFill>
              </a:rPr>
              <a:t>7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20" name="Прямоугольник 519"/>
          <p:cNvSpPr/>
          <p:nvPr/>
        </p:nvSpPr>
        <p:spPr>
          <a:xfrm>
            <a:off x="7383501" y="6021423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RO</a:t>
            </a:r>
            <a:r>
              <a:rPr lang="en-US" sz="1200" b="1" dirty="0" smtClean="0">
                <a:solidFill>
                  <a:srgbClr val="000000"/>
                </a:solidFill>
              </a:rPr>
              <a:t>4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21" name="Прямоугольник 520"/>
          <p:cNvSpPr/>
          <p:nvPr/>
        </p:nvSpPr>
        <p:spPr>
          <a:xfrm>
            <a:off x="3221019" y="6277014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RH</a:t>
            </a:r>
            <a:r>
              <a:rPr lang="en-US" sz="1200" b="1" dirty="0" smtClean="0">
                <a:solidFill>
                  <a:srgbClr val="000000"/>
                </a:solidFill>
              </a:rPr>
              <a:t>4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22" name="Прямоугольник 521"/>
          <p:cNvSpPr/>
          <p:nvPr/>
        </p:nvSpPr>
        <p:spPr>
          <a:xfrm>
            <a:off x="3987792" y="6277014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RH</a:t>
            </a:r>
            <a:r>
              <a:rPr lang="en-US" sz="1200" b="1" dirty="0" smtClean="0">
                <a:solidFill>
                  <a:srgbClr val="000000"/>
                </a:solidFill>
              </a:rPr>
              <a:t>3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23" name="Прямоугольник 522"/>
          <p:cNvSpPr/>
          <p:nvPr/>
        </p:nvSpPr>
        <p:spPr>
          <a:xfrm>
            <a:off x="4827591" y="6277014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H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r>
              <a:rPr lang="en-US" sz="1600" b="1" dirty="0" smtClean="0">
                <a:solidFill>
                  <a:srgbClr val="000000"/>
                </a:solidFill>
              </a:rPr>
              <a:t>R</a:t>
            </a:r>
            <a:endParaRPr lang="ru-RU" sz="1600" b="1" dirty="0">
              <a:solidFill>
                <a:srgbClr val="000000"/>
              </a:solidFill>
            </a:endParaRPr>
          </a:p>
        </p:txBody>
      </p:sp>
      <p:sp>
        <p:nvSpPr>
          <p:cNvPr id="524" name="Прямоугольник 523"/>
          <p:cNvSpPr/>
          <p:nvPr/>
        </p:nvSpPr>
        <p:spPr>
          <a:xfrm>
            <a:off x="5594364" y="6277014"/>
            <a:ext cx="5036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HR</a:t>
            </a:r>
            <a:endParaRPr lang="ru-RU" sz="1600" b="1" dirty="0">
              <a:solidFill>
                <a:srgbClr val="000000"/>
              </a:solidFill>
            </a:endParaRPr>
          </a:p>
        </p:txBody>
      </p:sp>
      <p:sp>
        <p:nvSpPr>
          <p:cNvPr id="553" name="Скругленный прямоугольник 552"/>
          <p:cNvSpPr/>
          <p:nvPr/>
        </p:nvSpPr>
        <p:spPr>
          <a:xfrm>
            <a:off x="6324600" y="1219200"/>
            <a:ext cx="1905000" cy="4343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Возрастание кислотных свойств высших оксидов соответствующих элементов в периодах слева направо объясняется постепенным возрастанием положительного заряда ионов этих элементов. </a:t>
            </a:r>
            <a:endParaRPr lang="ru-RU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13" name="Прямая со стрелкой 212"/>
          <p:cNvCxnSpPr/>
          <p:nvPr/>
        </p:nvCxnSpPr>
        <p:spPr>
          <a:xfrm>
            <a:off x="914400" y="5943600"/>
            <a:ext cx="6934200" cy="1588"/>
          </a:xfrm>
          <a:prstGeom prst="straightConnector1">
            <a:avLst/>
          </a:prstGeom>
          <a:ln w="412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4" name="TextBox 223"/>
          <p:cNvSpPr txBox="1"/>
          <p:nvPr/>
        </p:nvSpPr>
        <p:spPr>
          <a:xfrm>
            <a:off x="838200" y="4648200"/>
            <a:ext cx="914400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R</a:t>
            </a:r>
            <a:r>
              <a:rPr lang="en-US" sz="2000" b="1" baseline="30000" dirty="0" smtClean="0">
                <a:solidFill>
                  <a:srgbClr val="000000"/>
                </a:solidFill>
              </a:rPr>
              <a:t>+4</a:t>
            </a:r>
            <a:r>
              <a:rPr lang="en-US" sz="2000" b="1" dirty="0" smtClean="0">
                <a:solidFill>
                  <a:srgbClr val="000000"/>
                </a:solidFill>
              </a:rPr>
              <a:t>O</a:t>
            </a:r>
            <a:r>
              <a:rPr lang="en-US" sz="2000" b="1" baseline="-25000" dirty="0" smtClean="0">
                <a:solidFill>
                  <a:srgbClr val="000000"/>
                </a:solidFill>
              </a:rPr>
              <a:t>2</a:t>
            </a:r>
            <a:r>
              <a:rPr lang="en-US" sz="2000" b="1" baseline="30000" dirty="0" smtClean="0">
                <a:solidFill>
                  <a:srgbClr val="000000"/>
                </a:solidFill>
              </a:rPr>
              <a:t>-2</a:t>
            </a:r>
            <a:endParaRPr lang="ru-RU" sz="1600" b="1" baseline="30000" dirty="0">
              <a:solidFill>
                <a:srgbClr val="000000"/>
              </a:solidFill>
            </a:endParaRPr>
          </a:p>
        </p:txBody>
      </p:sp>
      <p:cxnSp>
        <p:nvCxnSpPr>
          <p:cNvPr id="225" name="Прямая со стрелкой 224"/>
          <p:cNvCxnSpPr/>
          <p:nvPr/>
        </p:nvCxnSpPr>
        <p:spPr>
          <a:xfrm rot="10800000">
            <a:off x="1295400" y="5029200"/>
            <a:ext cx="2057400" cy="1066800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Прямая со стрелкой 226"/>
          <p:cNvCxnSpPr>
            <a:endCxn id="230" idx="2"/>
          </p:cNvCxnSpPr>
          <p:nvPr/>
        </p:nvCxnSpPr>
        <p:spPr>
          <a:xfrm rot="10800000">
            <a:off x="2476500" y="4667310"/>
            <a:ext cx="1638300" cy="1428690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0" name="TextBox 229"/>
          <p:cNvSpPr txBox="1"/>
          <p:nvPr/>
        </p:nvSpPr>
        <p:spPr>
          <a:xfrm>
            <a:off x="1981200" y="4267200"/>
            <a:ext cx="990600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R</a:t>
            </a:r>
            <a:r>
              <a:rPr lang="en-US" sz="2000" b="1" baseline="-25000" dirty="0" smtClean="0">
                <a:solidFill>
                  <a:srgbClr val="000000"/>
                </a:solidFill>
              </a:rPr>
              <a:t>2</a:t>
            </a:r>
            <a:r>
              <a:rPr lang="en-US" sz="2000" b="1" baseline="30000" dirty="0" smtClean="0">
                <a:solidFill>
                  <a:srgbClr val="000000"/>
                </a:solidFill>
              </a:rPr>
              <a:t>+5</a:t>
            </a:r>
            <a:r>
              <a:rPr lang="en-US" sz="2000" b="1" dirty="0" smtClean="0">
                <a:solidFill>
                  <a:srgbClr val="000000"/>
                </a:solidFill>
              </a:rPr>
              <a:t>O</a:t>
            </a:r>
            <a:r>
              <a:rPr lang="en-US" sz="2000" b="1" baseline="-25000" dirty="0" smtClean="0">
                <a:solidFill>
                  <a:srgbClr val="000000"/>
                </a:solidFill>
              </a:rPr>
              <a:t>5</a:t>
            </a:r>
            <a:r>
              <a:rPr lang="en-US" sz="2000" b="1" baseline="30000" dirty="0" smtClean="0">
                <a:solidFill>
                  <a:srgbClr val="000000"/>
                </a:solidFill>
              </a:rPr>
              <a:t>-2</a:t>
            </a:r>
            <a:endParaRPr lang="ru-RU" sz="1600" b="1" baseline="30000" dirty="0">
              <a:solidFill>
                <a:srgbClr val="000000"/>
              </a:solidFill>
            </a:endParaRPr>
          </a:p>
        </p:txBody>
      </p:sp>
      <p:cxnSp>
        <p:nvCxnSpPr>
          <p:cNvPr id="233" name="Прямая со стрелкой 232"/>
          <p:cNvCxnSpPr>
            <a:endCxn id="235" idx="2"/>
          </p:cNvCxnSpPr>
          <p:nvPr/>
        </p:nvCxnSpPr>
        <p:spPr>
          <a:xfrm rot="16200000" flipV="1">
            <a:off x="3514755" y="4581555"/>
            <a:ext cx="1657290" cy="1371600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" name="TextBox 234"/>
          <p:cNvSpPr txBox="1"/>
          <p:nvPr/>
        </p:nvSpPr>
        <p:spPr>
          <a:xfrm>
            <a:off x="3200400" y="4038600"/>
            <a:ext cx="914400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R</a:t>
            </a:r>
            <a:r>
              <a:rPr lang="en-US" sz="2000" b="1" baseline="30000" dirty="0" smtClean="0">
                <a:solidFill>
                  <a:srgbClr val="000000"/>
                </a:solidFill>
              </a:rPr>
              <a:t>+6</a:t>
            </a:r>
            <a:r>
              <a:rPr lang="en-US" sz="2000" b="1" dirty="0" smtClean="0">
                <a:solidFill>
                  <a:srgbClr val="000000"/>
                </a:solidFill>
              </a:rPr>
              <a:t>O</a:t>
            </a:r>
            <a:r>
              <a:rPr lang="en-US" sz="2000" b="1" baseline="-25000" dirty="0" smtClean="0">
                <a:solidFill>
                  <a:srgbClr val="000000"/>
                </a:solidFill>
              </a:rPr>
              <a:t>3</a:t>
            </a:r>
            <a:r>
              <a:rPr lang="en-US" sz="2000" b="1" baseline="30000" dirty="0" smtClean="0">
                <a:solidFill>
                  <a:srgbClr val="000000"/>
                </a:solidFill>
              </a:rPr>
              <a:t>-2</a:t>
            </a:r>
            <a:endParaRPr lang="ru-RU" sz="1600" b="1" baseline="30000" dirty="0">
              <a:solidFill>
                <a:srgbClr val="000000"/>
              </a:solidFill>
            </a:endParaRPr>
          </a:p>
        </p:txBody>
      </p:sp>
      <p:cxnSp>
        <p:nvCxnSpPr>
          <p:cNvPr id="238" name="Прямая со стрелкой 237"/>
          <p:cNvCxnSpPr>
            <a:endCxn id="242" idx="2"/>
          </p:cNvCxnSpPr>
          <p:nvPr/>
        </p:nvCxnSpPr>
        <p:spPr>
          <a:xfrm rot="16200000" flipV="1">
            <a:off x="4257705" y="4562505"/>
            <a:ext cx="2038290" cy="1028700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2" name="TextBox 241"/>
          <p:cNvSpPr txBox="1"/>
          <p:nvPr/>
        </p:nvSpPr>
        <p:spPr>
          <a:xfrm>
            <a:off x="4267200" y="3657600"/>
            <a:ext cx="990600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R</a:t>
            </a:r>
            <a:r>
              <a:rPr lang="en-US" sz="2000" b="1" baseline="-25000" dirty="0" smtClean="0">
                <a:solidFill>
                  <a:srgbClr val="000000"/>
                </a:solidFill>
              </a:rPr>
              <a:t>2</a:t>
            </a:r>
            <a:r>
              <a:rPr lang="en-US" sz="2000" b="1" baseline="30000" dirty="0" smtClean="0">
                <a:solidFill>
                  <a:srgbClr val="000000"/>
                </a:solidFill>
              </a:rPr>
              <a:t>+7</a:t>
            </a:r>
            <a:r>
              <a:rPr lang="en-US" sz="2000" b="1" dirty="0" smtClean="0">
                <a:solidFill>
                  <a:srgbClr val="000000"/>
                </a:solidFill>
              </a:rPr>
              <a:t>O</a:t>
            </a:r>
            <a:r>
              <a:rPr lang="en-US" sz="2000" b="1" baseline="-25000" dirty="0" smtClean="0">
                <a:solidFill>
                  <a:srgbClr val="000000"/>
                </a:solidFill>
              </a:rPr>
              <a:t>7</a:t>
            </a:r>
            <a:r>
              <a:rPr lang="en-US" sz="2000" b="1" baseline="30000" dirty="0" smtClean="0">
                <a:solidFill>
                  <a:srgbClr val="000000"/>
                </a:solidFill>
              </a:rPr>
              <a:t>-2</a:t>
            </a:r>
            <a:endParaRPr lang="ru-RU" sz="1600" b="1" baseline="30000" dirty="0">
              <a:solidFill>
                <a:srgbClr val="000000"/>
              </a:solidFill>
            </a:endParaRPr>
          </a:p>
        </p:txBody>
      </p:sp>
      <p:grpSp>
        <p:nvGrpSpPr>
          <p:cNvPr id="197" name="Группа 192"/>
          <p:cNvGrpSpPr/>
          <p:nvPr/>
        </p:nvGrpSpPr>
        <p:grpSpPr>
          <a:xfrm>
            <a:off x="7786710" y="457200"/>
            <a:ext cx="1214446" cy="357190"/>
            <a:chOff x="6715140" y="142852"/>
            <a:chExt cx="1214446" cy="357190"/>
          </a:xfrm>
        </p:grpSpPr>
        <p:sp>
          <p:nvSpPr>
            <p:cNvPr id="198" name="Пятиугольник 197">
              <a:hlinkClick r:id="rId4" action="ppaction://hlinksldjump"/>
            </p:cNvPr>
            <p:cNvSpPr/>
            <p:nvPr/>
          </p:nvSpPr>
          <p:spPr>
            <a:xfrm>
              <a:off x="6715140" y="142852"/>
              <a:ext cx="1000132" cy="357190"/>
            </a:xfrm>
            <a:prstGeom prst="homePlat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главная</a:t>
              </a:r>
              <a:endParaRPr lang="ru-RU" sz="1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9" name="Нашивка 198"/>
            <p:cNvSpPr/>
            <p:nvPr/>
          </p:nvSpPr>
          <p:spPr>
            <a:xfrm>
              <a:off x="7572396" y="142852"/>
              <a:ext cx="357190" cy="357190"/>
            </a:xfrm>
            <a:prstGeom prst="chevro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" grpId="0" animBg="1"/>
      <p:bldP spid="224" grpId="0" animBg="1"/>
      <p:bldP spid="230" grpId="0" animBg="1"/>
      <p:bldP spid="235" grpId="0" animBg="1"/>
      <p:bldP spid="24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Прямоугольник 200"/>
          <p:cNvSpPr/>
          <p:nvPr/>
        </p:nvSpPr>
        <p:spPr>
          <a:xfrm>
            <a:off x="8305801" y="2516175"/>
            <a:ext cx="684274" cy="536579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2" name="Прямоугольник 201"/>
          <p:cNvSpPr/>
          <p:nvPr/>
        </p:nvSpPr>
        <p:spPr>
          <a:xfrm>
            <a:off x="8305800" y="3575052"/>
            <a:ext cx="704906" cy="500066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9" name="Прямоугольник 208"/>
          <p:cNvSpPr/>
          <p:nvPr/>
        </p:nvSpPr>
        <p:spPr>
          <a:xfrm>
            <a:off x="8305800" y="5546754"/>
            <a:ext cx="704906" cy="525452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4" name="Прямоугольник 203"/>
          <p:cNvSpPr/>
          <p:nvPr/>
        </p:nvSpPr>
        <p:spPr>
          <a:xfrm>
            <a:off x="8296327" y="4560902"/>
            <a:ext cx="714380" cy="511171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90813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normalizeH="0" baseline="0" noProof="0" dirty="0" smtClean="0">
                <a:ln w="12700">
                  <a:solidFill>
                    <a:schemeClr val="tx1">
                      <a:lumMod val="50000"/>
                    </a:schemeClr>
                  </a:solidFill>
                  <a:prstDash val="solid"/>
                </a:ln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</a:rPr>
              <a:t>Периодическая система химических элементов  Д.И. Менделеева</a:t>
            </a:r>
            <a:endParaRPr kumimoji="0" lang="ru-RU" sz="2400" b="1" i="0" u="none" strike="noStrike" kern="0" normalizeH="0" baseline="0" noProof="0" dirty="0">
              <a:ln w="12700">
                <a:solidFill>
                  <a:schemeClr val="tx1">
                    <a:lumMod val="50000"/>
                  </a:schemeClr>
                </a:solidFill>
                <a:prstDash val="solid"/>
              </a:ln>
              <a:solidFill>
                <a:srgbClr val="FF7C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</a:endParaRPr>
          </a:p>
        </p:txBody>
      </p:sp>
      <p:grpSp>
        <p:nvGrpSpPr>
          <p:cNvPr id="2" name="Группа 178"/>
          <p:cNvGrpSpPr/>
          <p:nvPr/>
        </p:nvGrpSpPr>
        <p:grpSpPr>
          <a:xfrm>
            <a:off x="785786" y="500042"/>
            <a:ext cx="8215370" cy="571504"/>
            <a:chOff x="1361217" y="500042"/>
            <a:chExt cx="7767258" cy="571504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1361217" y="500042"/>
              <a:ext cx="7767258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0000"/>
                  </a:solidFill>
                </a:rPr>
                <a:t>Группы элементов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361218" y="785794"/>
              <a:ext cx="748940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rgbClr val="000000"/>
                  </a:solidFill>
                </a:rPr>
                <a:t>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110157" y="785794"/>
              <a:ext cx="736971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II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847127" y="785794"/>
              <a:ext cx="742955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III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590082" y="785794"/>
              <a:ext cx="742956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IV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333038" y="785794"/>
              <a:ext cx="742955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V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5075993" y="785794"/>
              <a:ext cx="742955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VI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5818948" y="785794"/>
              <a:ext cx="742955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VII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6561903" y="785794"/>
              <a:ext cx="2566572" cy="285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VIII</a:t>
              </a:r>
              <a:endParaRPr lang="ru-RU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785786" y="1071546"/>
            <a:ext cx="785818" cy="500066"/>
          </a:xfrm>
          <a:prstGeom prst="rect">
            <a:avLst/>
          </a:prstGeom>
          <a:solidFill>
            <a:srgbClr val="FF999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800" b="1" dirty="0">
              <a:solidFill>
                <a:srgbClr val="0000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357422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143240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3929058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Прямоугольник 33">
            <a:hlinkClick r:id="rId3" action="ppaction://hlinksldjump"/>
          </p:cNvPr>
          <p:cNvSpPr/>
          <p:nvPr/>
        </p:nvSpPr>
        <p:spPr>
          <a:xfrm>
            <a:off x="4714876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5500694" y="157161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3929058" y="3071810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4714876" y="3071810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5500694" y="3071810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4" name="Прямоугольник 73"/>
          <p:cNvSpPr/>
          <p:nvPr/>
        </p:nvSpPr>
        <p:spPr>
          <a:xfrm>
            <a:off x="4714876" y="407194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5" name="Прямоугольник 74"/>
          <p:cNvSpPr/>
          <p:nvPr/>
        </p:nvSpPr>
        <p:spPr>
          <a:xfrm>
            <a:off x="5500694" y="4071942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1" name="Прямоугольник 90"/>
          <p:cNvSpPr/>
          <p:nvPr/>
        </p:nvSpPr>
        <p:spPr>
          <a:xfrm>
            <a:off x="5500694" y="5072074"/>
            <a:ext cx="785818" cy="500066"/>
          </a:xfrm>
          <a:prstGeom prst="rect">
            <a:avLst/>
          </a:prstGeom>
          <a:solidFill>
            <a:srgbClr val="FF8C1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4" name="Группа 144"/>
          <p:cNvGrpSpPr/>
          <p:nvPr/>
        </p:nvGrpSpPr>
        <p:grpSpPr>
          <a:xfrm>
            <a:off x="3071802" y="2000239"/>
            <a:ext cx="895422" cy="618800"/>
            <a:chOff x="2214546" y="1625437"/>
            <a:chExt cx="895422" cy="707200"/>
          </a:xfrm>
        </p:grpSpPr>
        <p:sp>
          <p:nvSpPr>
            <p:cNvPr id="146" name="Прямоугольник 145"/>
            <p:cNvSpPr/>
            <p:nvPr/>
          </p:nvSpPr>
          <p:spPr>
            <a:xfrm>
              <a:off x="2285984" y="1707079"/>
              <a:ext cx="785818" cy="571503"/>
            </a:xfrm>
            <a:prstGeom prst="rect">
              <a:avLst/>
            </a:prstGeom>
            <a:solidFill>
              <a:srgbClr val="FF8C19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2254224" y="1672598"/>
              <a:ext cx="426720" cy="4572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</a:rPr>
                <a:t>Si</a:t>
              </a:r>
              <a:endParaRPr lang="ru-RU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2714612" y="1625437"/>
              <a:ext cx="389850" cy="386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14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2643174" y="1952011"/>
              <a:ext cx="466794" cy="2462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28,086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2214546" y="2033654"/>
              <a:ext cx="763351" cy="2989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2060"/>
                  </a:solidFill>
                </a:rPr>
                <a:t>Кремний</a:t>
              </a:r>
              <a:r>
                <a:rPr lang="ru-RU" sz="1100" dirty="0" smtClean="0"/>
                <a:t> </a:t>
              </a:r>
              <a:endParaRPr lang="ru-RU" sz="1100" dirty="0"/>
            </a:p>
          </p:txBody>
        </p:sp>
      </p:grpSp>
      <p:grpSp>
        <p:nvGrpSpPr>
          <p:cNvPr id="25" name="Группа 174"/>
          <p:cNvGrpSpPr/>
          <p:nvPr/>
        </p:nvGrpSpPr>
        <p:grpSpPr>
          <a:xfrm>
            <a:off x="3857620" y="2000240"/>
            <a:ext cx="889916" cy="634187"/>
            <a:chOff x="4500562" y="1888034"/>
            <a:chExt cx="889916" cy="724783"/>
          </a:xfrm>
        </p:grpSpPr>
        <p:sp>
          <p:nvSpPr>
            <p:cNvPr id="152" name="Прямоугольник 151"/>
            <p:cNvSpPr/>
            <p:nvPr/>
          </p:nvSpPr>
          <p:spPr>
            <a:xfrm>
              <a:off x="4572000" y="1969678"/>
              <a:ext cx="785818" cy="571504"/>
            </a:xfrm>
            <a:prstGeom prst="rect">
              <a:avLst/>
            </a:prstGeom>
            <a:solidFill>
              <a:srgbClr val="FF8C19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53" name="TextBox 152"/>
            <p:cNvSpPr txBox="1"/>
            <p:nvPr/>
          </p:nvSpPr>
          <p:spPr>
            <a:xfrm>
              <a:off x="4521195" y="1935195"/>
              <a:ext cx="341760" cy="4572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>
                  <a:solidFill>
                    <a:srgbClr val="000000"/>
                  </a:solidFill>
                </a:rPr>
                <a:t>Р</a:t>
              </a:r>
            </a:p>
          </p:txBody>
        </p:sp>
        <p:sp>
          <p:nvSpPr>
            <p:cNvPr id="154" name="TextBox 153"/>
            <p:cNvSpPr txBox="1"/>
            <p:nvPr/>
          </p:nvSpPr>
          <p:spPr>
            <a:xfrm>
              <a:off x="5000628" y="1888034"/>
              <a:ext cx="389850" cy="3869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ru-RU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4857752" y="2214603"/>
              <a:ext cx="51809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30,9738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56" name="TextBox 155"/>
            <p:cNvSpPr txBox="1"/>
            <p:nvPr/>
          </p:nvSpPr>
          <p:spPr>
            <a:xfrm>
              <a:off x="4500562" y="2296248"/>
              <a:ext cx="700833" cy="3165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2060"/>
                  </a:solidFill>
                </a:rPr>
                <a:t>Фосфор</a:t>
              </a:r>
              <a:r>
                <a:rPr lang="ru-RU" sz="1200" dirty="0" smtClean="0"/>
                <a:t> </a:t>
              </a:r>
              <a:endParaRPr lang="ru-RU" sz="1200" dirty="0"/>
            </a:p>
          </p:txBody>
        </p:sp>
      </p:grpSp>
      <p:grpSp>
        <p:nvGrpSpPr>
          <p:cNvPr id="27" name="Группа 156"/>
          <p:cNvGrpSpPr/>
          <p:nvPr/>
        </p:nvGrpSpPr>
        <p:grpSpPr>
          <a:xfrm>
            <a:off x="4643438" y="2000240"/>
            <a:ext cx="895422" cy="634189"/>
            <a:chOff x="2214546" y="1625436"/>
            <a:chExt cx="895422" cy="724787"/>
          </a:xfrm>
        </p:grpSpPr>
        <p:sp>
          <p:nvSpPr>
            <p:cNvPr id="158" name="Прямоугольник 157"/>
            <p:cNvSpPr/>
            <p:nvPr/>
          </p:nvSpPr>
          <p:spPr>
            <a:xfrm>
              <a:off x="2285984" y="1707080"/>
              <a:ext cx="785818" cy="571504"/>
            </a:xfrm>
            <a:prstGeom prst="rect">
              <a:avLst/>
            </a:prstGeom>
            <a:solidFill>
              <a:srgbClr val="FF8C19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59" name="TextBox 158"/>
            <p:cNvSpPr txBox="1"/>
            <p:nvPr/>
          </p:nvSpPr>
          <p:spPr>
            <a:xfrm>
              <a:off x="2252647" y="1672597"/>
              <a:ext cx="341760" cy="4572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000000"/>
                  </a:solidFill>
                </a:rPr>
                <a:t>S</a:t>
              </a:r>
              <a:endParaRPr lang="ru-RU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160" name="TextBox 159"/>
            <p:cNvSpPr txBox="1"/>
            <p:nvPr/>
          </p:nvSpPr>
          <p:spPr>
            <a:xfrm>
              <a:off x="2714612" y="1625436"/>
              <a:ext cx="389850" cy="386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16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2643174" y="1952010"/>
              <a:ext cx="466794" cy="2462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32,064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62" name="TextBox 161"/>
            <p:cNvSpPr txBox="1"/>
            <p:nvPr/>
          </p:nvSpPr>
          <p:spPr>
            <a:xfrm>
              <a:off x="2214546" y="2033653"/>
              <a:ext cx="548548" cy="3165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2060"/>
                  </a:solidFill>
                </a:rPr>
                <a:t>Сера</a:t>
              </a:r>
              <a:r>
                <a:rPr lang="ru-RU" sz="1100" dirty="0" smtClean="0"/>
                <a:t> </a:t>
              </a:r>
              <a:r>
                <a:rPr lang="ru-RU" sz="1200" dirty="0" smtClean="0"/>
                <a:t> </a:t>
              </a:r>
              <a:endParaRPr lang="ru-RU" sz="1200" dirty="0"/>
            </a:p>
          </p:txBody>
        </p:sp>
      </p:grpSp>
      <p:grpSp>
        <p:nvGrpSpPr>
          <p:cNvPr id="28" name="Группа 162"/>
          <p:cNvGrpSpPr/>
          <p:nvPr/>
        </p:nvGrpSpPr>
        <p:grpSpPr>
          <a:xfrm>
            <a:off x="5448312" y="2000240"/>
            <a:ext cx="876366" cy="634189"/>
            <a:chOff x="2233602" y="1625436"/>
            <a:chExt cx="876366" cy="724787"/>
          </a:xfrm>
        </p:grpSpPr>
        <p:sp>
          <p:nvSpPr>
            <p:cNvPr id="164" name="Прямоугольник 163"/>
            <p:cNvSpPr/>
            <p:nvPr/>
          </p:nvSpPr>
          <p:spPr>
            <a:xfrm>
              <a:off x="2285984" y="1707080"/>
              <a:ext cx="785818" cy="571504"/>
            </a:xfrm>
            <a:prstGeom prst="rect">
              <a:avLst/>
            </a:prstGeom>
            <a:solidFill>
              <a:srgbClr val="FF8C19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5" name="TextBox 164"/>
            <p:cNvSpPr txBox="1"/>
            <p:nvPr/>
          </p:nvSpPr>
          <p:spPr>
            <a:xfrm>
              <a:off x="2233602" y="1672597"/>
              <a:ext cx="455574" cy="4572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</a:rPr>
                <a:t>Cl</a:t>
              </a:r>
              <a:endParaRPr lang="ru-RU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166" name="TextBox 165"/>
            <p:cNvSpPr txBox="1"/>
            <p:nvPr/>
          </p:nvSpPr>
          <p:spPr>
            <a:xfrm>
              <a:off x="2714612" y="1625436"/>
              <a:ext cx="389850" cy="386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17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2643174" y="1952010"/>
              <a:ext cx="466794" cy="2462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3</a:t>
              </a:r>
              <a:r>
                <a:rPr lang="en-US" sz="800" dirty="0" smtClean="0">
                  <a:solidFill>
                    <a:srgbClr val="002060"/>
                  </a:solidFill>
                </a:rPr>
                <a:t>5</a:t>
              </a:r>
              <a:r>
                <a:rPr lang="ru-RU" sz="800" dirty="0" smtClean="0">
                  <a:solidFill>
                    <a:srgbClr val="002060"/>
                  </a:solidFill>
                </a:rPr>
                <a:t>,</a:t>
              </a:r>
              <a:r>
                <a:rPr lang="en-US" sz="800" dirty="0" smtClean="0">
                  <a:solidFill>
                    <a:srgbClr val="002060"/>
                  </a:solidFill>
                </a:rPr>
                <a:t>453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68" name="TextBox 167"/>
            <p:cNvSpPr txBox="1"/>
            <p:nvPr/>
          </p:nvSpPr>
          <p:spPr>
            <a:xfrm>
              <a:off x="2285984" y="2033653"/>
              <a:ext cx="537327" cy="3165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2060"/>
                  </a:solidFill>
                </a:rPr>
                <a:t>Хлор</a:t>
              </a:r>
              <a:r>
                <a:rPr lang="ru-RU" sz="1200" dirty="0" smtClean="0">
                  <a:solidFill>
                    <a:srgbClr val="002060"/>
                  </a:solidFill>
                </a:rPr>
                <a:t> </a:t>
              </a:r>
              <a:endParaRPr lang="ru-RU" sz="1200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9" name="Группа 168"/>
          <p:cNvGrpSpPr/>
          <p:nvPr/>
        </p:nvGrpSpPr>
        <p:grpSpPr>
          <a:xfrm>
            <a:off x="8259814" y="2000239"/>
            <a:ext cx="778829" cy="594979"/>
            <a:chOff x="2272084" y="1625434"/>
            <a:chExt cx="753348" cy="679975"/>
          </a:xfrm>
        </p:grpSpPr>
        <p:sp>
          <p:nvSpPr>
            <p:cNvPr id="170" name="Прямоугольник 169"/>
            <p:cNvSpPr/>
            <p:nvPr/>
          </p:nvSpPr>
          <p:spPr>
            <a:xfrm>
              <a:off x="2316565" y="1707081"/>
              <a:ext cx="670699" cy="571504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1" name="TextBox 170"/>
            <p:cNvSpPr txBox="1"/>
            <p:nvPr/>
          </p:nvSpPr>
          <p:spPr>
            <a:xfrm>
              <a:off x="2272085" y="1630866"/>
              <a:ext cx="487186" cy="5276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</a:rPr>
                <a:t>A</a:t>
              </a:r>
              <a:r>
                <a:rPr lang="en-US" sz="2400" b="1" dirty="0" smtClean="0">
                  <a:solidFill>
                    <a:srgbClr val="000000"/>
                  </a:solidFill>
                </a:rPr>
                <a:t>r</a:t>
              </a:r>
              <a:endParaRPr lang="ru-RU" sz="2400" b="1" dirty="0">
                <a:solidFill>
                  <a:srgbClr val="000000"/>
                </a:solidFill>
              </a:endParaRPr>
            </a:p>
          </p:txBody>
        </p:sp>
        <p:sp>
          <p:nvSpPr>
            <p:cNvPr id="172" name="TextBox 171"/>
            <p:cNvSpPr txBox="1"/>
            <p:nvPr/>
          </p:nvSpPr>
          <p:spPr>
            <a:xfrm>
              <a:off x="2630076" y="1625434"/>
              <a:ext cx="377095" cy="3869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18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3" name="TextBox 172"/>
            <p:cNvSpPr txBox="1"/>
            <p:nvPr/>
          </p:nvSpPr>
          <p:spPr>
            <a:xfrm>
              <a:off x="2558638" y="1952007"/>
              <a:ext cx="46679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rgbClr val="002060"/>
                  </a:solidFill>
                </a:rPr>
                <a:t>3</a:t>
              </a:r>
              <a:r>
                <a:rPr lang="en-US" sz="800" dirty="0" smtClean="0">
                  <a:solidFill>
                    <a:srgbClr val="002060"/>
                  </a:solidFill>
                </a:rPr>
                <a:t>9</a:t>
              </a:r>
              <a:r>
                <a:rPr lang="ru-RU" sz="800" dirty="0" smtClean="0">
                  <a:solidFill>
                    <a:srgbClr val="002060"/>
                  </a:solidFill>
                </a:rPr>
                <a:t>,</a:t>
              </a:r>
              <a:r>
                <a:rPr lang="en-US" sz="800" dirty="0" smtClean="0">
                  <a:solidFill>
                    <a:srgbClr val="002060"/>
                  </a:solidFill>
                </a:rPr>
                <a:t>948</a:t>
              </a:r>
              <a:endParaRPr lang="ru-RU" sz="800" dirty="0">
                <a:solidFill>
                  <a:srgbClr val="002060"/>
                </a:solidFill>
              </a:endParaRPr>
            </a:p>
          </p:txBody>
        </p:sp>
        <p:sp>
          <p:nvSpPr>
            <p:cNvPr id="174" name="TextBox 173"/>
            <p:cNvSpPr txBox="1"/>
            <p:nvPr/>
          </p:nvSpPr>
          <p:spPr>
            <a:xfrm>
              <a:off x="2272084" y="2006427"/>
              <a:ext cx="543006" cy="29898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solidFill>
                    <a:srgbClr val="000000"/>
                  </a:solidFill>
                </a:rPr>
                <a:t>Аргон</a:t>
              </a:r>
              <a:endParaRPr lang="ru-RU" sz="11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30" name="Группа 175"/>
          <p:cNvGrpSpPr/>
          <p:nvPr/>
        </p:nvGrpSpPr>
        <p:grpSpPr>
          <a:xfrm>
            <a:off x="142844" y="495917"/>
            <a:ext cx="642942" cy="5576313"/>
            <a:chOff x="285720" y="495917"/>
            <a:chExt cx="681383" cy="5576313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85720" y="1071546"/>
              <a:ext cx="399820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1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685540" y="500042"/>
              <a:ext cx="281563" cy="5715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85720" y="1571660"/>
              <a:ext cx="399820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2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285720" y="2071678"/>
              <a:ext cx="399820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3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285720" y="2571744"/>
              <a:ext cx="399820" cy="10001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4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285720" y="5572140"/>
              <a:ext cx="399820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7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285720" y="3571877"/>
              <a:ext cx="399820" cy="10001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5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285720" y="4572008"/>
              <a:ext cx="399820" cy="10001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0000"/>
                  </a:solidFill>
                </a:rPr>
                <a:t>6</a:t>
              </a:r>
              <a:endParaRPr lang="ru-RU" sz="2800" b="1" dirty="0">
                <a:solidFill>
                  <a:srgbClr val="000000"/>
                </a:solidFill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685540" y="1071546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1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85540" y="1571612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2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85540" y="2071678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3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03" name="Прямоугольник 102"/>
            <p:cNvSpPr/>
            <p:nvPr/>
          </p:nvSpPr>
          <p:spPr>
            <a:xfrm>
              <a:off x="685540" y="5572140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10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17" name="Прямоугольник 116"/>
            <p:cNvSpPr/>
            <p:nvPr/>
          </p:nvSpPr>
          <p:spPr>
            <a:xfrm>
              <a:off x="685540" y="2571744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4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18" name="Прямоугольник 117"/>
            <p:cNvSpPr/>
            <p:nvPr/>
          </p:nvSpPr>
          <p:spPr>
            <a:xfrm>
              <a:off x="685540" y="3071810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5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19" name="Прямоугольник 118"/>
            <p:cNvSpPr/>
            <p:nvPr/>
          </p:nvSpPr>
          <p:spPr>
            <a:xfrm>
              <a:off x="685540" y="3571876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6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20" name="Прямоугольник 119"/>
            <p:cNvSpPr/>
            <p:nvPr/>
          </p:nvSpPr>
          <p:spPr>
            <a:xfrm>
              <a:off x="685540" y="4071942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7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21" name="Прямоугольник 120"/>
            <p:cNvSpPr/>
            <p:nvPr/>
          </p:nvSpPr>
          <p:spPr>
            <a:xfrm>
              <a:off x="685540" y="4572008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8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22" name="Прямоугольник 121"/>
            <p:cNvSpPr/>
            <p:nvPr/>
          </p:nvSpPr>
          <p:spPr>
            <a:xfrm>
              <a:off x="685540" y="5072074"/>
              <a:ext cx="281563" cy="50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</a:rPr>
                <a:t>9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 rot="17565087">
              <a:off x="557785" y="632487"/>
              <a:ext cx="530915" cy="257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 smtClean="0">
                  <a:solidFill>
                    <a:srgbClr val="000000"/>
                  </a:solidFill>
                </a:rPr>
                <a:t>Ряды</a:t>
              </a:r>
              <a:endParaRPr lang="ru-RU" sz="1100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175" name="TextBox 174"/>
          <p:cNvSpPr txBox="1"/>
          <p:nvPr/>
        </p:nvSpPr>
        <p:spPr>
          <a:xfrm>
            <a:off x="738135" y="1019142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</a:rPr>
              <a:t>Н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738135" y="1347759"/>
            <a:ext cx="7056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Водород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1249317" y="1019142"/>
            <a:ext cx="2872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1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80" name="TextBox 179"/>
          <p:cNvSpPr txBox="1"/>
          <p:nvPr/>
        </p:nvSpPr>
        <p:spPr>
          <a:xfrm>
            <a:off x="1142976" y="1214422"/>
            <a:ext cx="41549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1.008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182" name="Прямоугольник 181"/>
          <p:cNvSpPr/>
          <p:nvPr/>
        </p:nvSpPr>
        <p:spPr>
          <a:xfrm>
            <a:off x="8305800" y="3063870"/>
            <a:ext cx="704906" cy="50006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5" name="Прямоугольник 184"/>
          <p:cNvSpPr/>
          <p:nvPr/>
        </p:nvSpPr>
        <p:spPr>
          <a:xfrm>
            <a:off x="8305800" y="1071546"/>
            <a:ext cx="695355" cy="500066"/>
          </a:xfrm>
          <a:prstGeom prst="rect">
            <a:avLst/>
          </a:prstGeom>
          <a:solidFill>
            <a:srgbClr val="FF9999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7" name="Прямоугольник 186"/>
          <p:cNvSpPr/>
          <p:nvPr/>
        </p:nvSpPr>
        <p:spPr>
          <a:xfrm>
            <a:off x="142844" y="507960"/>
            <a:ext cx="380338" cy="5715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0000"/>
              </a:solidFill>
            </a:endParaRPr>
          </a:p>
        </p:txBody>
      </p:sp>
      <p:sp>
        <p:nvSpPr>
          <p:cNvPr id="190" name="TextBox 189"/>
          <p:cNvSpPr txBox="1"/>
          <p:nvPr/>
        </p:nvSpPr>
        <p:spPr>
          <a:xfrm rot="18055159">
            <a:off x="-61494" y="618208"/>
            <a:ext cx="80519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 smtClean="0">
                <a:solidFill>
                  <a:srgbClr val="000000"/>
                </a:solidFill>
              </a:rPr>
              <a:t>Периоды</a:t>
            </a:r>
            <a:endParaRPr lang="ru-RU" sz="1050" b="1" dirty="0">
              <a:solidFill>
                <a:srgbClr val="000000"/>
              </a:solidFill>
            </a:endParaRPr>
          </a:p>
        </p:txBody>
      </p:sp>
      <p:sp>
        <p:nvSpPr>
          <p:cNvPr id="191" name="Прямоугольник 190"/>
          <p:cNvSpPr/>
          <p:nvPr/>
        </p:nvSpPr>
        <p:spPr>
          <a:xfrm>
            <a:off x="8305800" y="1566837"/>
            <a:ext cx="684273" cy="50006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3" name="Прямоугольник 202"/>
          <p:cNvSpPr/>
          <p:nvPr/>
        </p:nvSpPr>
        <p:spPr>
          <a:xfrm>
            <a:off x="8305800" y="4086234"/>
            <a:ext cx="704906" cy="47466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5" name="Прямоугольник 204"/>
          <p:cNvSpPr/>
          <p:nvPr/>
        </p:nvSpPr>
        <p:spPr>
          <a:xfrm>
            <a:off x="8305800" y="5072085"/>
            <a:ext cx="704906" cy="50006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9" name="TextBox 228"/>
          <p:cNvSpPr txBox="1"/>
          <p:nvPr/>
        </p:nvSpPr>
        <p:spPr>
          <a:xfrm>
            <a:off x="2308194" y="1530324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B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37" name="TextBox 236"/>
          <p:cNvSpPr txBox="1"/>
          <p:nvPr/>
        </p:nvSpPr>
        <p:spPr>
          <a:xfrm>
            <a:off x="3111480" y="1530324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C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45" name="TextBox 244"/>
          <p:cNvSpPr txBox="1"/>
          <p:nvPr/>
        </p:nvSpPr>
        <p:spPr>
          <a:xfrm>
            <a:off x="3878253" y="1530324"/>
            <a:ext cx="3978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N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47" name="TextBox 246"/>
          <p:cNvSpPr txBox="1"/>
          <p:nvPr/>
        </p:nvSpPr>
        <p:spPr>
          <a:xfrm>
            <a:off x="3878253" y="3027357"/>
            <a:ext cx="4972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As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53" name="TextBox 252"/>
          <p:cNvSpPr txBox="1"/>
          <p:nvPr/>
        </p:nvSpPr>
        <p:spPr>
          <a:xfrm>
            <a:off x="8259813" y="1019142"/>
            <a:ext cx="5261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He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56" name="TextBox 255"/>
          <p:cNvSpPr txBox="1"/>
          <p:nvPr/>
        </p:nvSpPr>
        <p:spPr>
          <a:xfrm>
            <a:off x="4681539" y="3027357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Se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58" name="TextBox 257"/>
          <p:cNvSpPr txBox="1"/>
          <p:nvPr/>
        </p:nvSpPr>
        <p:spPr>
          <a:xfrm>
            <a:off x="4645026" y="4049721"/>
            <a:ext cx="4844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Te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61" name="TextBox 260"/>
          <p:cNvSpPr txBox="1"/>
          <p:nvPr/>
        </p:nvSpPr>
        <p:spPr>
          <a:xfrm>
            <a:off x="5448312" y="1530324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F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63" name="TextBox 262"/>
          <p:cNvSpPr txBox="1"/>
          <p:nvPr/>
        </p:nvSpPr>
        <p:spPr>
          <a:xfrm>
            <a:off x="5411799" y="3027357"/>
            <a:ext cx="4555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Br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65" name="TextBox 264"/>
          <p:cNvSpPr txBox="1"/>
          <p:nvPr/>
        </p:nvSpPr>
        <p:spPr>
          <a:xfrm>
            <a:off x="5484825" y="4049721"/>
            <a:ext cx="2840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I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67" name="TextBox 266"/>
          <p:cNvSpPr txBox="1"/>
          <p:nvPr/>
        </p:nvSpPr>
        <p:spPr>
          <a:xfrm>
            <a:off x="5448312" y="5035572"/>
            <a:ext cx="4683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At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71" name="TextBox 270"/>
          <p:cNvSpPr txBox="1"/>
          <p:nvPr/>
        </p:nvSpPr>
        <p:spPr>
          <a:xfrm>
            <a:off x="8259813" y="1530324"/>
            <a:ext cx="5261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Ne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72" name="TextBox 271"/>
          <p:cNvSpPr txBox="1"/>
          <p:nvPr/>
        </p:nvSpPr>
        <p:spPr>
          <a:xfrm>
            <a:off x="8286776" y="3000372"/>
            <a:ext cx="4828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Kr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79" name="TextBox 278"/>
          <p:cNvSpPr txBox="1"/>
          <p:nvPr/>
        </p:nvSpPr>
        <p:spPr>
          <a:xfrm>
            <a:off x="8286776" y="4000504"/>
            <a:ext cx="4844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solidFill>
                  <a:srgbClr val="000000"/>
                </a:solidFill>
              </a:rPr>
              <a:t>Xe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80" name="TextBox 279"/>
          <p:cNvSpPr txBox="1"/>
          <p:nvPr/>
        </p:nvSpPr>
        <p:spPr>
          <a:xfrm>
            <a:off x="8286776" y="5000636"/>
            <a:ext cx="5277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solidFill>
                  <a:srgbClr val="000000"/>
                </a:solidFill>
              </a:rPr>
              <a:t>Rn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307" name="Прямоугольник 306"/>
          <p:cNvSpPr/>
          <p:nvPr/>
        </p:nvSpPr>
        <p:spPr>
          <a:xfrm>
            <a:off x="2344707" y="1858941"/>
            <a:ext cx="40748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Бор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08" name="Прямоугольник 307"/>
          <p:cNvSpPr/>
          <p:nvPr/>
        </p:nvSpPr>
        <p:spPr>
          <a:xfrm>
            <a:off x="3111480" y="1858941"/>
            <a:ext cx="68800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chemeClr val="tx2">
                    <a:lumMod val="50000"/>
                  </a:schemeClr>
                </a:solidFill>
              </a:rPr>
              <a:t>Углерод</a:t>
            </a:r>
            <a:endParaRPr lang="ru-RU" sz="11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16" name="Прямоугольник 315"/>
          <p:cNvSpPr/>
          <p:nvPr/>
        </p:nvSpPr>
        <p:spPr>
          <a:xfrm>
            <a:off x="3878253" y="1858941"/>
            <a:ext cx="47481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Азот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18" name="Прямоугольник 317"/>
          <p:cNvSpPr/>
          <p:nvPr/>
        </p:nvSpPr>
        <p:spPr>
          <a:xfrm>
            <a:off x="3878253" y="3355974"/>
            <a:ext cx="71045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Мышьяк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26" name="Прямоугольник 325"/>
          <p:cNvSpPr/>
          <p:nvPr/>
        </p:nvSpPr>
        <p:spPr>
          <a:xfrm>
            <a:off x="4645026" y="3355974"/>
            <a:ext cx="55015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Селен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28" name="Прямоугольник 327"/>
          <p:cNvSpPr/>
          <p:nvPr/>
        </p:nvSpPr>
        <p:spPr>
          <a:xfrm>
            <a:off x="4645026" y="4341825"/>
            <a:ext cx="61587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Теллур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31" name="Прямоугольник 330"/>
          <p:cNvSpPr/>
          <p:nvPr/>
        </p:nvSpPr>
        <p:spPr>
          <a:xfrm>
            <a:off x="5448312" y="1858941"/>
            <a:ext cx="49885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Фтор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33" name="Прямоугольник 332"/>
          <p:cNvSpPr/>
          <p:nvPr/>
        </p:nvSpPr>
        <p:spPr>
          <a:xfrm>
            <a:off x="5448312" y="3355974"/>
            <a:ext cx="49725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Бром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35" name="Прямоугольник 334"/>
          <p:cNvSpPr/>
          <p:nvPr/>
        </p:nvSpPr>
        <p:spPr>
          <a:xfrm>
            <a:off x="5448312" y="4341825"/>
            <a:ext cx="42992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err="1" smtClean="0">
                <a:solidFill>
                  <a:srgbClr val="000000"/>
                </a:solidFill>
              </a:rPr>
              <a:t>Иод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37" name="Прямоугольник 336"/>
          <p:cNvSpPr/>
          <p:nvPr/>
        </p:nvSpPr>
        <p:spPr>
          <a:xfrm>
            <a:off x="5448312" y="5364189"/>
            <a:ext cx="53412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Астат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47" name="Прямоугольник 346"/>
          <p:cNvSpPr/>
          <p:nvPr/>
        </p:nvSpPr>
        <p:spPr>
          <a:xfrm>
            <a:off x="8259813" y="3355974"/>
            <a:ext cx="70724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Криптон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48" name="Прямоугольник 347"/>
          <p:cNvSpPr/>
          <p:nvPr/>
        </p:nvSpPr>
        <p:spPr>
          <a:xfrm>
            <a:off x="8286776" y="4357694"/>
            <a:ext cx="62549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Ксенон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49" name="Прямоугольник 348"/>
          <p:cNvSpPr/>
          <p:nvPr/>
        </p:nvSpPr>
        <p:spPr>
          <a:xfrm>
            <a:off x="8286776" y="5357826"/>
            <a:ext cx="54373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Радон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352" name="Прямоугольник 351"/>
          <p:cNvSpPr/>
          <p:nvPr/>
        </p:nvSpPr>
        <p:spPr>
          <a:xfrm>
            <a:off x="2819376" y="1493811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5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3" name="Прямоугольник 352"/>
          <p:cNvSpPr/>
          <p:nvPr/>
        </p:nvSpPr>
        <p:spPr>
          <a:xfrm>
            <a:off x="3622662" y="1493811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6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4" name="Прямоугольник 353"/>
          <p:cNvSpPr/>
          <p:nvPr/>
        </p:nvSpPr>
        <p:spPr>
          <a:xfrm>
            <a:off x="4389435" y="1493811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7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36" name="Группа 544"/>
          <p:cNvGrpSpPr/>
          <p:nvPr/>
        </p:nvGrpSpPr>
        <p:grpSpPr>
          <a:xfrm>
            <a:off x="4645026" y="1493811"/>
            <a:ext cx="798440" cy="626740"/>
            <a:chOff x="4645026" y="1493811"/>
            <a:chExt cx="798440" cy="626740"/>
          </a:xfrm>
        </p:grpSpPr>
        <p:sp>
          <p:nvSpPr>
            <p:cNvPr id="254" name="TextBox 253"/>
            <p:cNvSpPr txBox="1"/>
            <p:nvPr/>
          </p:nvSpPr>
          <p:spPr>
            <a:xfrm>
              <a:off x="4645026" y="1530324"/>
              <a:ext cx="3978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</a:rPr>
                <a:t>O</a:t>
              </a:r>
              <a:endParaRPr lang="ru-RU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324" name="Прямоугольник 323"/>
            <p:cNvSpPr/>
            <p:nvPr/>
          </p:nvSpPr>
          <p:spPr>
            <a:xfrm>
              <a:off x="4645026" y="1858941"/>
              <a:ext cx="771365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100" dirty="0" smtClean="0">
                  <a:solidFill>
                    <a:srgbClr val="000000"/>
                  </a:solidFill>
                </a:rPr>
                <a:t>Кислород</a:t>
              </a:r>
              <a:endParaRPr lang="ru-RU" sz="1100" dirty="0">
                <a:solidFill>
                  <a:srgbClr val="000000"/>
                </a:solidFill>
              </a:endParaRPr>
            </a:p>
          </p:txBody>
        </p:sp>
        <p:sp>
          <p:nvSpPr>
            <p:cNvPr id="355" name="Прямоугольник 354"/>
            <p:cNvSpPr/>
            <p:nvPr/>
          </p:nvSpPr>
          <p:spPr>
            <a:xfrm>
              <a:off x="5156208" y="1493811"/>
              <a:ext cx="28725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1" dirty="0" smtClean="0">
                  <a:solidFill>
                    <a:schemeClr val="tx2">
                      <a:lumMod val="50000"/>
                    </a:schemeClr>
                  </a:solidFill>
                </a:rPr>
                <a:t>8</a:t>
              </a:r>
              <a:endParaRPr lang="ru-RU" sz="1600" b="1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sp>
        <p:nvSpPr>
          <p:cNvPr id="356" name="Прямоугольник 355"/>
          <p:cNvSpPr/>
          <p:nvPr/>
        </p:nvSpPr>
        <p:spPr>
          <a:xfrm>
            <a:off x="5959494" y="1493811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9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7" name="Прямоугольник 356"/>
          <p:cNvSpPr/>
          <p:nvPr/>
        </p:nvSpPr>
        <p:spPr>
          <a:xfrm>
            <a:off x="8697969" y="1019142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2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8" name="Прямоугольник 357"/>
          <p:cNvSpPr/>
          <p:nvPr/>
        </p:nvSpPr>
        <p:spPr>
          <a:xfrm>
            <a:off x="8624943" y="1493811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10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61" name="Прямоугольник 360"/>
          <p:cNvSpPr/>
          <p:nvPr/>
        </p:nvSpPr>
        <p:spPr>
          <a:xfrm>
            <a:off x="774647" y="6057936"/>
            <a:ext cx="839799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2" name="Прямоугольник 361"/>
          <p:cNvSpPr/>
          <p:nvPr/>
        </p:nvSpPr>
        <p:spPr>
          <a:xfrm>
            <a:off x="1577934" y="6057936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3" name="Прямоугольник 362"/>
          <p:cNvSpPr/>
          <p:nvPr/>
        </p:nvSpPr>
        <p:spPr>
          <a:xfrm>
            <a:off x="774648" y="6313527"/>
            <a:ext cx="822331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4" name="Прямоугольник 363"/>
          <p:cNvSpPr/>
          <p:nvPr/>
        </p:nvSpPr>
        <p:spPr>
          <a:xfrm>
            <a:off x="1577934" y="6313527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5" name="Прямоугольник 364"/>
          <p:cNvSpPr/>
          <p:nvPr/>
        </p:nvSpPr>
        <p:spPr>
          <a:xfrm>
            <a:off x="2344707" y="6057936"/>
            <a:ext cx="822331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6" name="Прямоугольник 365"/>
          <p:cNvSpPr/>
          <p:nvPr/>
        </p:nvSpPr>
        <p:spPr>
          <a:xfrm>
            <a:off x="2344707" y="6313527"/>
            <a:ext cx="822331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" name="Прямоугольник 367"/>
          <p:cNvSpPr/>
          <p:nvPr/>
        </p:nvSpPr>
        <p:spPr>
          <a:xfrm>
            <a:off x="3147993" y="6057936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9" name="Прямоугольник 368"/>
          <p:cNvSpPr/>
          <p:nvPr/>
        </p:nvSpPr>
        <p:spPr>
          <a:xfrm>
            <a:off x="3147993" y="6313527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0" name="Прямоугольник 369"/>
          <p:cNvSpPr/>
          <p:nvPr/>
        </p:nvSpPr>
        <p:spPr>
          <a:xfrm>
            <a:off x="3914766" y="6057936"/>
            <a:ext cx="822331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1" name="Прямоугольник 370"/>
          <p:cNvSpPr/>
          <p:nvPr/>
        </p:nvSpPr>
        <p:spPr>
          <a:xfrm>
            <a:off x="3914766" y="6313527"/>
            <a:ext cx="822331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2" name="Прямоугольник 371"/>
          <p:cNvSpPr/>
          <p:nvPr/>
        </p:nvSpPr>
        <p:spPr>
          <a:xfrm>
            <a:off x="4718052" y="6057936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3" name="Прямоугольник 372"/>
          <p:cNvSpPr/>
          <p:nvPr/>
        </p:nvSpPr>
        <p:spPr>
          <a:xfrm>
            <a:off x="4718052" y="6313527"/>
            <a:ext cx="785818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4" name="Прямоугольник 373"/>
          <p:cNvSpPr/>
          <p:nvPr/>
        </p:nvSpPr>
        <p:spPr>
          <a:xfrm>
            <a:off x="5484824" y="6057936"/>
            <a:ext cx="839799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5" name="Прямоугольник 374"/>
          <p:cNvSpPr/>
          <p:nvPr/>
        </p:nvSpPr>
        <p:spPr>
          <a:xfrm>
            <a:off x="5484824" y="6313527"/>
            <a:ext cx="839799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2" name="Прямоугольник 381"/>
          <p:cNvSpPr/>
          <p:nvPr/>
        </p:nvSpPr>
        <p:spPr>
          <a:xfrm>
            <a:off x="6288111" y="6313527"/>
            <a:ext cx="2713132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3" name="Прямоугольник 382"/>
          <p:cNvSpPr/>
          <p:nvPr/>
        </p:nvSpPr>
        <p:spPr>
          <a:xfrm>
            <a:off x="6288111" y="6057936"/>
            <a:ext cx="2713132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4" name="Прямоугольник 383"/>
          <p:cNvSpPr/>
          <p:nvPr/>
        </p:nvSpPr>
        <p:spPr>
          <a:xfrm>
            <a:off x="142844" y="6057936"/>
            <a:ext cx="642974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baseline="-25000" dirty="0" smtClean="0">
                <a:ln w="50800"/>
                <a:solidFill>
                  <a:schemeClr val="tx1">
                    <a:lumMod val="25000"/>
                  </a:schemeClr>
                </a:solidFill>
              </a:rPr>
              <a:t>ВО</a:t>
            </a:r>
            <a:endParaRPr lang="ru-RU" b="1" baseline="-25000" dirty="0">
              <a:ln w="50800"/>
              <a:solidFill>
                <a:schemeClr val="tx1">
                  <a:lumMod val="25000"/>
                </a:schemeClr>
              </a:solidFill>
            </a:endParaRPr>
          </a:p>
        </p:txBody>
      </p:sp>
      <p:sp>
        <p:nvSpPr>
          <p:cNvPr id="385" name="Прямоугольник 384"/>
          <p:cNvSpPr/>
          <p:nvPr/>
        </p:nvSpPr>
        <p:spPr>
          <a:xfrm>
            <a:off x="142844" y="6313527"/>
            <a:ext cx="631804" cy="255591"/>
          </a:xfrm>
          <a:prstGeom prst="rect">
            <a:avLst/>
          </a:prstGeom>
          <a:solidFill>
            <a:srgbClr val="FFFFFF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baseline="-25000" dirty="0" smtClean="0">
                <a:ln w="50800"/>
                <a:solidFill>
                  <a:schemeClr val="tx1">
                    <a:lumMod val="25000"/>
                  </a:schemeClr>
                </a:solidFill>
              </a:rPr>
              <a:t>ЛВС</a:t>
            </a:r>
            <a:endParaRPr lang="ru-RU" b="1" baseline="-25000" dirty="0">
              <a:ln w="50800"/>
              <a:solidFill>
                <a:schemeClr val="tx1">
                  <a:lumMod val="25000"/>
                </a:schemeClr>
              </a:solidFill>
            </a:endParaRPr>
          </a:p>
        </p:txBody>
      </p:sp>
      <p:sp>
        <p:nvSpPr>
          <p:cNvPr id="393" name="Прямоугольник 392"/>
          <p:cNvSpPr/>
          <p:nvPr/>
        </p:nvSpPr>
        <p:spPr>
          <a:xfrm>
            <a:off x="4352922" y="3027357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33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95" name="Прямоугольник 394"/>
          <p:cNvSpPr/>
          <p:nvPr/>
        </p:nvSpPr>
        <p:spPr>
          <a:xfrm>
            <a:off x="5922981" y="3027357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35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96" name="Прямоугольник 395"/>
          <p:cNvSpPr/>
          <p:nvPr/>
        </p:nvSpPr>
        <p:spPr>
          <a:xfrm>
            <a:off x="8624943" y="3027357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36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12" name="Прямоугольник 411"/>
          <p:cNvSpPr/>
          <p:nvPr/>
        </p:nvSpPr>
        <p:spPr>
          <a:xfrm>
            <a:off x="5156208" y="4049721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52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13" name="Прямоугольник 412"/>
          <p:cNvSpPr/>
          <p:nvPr/>
        </p:nvSpPr>
        <p:spPr>
          <a:xfrm>
            <a:off x="5922981" y="4049721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53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14" name="Прямоугольник 413"/>
          <p:cNvSpPr/>
          <p:nvPr/>
        </p:nvSpPr>
        <p:spPr>
          <a:xfrm>
            <a:off x="8624943" y="4049721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54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31" name="Прямоугольник 430"/>
          <p:cNvSpPr/>
          <p:nvPr/>
        </p:nvSpPr>
        <p:spPr>
          <a:xfrm>
            <a:off x="5959494" y="5035572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85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32" name="Прямоугольник 431"/>
          <p:cNvSpPr/>
          <p:nvPr/>
        </p:nvSpPr>
        <p:spPr>
          <a:xfrm>
            <a:off x="8624943" y="5035572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86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54" name="Прямоугольник 453"/>
          <p:cNvSpPr/>
          <p:nvPr/>
        </p:nvSpPr>
        <p:spPr>
          <a:xfrm>
            <a:off x="2709837" y="1749402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10,811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62" name="Прямоугольник 461"/>
          <p:cNvSpPr/>
          <p:nvPr/>
        </p:nvSpPr>
        <p:spPr>
          <a:xfrm>
            <a:off x="3513123" y="1749402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12,011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70" name="Прямоугольник 469"/>
          <p:cNvSpPr/>
          <p:nvPr/>
        </p:nvSpPr>
        <p:spPr>
          <a:xfrm>
            <a:off x="4352922" y="1749402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14,00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72" name="Прямоугольник 471"/>
          <p:cNvSpPr/>
          <p:nvPr/>
        </p:nvSpPr>
        <p:spPr>
          <a:xfrm>
            <a:off x="4279896" y="3282948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74,922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78" name="Прямоугольник 477"/>
          <p:cNvSpPr/>
          <p:nvPr/>
        </p:nvSpPr>
        <p:spPr>
          <a:xfrm>
            <a:off x="5083182" y="1749402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15,998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0" name="Прямоугольник 479"/>
          <p:cNvSpPr/>
          <p:nvPr/>
        </p:nvSpPr>
        <p:spPr>
          <a:xfrm>
            <a:off x="5083182" y="3282948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78,96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2" name="Прямоугольник 481"/>
          <p:cNvSpPr/>
          <p:nvPr/>
        </p:nvSpPr>
        <p:spPr>
          <a:xfrm>
            <a:off x="5083182" y="4268799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127,60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5" name="Прямоугольник 484"/>
          <p:cNvSpPr/>
          <p:nvPr/>
        </p:nvSpPr>
        <p:spPr>
          <a:xfrm>
            <a:off x="5813442" y="1749402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18,998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7" name="Прямоугольник 486"/>
          <p:cNvSpPr/>
          <p:nvPr/>
        </p:nvSpPr>
        <p:spPr>
          <a:xfrm>
            <a:off x="5849955" y="3282948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79,904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89" name="Прямоугольник 488"/>
          <p:cNvSpPr/>
          <p:nvPr/>
        </p:nvSpPr>
        <p:spPr>
          <a:xfrm>
            <a:off x="5813442" y="4268799"/>
            <a:ext cx="518091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126,906</a:t>
            </a:r>
            <a:endParaRPr lang="ru-RU" sz="8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91" name="Прямоугольник 490"/>
          <p:cNvSpPr/>
          <p:nvPr/>
        </p:nvSpPr>
        <p:spPr>
          <a:xfrm>
            <a:off x="5886468" y="5254650"/>
            <a:ext cx="40588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(210)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95" name="Прямоугольник 494"/>
          <p:cNvSpPr/>
          <p:nvPr/>
        </p:nvSpPr>
        <p:spPr>
          <a:xfrm>
            <a:off x="8588430" y="127473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4,003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96" name="Прямоугольник 495"/>
          <p:cNvSpPr/>
          <p:nvPr/>
        </p:nvSpPr>
        <p:spPr>
          <a:xfrm>
            <a:off x="8551917" y="1785915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20,179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497" name="Прямоугольник 496"/>
          <p:cNvSpPr/>
          <p:nvPr/>
        </p:nvSpPr>
        <p:spPr>
          <a:xfrm>
            <a:off x="8624943" y="324643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83,80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501" name="Прямоугольник 500"/>
          <p:cNvSpPr/>
          <p:nvPr/>
        </p:nvSpPr>
        <p:spPr>
          <a:xfrm>
            <a:off x="8551917" y="4268799"/>
            <a:ext cx="4667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131,30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505" name="Прямоугольник 504"/>
          <p:cNvSpPr/>
          <p:nvPr/>
        </p:nvSpPr>
        <p:spPr>
          <a:xfrm>
            <a:off x="8624943" y="5291163"/>
            <a:ext cx="40588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 smtClean="0">
                <a:solidFill>
                  <a:srgbClr val="000000"/>
                </a:solidFill>
              </a:rPr>
              <a:t>(222)</a:t>
            </a: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511" name="Прямоугольник 510"/>
          <p:cNvSpPr/>
          <p:nvPr/>
        </p:nvSpPr>
        <p:spPr>
          <a:xfrm>
            <a:off x="8259813" y="1347759"/>
            <a:ext cx="55015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Гелий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512" name="Прямоугольник 511"/>
          <p:cNvSpPr/>
          <p:nvPr/>
        </p:nvSpPr>
        <p:spPr>
          <a:xfrm>
            <a:off x="8259813" y="1858941"/>
            <a:ext cx="49564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</a:rPr>
              <a:t>Неон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513" name="Прямоугольник 512"/>
          <p:cNvSpPr/>
          <p:nvPr/>
        </p:nvSpPr>
        <p:spPr>
          <a:xfrm>
            <a:off x="920700" y="6021423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r>
              <a:rPr lang="en-US" sz="1600" b="1" dirty="0" smtClean="0">
                <a:solidFill>
                  <a:srgbClr val="000000"/>
                </a:solidFill>
              </a:rPr>
              <a:t>O</a:t>
            </a:r>
            <a:endParaRPr lang="ru-RU" sz="1600" b="1" dirty="0">
              <a:solidFill>
                <a:srgbClr val="000000"/>
              </a:solidFill>
            </a:endParaRPr>
          </a:p>
        </p:txBody>
      </p:sp>
      <p:sp>
        <p:nvSpPr>
          <p:cNvPr id="514" name="Прямоугольник 513"/>
          <p:cNvSpPr/>
          <p:nvPr/>
        </p:nvSpPr>
        <p:spPr>
          <a:xfrm>
            <a:off x="1687473" y="6021423"/>
            <a:ext cx="5036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RO</a:t>
            </a:r>
            <a:endParaRPr lang="ru-RU" sz="1600" b="1" dirty="0">
              <a:solidFill>
                <a:srgbClr val="000000"/>
              </a:solidFill>
            </a:endParaRPr>
          </a:p>
        </p:txBody>
      </p:sp>
      <p:sp>
        <p:nvSpPr>
          <p:cNvPr id="515" name="Прямоугольник 514"/>
          <p:cNvSpPr/>
          <p:nvPr/>
        </p:nvSpPr>
        <p:spPr>
          <a:xfrm>
            <a:off x="2417733" y="6021423"/>
            <a:ext cx="65755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r>
              <a:rPr lang="en-US" sz="1600" b="1" dirty="0" smtClean="0">
                <a:solidFill>
                  <a:srgbClr val="000000"/>
                </a:solidFill>
              </a:rPr>
              <a:t>O</a:t>
            </a:r>
            <a:r>
              <a:rPr lang="en-US" sz="1200" b="1" dirty="0" smtClean="0">
                <a:solidFill>
                  <a:srgbClr val="000000"/>
                </a:solidFill>
              </a:rPr>
              <a:t>3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16" name="Прямоугольник 515"/>
          <p:cNvSpPr/>
          <p:nvPr/>
        </p:nvSpPr>
        <p:spPr>
          <a:xfrm>
            <a:off x="3221019" y="6021423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RO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17" name="Прямоугольник 516"/>
          <p:cNvSpPr/>
          <p:nvPr/>
        </p:nvSpPr>
        <p:spPr>
          <a:xfrm>
            <a:off x="3914766" y="6021423"/>
            <a:ext cx="73057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r>
              <a:rPr lang="en-US" sz="1600" b="1" dirty="0" smtClean="0">
                <a:solidFill>
                  <a:srgbClr val="000000"/>
                </a:solidFill>
              </a:rPr>
              <a:t>O</a:t>
            </a:r>
            <a:r>
              <a:rPr lang="en-US" sz="1200" b="1" dirty="0" smtClean="0">
                <a:solidFill>
                  <a:srgbClr val="000000"/>
                </a:solidFill>
              </a:rPr>
              <a:t>5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18" name="Прямоугольник 517"/>
          <p:cNvSpPr/>
          <p:nvPr/>
        </p:nvSpPr>
        <p:spPr>
          <a:xfrm>
            <a:off x="4827591" y="6021423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RO</a:t>
            </a:r>
            <a:r>
              <a:rPr lang="en-US" sz="1200" b="1" dirty="0" smtClean="0">
                <a:solidFill>
                  <a:srgbClr val="000000"/>
                </a:solidFill>
              </a:rPr>
              <a:t>3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19" name="Прямоугольник 518"/>
          <p:cNvSpPr/>
          <p:nvPr/>
        </p:nvSpPr>
        <p:spPr>
          <a:xfrm>
            <a:off x="5557851" y="6021423"/>
            <a:ext cx="65755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r>
              <a:rPr lang="en-US" sz="1600" b="1" dirty="0" smtClean="0">
                <a:solidFill>
                  <a:srgbClr val="000000"/>
                </a:solidFill>
              </a:rPr>
              <a:t>O</a:t>
            </a:r>
            <a:r>
              <a:rPr lang="en-US" sz="1200" b="1" dirty="0" smtClean="0">
                <a:solidFill>
                  <a:srgbClr val="000000"/>
                </a:solidFill>
              </a:rPr>
              <a:t>7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20" name="Прямоугольник 519"/>
          <p:cNvSpPr/>
          <p:nvPr/>
        </p:nvSpPr>
        <p:spPr>
          <a:xfrm>
            <a:off x="7383501" y="6021423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RO</a:t>
            </a:r>
            <a:r>
              <a:rPr lang="en-US" sz="1200" b="1" dirty="0" smtClean="0">
                <a:solidFill>
                  <a:srgbClr val="000000"/>
                </a:solidFill>
              </a:rPr>
              <a:t>4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21" name="Прямоугольник 520"/>
          <p:cNvSpPr/>
          <p:nvPr/>
        </p:nvSpPr>
        <p:spPr>
          <a:xfrm>
            <a:off x="3221019" y="6277014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RH</a:t>
            </a:r>
            <a:r>
              <a:rPr lang="en-US" sz="1200" b="1" dirty="0" smtClean="0">
                <a:solidFill>
                  <a:srgbClr val="000000"/>
                </a:solidFill>
              </a:rPr>
              <a:t>4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22" name="Прямоугольник 521"/>
          <p:cNvSpPr/>
          <p:nvPr/>
        </p:nvSpPr>
        <p:spPr>
          <a:xfrm>
            <a:off x="3987792" y="6277014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RH</a:t>
            </a:r>
            <a:r>
              <a:rPr lang="en-US" sz="1200" b="1" dirty="0" smtClean="0">
                <a:solidFill>
                  <a:srgbClr val="000000"/>
                </a:solidFill>
              </a:rPr>
              <a:t>3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523" name="Прямоугольник 522"/>
          <p:cNvSpPr/>
          <p:nvPr/>
        </p:nvSpPr>
        <p:spPr>
          <a:xfrm>
            <a:off x="4827591" y="6277014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H</a:t>
            </a:r>
            <a:r>
              <a:rPr lang="en-US" sz="1200" b="1" dirty="0" smtClean="0">
                <a:solidFill>
                  <a:srgbClr val="000000"/>
                </a:solidFill>
              </a:rPr>
              <a:t>2</a:t>
            </a:r>
            <a:r>
              <a:rPr lang="en-US" sz="1600" b="1" dirty="0" smtClean="0">
                <a:solidFill>
                  <a:srgbClr val="000000"/>
                </a:solidFill>
              </a:rPr>
              <a:t>R</a:t>
            </a:r>
            <a:endParaRPr lang="ru-RU" sz="1600" b="1" dirty="0">
              <a:solidFill>
                <a:srgbClr val="000000"/>
              </a:solidFill>
            </a:endParaRPr>
          </a:p>
        </p:txBody>
      </p:sp>
      <p:sp>
        <p:nvSpPr>
          <p:cNvPr id="524" name="Прямоугольник 523"/>
          <p:cNvSpPr/>
          <p:nvPr/>
        </p:nvSpPr>
        <p:spPr>
          <a:xfrm>
            <a:off x="5594364" y="6277014"/>
            <a:ext cx="5036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HR</a:t>
            </a:r>
            <a:endParaRPr lang="ru-RU" sz="1600" b="1" dirty="0">
              <a:solidFill>
                <a:srgbClr val="000000"/>
              </a:solidFill>
            </a:endParaRPr>
          </a:p>
        </p:txBody>
      </p:sp>
      <p:grpSp>
        <p:nvGrpSpPr>
          <p:cNvPr id="37" name="Группа 198"/>
          <p:cNvGrpSpPr/>
          <p:nvPr/>
        </p:nvGrpSpPr>
        <p:grpSpPr>
          <a:xfrm>
            <a:off x="1066800" y="1600200"/>
            <a:ext cx="790580" cy="714380"/>
            <a:chOff x="2643174" y="1928802"/>
            <a:chExt cx="790580" cy="714380"/>
          </a:xfrm>
        </p:grpSpPr>
        <p:sp>
          <p:nvSpPr>
            <p:cNvPr id="196" name="Овал 195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7" name="TextBox 196"/>
            <p:cNvSpPr txBox="1"/>
            <p:nvPr/>
          </p:nvSpPr>
          <p:spPr>
            <a:xfrm>
              <a:off x="2643174" y="2005002"/>
              <a:ext cx="7905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C00000"/>
                  </a:solidFill>
                </a:rPr>
                <a:t>B</a:t>
              </a:r>
              <a:r>
                <a:rPr lang="en-US" sz="2400" b="1" baseline="-25000" dirty="0" smtClean="0">
                  <a:solidFill>
                    <a:srgbClr val="C00000"/>
                  </a:solidFill>
                </a:rPr>
                <a:t>2</a:t>
              </a:r>
              <a:r>
                <a:rPr lang="en-US" sz="2400" b="1" dirty="0" smtClean="0">
                  <a:solidFill>
                    <a:srgbClr val="C00000"/>
                  </a:solidFill>
                </a:rPr>
                <a:t>O</a:t>
              </a:r>
              <a:r>
                <a:rPr lang="en-US" sz="2400" b="1" baseline="-25000" dirty="0" smtClean="0">
                  <a:solidFill>
                    <a:srgbClr val="C00000"/>
                  </a:solidFill>
                </a:rPr>
                <a:t>3</a:t>
              </a:r>
              <a:endParaRPr lang="ru-RU" sz="2400" b="1" baseline="-250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38" name="Группа 198"/>
          <p:cNvGrpSpPr/>
          <p:nvPr/>
        </p:nvGrpSpPr>
        <p:grpSpPr>
          <a:xfrm>
            <a:off x="1066800" y="2133600"/>
            <a:ext cx="838200" cy="714380"/>
            <a:chOff x="2643174" y="1928802"/>
            <a:chExt cx="838200" cy="714380"/>
          </a:xfrm>
        </p:grpSpPr>
        <p:sp>
          <p:nvSpPr>
            <p:cNvPr id="199" name="Овал 198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0" name="TextBox 199"/>
            <p:cNvSpPr txBox="1"/>
            <p:nvPr/>
          </p:nvSpPr>
          <p:spPr>
            <a:xfrm>
              <a:off x="2643174" y="2005002"/>
              <a:ext cx="838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C00000"/>
                  </a:solidFill>
                </a:rPr>
                <a:t>H</a:t>
              </a:r>
              <a:r>
                <a:rPr lang="en-US" sz="2000" b="1" baseline="-25000" dirty="0" smtClean="0">
                  <a:solidFill>
                    <a:srgbClr val="C00000"/>
                  </a:solidFill>
                </a:rPr>
                <a:t>3</a:t>
              </a:r>
              <a:r>
                <a:rPr lang="en-US" sz="2000" b="1" dirty="0" smtClean="0">
                  <a:solidFill>
                    <a:srgbClr val="C00000"/>
                  </a:solidFill>
                </a:rPr>
                <a:t>BO</a:t>
              </a:r>
              <a:r>
                <a:rPr lang="en-US" sz="2000" b="1" baseline="-25000" dirty="0" smtClean="0">
                  <a:solidFill>
                    <a:srgbClr val="C00000"/>
                  </a:solidFill>
                </a:rPr>
                <a:t>3</a:t>
              </a:r>
              <a:endParaRPr lang="ru-RU" sz="2000" b="1" baseline="-25000" dirty="0">
                <a:solidFill>
                  <a:srgbClr val="C00000"/>
                </a:solidFill>
              </a:endParaRPr>
            </a:p>
          </p:txBody>
        </p:sp>
      </p:grpSp>
      <p:cxnSp>
        <p:nvCxnSpPr>
          <p:cNvPr id="206" name="Прямая со стрелкой 205"/>
          <p:cNvCxnSpPr/>
          <p:nvPr/>
        </p:nvCxnSpPr>
        <p:spPr>
          <a:xfrm rot="10800000" flipV="1">
            <a:off x="1752600" y="1828800"/>
            <a:ext cx="700862" cy="381000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Группа 198"/>
          <p:cNvGrpSpPr/>
          <p:nvPr/>
        </p:nvGrpSpPr>
        <p:grpSpPr>
          <a:xfrm>
            <a:off x="838200" y="2819400"/>
            <a:ext cx="790580" cy="714380"/>
            <a:chOff x="2643174" y="1928802"/>
            <a:chExt cx="790580" cy="714380"/>
          </a:xfrm>
        </p:grpSpPr>
        <p:sp>
          <p:nvSpPr>
            <p:cNvPr id="211" name="Овал 210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2" name="TextBox 211"/>
            <p:cNvSpPr txBox="1"/>
            <p:nvPr/>
          </p:nvSpPr>
          <p:spPr>
            <a:xfrm>
              <a:off x="2643174" y="2005002"/>
              <a:ext cx="7905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C00000"/>
                  </a:solidFill>
                </a:rPr>
                <a:t>CO</a:t>
              </a:r>
              <a:r>
                <a:rPr lang="en-US" sz="2400" b="1" baseline="-25000" dirty="0" smtClean="0">
                  <a:solidFill>
                    <a:srgbClr val="C00000"/>
                  </a:solidFill>
                </a:rPr>
                <a:t>2</a:t>
              </a:r>
              <a:endParaRPr lang="ru-RU" sz="2400" b="1" baseline="-250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0" name="Группа 198"/>
          <p:cNvGrpSpPr/>
          <p:nvPr/>
        </p:nvGrpSpPr>
        <p:grpSpPr>
          <a:xfrm>
            <a:off x="838200" y="3276600"/>
            <a:ext cx="838200" cy="714380"/>
            <a:chOff x="2643174" y="1928802"/>
            <a:chExt cx="838200" cy="714380"/>
          </a:xfrm>
        </p:grpSpPr>
        <p:sp>
          <p:nvSpPr>
            <p:cNvPr id="215" name="Овал 214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6" name="TextBox 215"/>
            <p:cNvSpPr txBox="1"/>
            <p:nvPr/>
          </p:nvSpPr>
          <p:spPr>
            <a:xfrm>
              <a:off x="2643174" y="2005002"/>
              <a:ext cx="838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C00000"/>
                  </a:solidFill>
                </a:rPr>
                <a:t>H</a:t>
              </a:r>
              <a:r>
                <a:rPr lang="en-US" sz="2000" b="1" baseline="-25000" dirty="0" smtClean="0">
                  <a:solidFill>
                    <a:srgbClr val="C00000"/>
                  </a:solidFill>
                </a:rPr>
                <a:t>2</a:t>
              </a:r>
              <a:r>
                <a:rPr lang="en-US" sz="2000" b="1" dirty="0" smtClean="0">
                  <a:solidFill>
                    <a:srgbClr val="C00000"/>
                  </a:solidFill>
                </a:rPr>
                <a:t>CO</a:t>
              </a:r>
              <a:r>
                <a:rPr lang="en-US" sz="2000" b="1" baseline="-25000" dirty="0" smtClean="0">
                  <a:solidFill>
                    <a:srgbClr val="C00000"/>
                  </a:solidFill>
                </a:rPr>
                <a:t>3</a:t>
              </a:r>
              <a:endParaRPr lang="ru-RU" sz="2000" b="1" baseline="-25000" dirty="0">
                <a:solidFill>
                  <a:srgbClr val="C00000"/>
                </a:solidFill>
              </a:endParaRPr>
            </a:p>
          </p:txBody>
        </p:sp>
      </p:grpSp>
      <p:cxnSp>
        <p:nvCxnSpPr>
          <p:cNvPr id="218" name="Прямая со стрелкой 217"/>
          <p:cNvCxnSpPr>
            <a:endCxn id="211" idx="5"/>
          </p:cNvCxnSpPr>
          <p:nvPr/>
        </p:nvCxnSpPr>
        <p:spPr>
          <a:xfrm rot="10800000" flipV="1">
            <a:off x="1508938" y="1828800"/>
            <a:ext cx="1767662" cy="1600362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Группа 198"/>
          <p:cNvGrpSpPr/>
          <p:nvPr/>
        </p:nvGrpSpPr>
        <p:grpSpPr>
          <a:xfrm>
            <a:off x="2209800" y="2133600"/>
            <a:ext cx="790580" cy="714380"/>
            <a:chOff x="2643174" y="1928802"/>
            <a:chExt cx="790580" cy="714380"/>
          </a:xfrm>
        </p:grpSpPr>
        <p:sp>
          <p:nvSpPr>
            <p:cNvPr id="222" name="Овал 221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3" name="TextBox 222"/>
            <p:cNvSpPr txBox="1"/>
            <p:nvPr/>
          </p:nvSpPr>
          <p:spPr>
            <a:xfrm>
              <a:off x="2643174" y="2005002"/>
              <a:ext cx="7905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C00000"/>
                  </a:solidFill>
                </a:rPr>
                <a:t>SiO</a:t>
              </a:r>
              <a:r>
                <a:rPr lang="en-US" sz="2400" b="1" baseline="-25000" dirty="0" smtClean="0">
                  <a:solidFill>
                    <a:srgbClr val="C00000"/>
                  </a:solidFill>
                </a:rPr>
                <a:t>2</a:t>
              </a:r>
              <a:endParaRPr lang="ru-RU" sz="2400" b="1" baseline="-250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2" name="Группа 198"/>
          <p:cNvGrpSpPr/>
          <p:nvPr/>
        </p:nvGrpSpPr>
        <p:grpSpPr>
          <a:xfrm>
            <a:off x="2133600" y="2590800"/>
            <a:ext cx="914400" cy="714380"/>
            <a:chOff x="2566974" y="1928802"/>
            <a:chExt cx="914400" cy="714380"/>
          </a:xfrm>
        </p:grpSpPr>
        <p:sp>
          <p:nvSpPr>
            <p:cNvPr id="231" name="Овал 230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2" name="TextBox 231"/>
            <p:cNvSpPr txBox="1"/>
            <p:nvPr/>
          </p:nvSpPr>
          <p:spPr>
            <a:xfrm>
              <a:off x="2566974" y="2005002"/>
              <a:ext cx="9144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C00000"/>
                  </a:solidFill>
                </a:rPr>
                <a:t>H</a:t>
              </a:r>
              <a:r>
                <a:rPr lang="en-US" sz="2000" b="1" baseline="-25000" dirty="0" smtClean="0">
                  <a:solidFill>
                    <a:srgbClr val="C00000"/>
                  </a:solidFill>
                </a:rPr>
                <a:t>2</a:t>
              </a:r>
              <a:r>
                <a:rPr lang="en-US" sz="2000" b="1" dirty="0" smtClean="0">
                  <a:solidFill>
                    <a:srgbClr val="C00000"/>
                  </a:solidFill>
                </a:rPr>
                <a:t>SiO</a:t>
              </a:r>
              <a:r>
                <a:rPr lang="en-US" sz="2000" b="1" baseline="-25000" dirty="0" smtClean="0">
                  <a:solidFill>
                    <a:srgbClr val="C00000"/>
                  </a:solidFill>
                </a:rPr>
                <a:t>3</a:t>
              </a:r>
              <a:endParaRPr lang="ru-RU" sz="2000" b="1" baseline="-25000" dirty="0">
                <a:solidFill>
                  <a:srgbClr val="C00000"/>
                </a:solidFill>
              </a:endParaRPr>
            </a:p>
          </p:txBody>
        </p:sp>
      </p:grpSp>
      <p:cxnSp>
        <p:nvCxnSpPr>
          <p:cNvPr id="234" name="Прямая со стрелкой 233"/>
          <p:cNvCxnSpPr/>
          <p:nvPr/>
        </p:nvCxnSpPr>
        <p:spPr>
          <a:xfrm rot="10800000" flipV="1">
            <a:off x="2895600" y="2286000"/>
            <a:ext cx="472262" cy="381000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Группа 198"/>
          <p:cNvGrpSpPr/>
          <p:nvPr/>
        </p:nvGrpSpPr>
        <p:grpSpPr>
          <a:xfrm>
            <a:off x="2667000" y="381000"/>
            <a:ext cx="866780" cy="714380"/>
            <a:chOff x="2566974" y="1928802"/>
            <a:chExt cx="866780" cy="714380"/>
          </a:xfrm>
        </p:grpSpPr>
        <p:sp>
          <p:nvSpPr>
            <p:cNvPr id="240" name="Овал 239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1" name="TextBox 240"/>
            <p:cNvSpPr txBox="1"/>
            <p:nvPr/>
          </p:nvSpPr>
          <p:spPr>
            <a:xfrm>
              <a:off x="2566974" y="2005002"/>
              <a:ext cx="8667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C00000"/>
                  </a:solidFill>
                </a:rPr>
                <a:t>N</a:t>
              </a:r>
              <a:r>
                <a:rPr lang="en-US" sz="2400" b="1" baseline="-25000" dirty="0" smtClean="0">
                  <a:solidFill>
                    <a:srgbClr val="C00000"/>
                  </a:solidFill>
                </a:rPr>
                <a:t>2</a:t>
              </a:r>
              <a:r>
                <a:rPr lang="en-US" sz="2400" b="1" dirty="0" smtClean="0">
                  <a:solidFill>
                    <a:srgbClr val="C00000"/>
                  </a:solidFill>
                </a:rPr>
                <a:t>O</a:t>
              </a:r>
              <a:r>
                <a:rPr lang="en-US" sz="2400" b="1" baseline="-25000" dirty="0" smtClean="0">
                  <a:solidFill>
                    <a:srgbClr val="C00000"/>
                  </a:solidFill>
                </a:rPr>
                <a:t>5</a:t>
              </a:r>
              <a:endParaRPr lang="ru-RU" sz="2400" b="1" baseline="-250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4" name="Группа 198"/>
          <p:cNvGrpSpPr/>
          <p:nvPr/>
        </p:nvGrpSpPr>
        <p:grpSpPr>
          <a:xfrm>
            <a:off x="2667000" y="914400"/>
            <a:ext cx="914400" cy="714380"/>
            <a:chOff x="2566974" y="1928802"/>
            <a:chExt cx="914400" cy="714380"/>
          </a:xfrm>
        </p:grpSpPr>
        <p:sp>
          <p:nvSpPr>
            <p:cNvPr id="246" name="Овал 245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8" name="TextBox 247"/>
            <p:cNvSpPr txBox="1"/>
            <p:nvPr/>
          </p:nvSpPr>
          <p:spPr>
            <a:xfrm>
              <a:off x="2566974" y="2005002"/>
              <a:ext cx="9144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C00000"/>
                  </a:solidFill>
                </a:rPr>
                <a:t>HNO</a:t>
              </a:r>
              <a:r>
                <a:rPr lang="en-US" sz="2000" b="1" baseline="-25000" dirty="0" smtClean="0">
                  <a:solidFill>
                    <a:srgbClr val="C00000"/>
                  </a:solidFill>
                </a:rPr>
                <a:t>3</a:t>
              </a:r>
              <a:endParaRPr lang="ru-RU" sz="2000" b="1" baseline="-25000" dirty="0">
                <a:solidFill>
                  <a:srgbClr val="C00000"/>
                </a:solidFill>
              </a:endParaRPr>
            </a:p>
          </p:txBody>
        </p:sp>
      </p:grpSp>
      <p:cxnSp>
        <p:nvCxnSpPr>
          <p:cNvPr id="249" name="Прямая со стрелкой 248"/>
          <p:cNvCxnSpPr/>
          <p:nvPr/>
        </p:nvCxnSpPr>
        <p:spPr>
          <a:xfrm rot="10800000">
            <a:off x="3429000" y="990600"/>
            <a:ext cx="700862" cy="685800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Группа 198"/>
          <p:cNvGrpSpPr/>
          <p:nvPr/>
        </p:nvGrpSpPr>
        <p:grpSpPr>
          <a:xfrm>
            <a:off x="4267200" y="304800"/>
            <a:ext cx="866780" cy="714380"/>
            <a:chOff x="2566974" y="1928802"/>
            <a:chExt cx="866780" cy="714380"/>
          </a:xfrm>
        </p:grpSpPr>
        <p:sp>
          <p:nvSpPr>
            <p:cNvPr id="252" name="Овал 251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5" name="TextBox 254"/>
            <p:cNvSpPr txBox="1"/>
            <p:nvPr/>
          </p:nvSpPr>
          <p:spPr>
            <a:xfrm>
              <a:off x="2566974" y="2005002"/>
              <a:ext cx="8667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C00000"/>
                  </a:solidFill>
                </a:rPr>
                <a:t>N</a:t>
              </a:r>
              <a:r>
                <a:rPr lang="en-US" sz="2400" b="1" baseline="-25000" dirty="0" smtClean="0">
                  <a:solidFill>
                    <a:srgbClr val="C00000"/>
                  </a:solidFill>
                </a:rPr>
                <a:t>2</a:t>
              </a:r>
              <a:r>
                <a:rPr lang="en-US" sz="2400" b="1" dirty="0" smtClean="0">
                  <a:solidFill>
                    <a:srgbClr val="C00000"/>
                  </a:solidFill>
                </a:rPr>
                <a:t>O</a:t>
              </a:r>
              <a:r>
                <a:rPr lang="en-US" sz="2400" b="1" baseline="-25000" dirty="0" smtClean="0">
                  <a:solidFill>
                    <a:srgbClr val="C00000"/>
                  </a:solidFill>
                </a:rPr>
                <a:t>3</a:t>
              </a:r>
              <a:endParaRPr lang="ru-RU" sz="2400" b="1" baseline="-250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6" name="Группа 198"/>
          <p:cNvGrpSpPr/>
          <p:nvPr/>
        </p:nvGrpSpPr>
        <p:grpSpPr>
          <a:xfrm>
            <a:off x="4267200" y="838200"/>
            <a:ext cx="914400" cy="714380"/>
            <a:chOff x="2566974" y="1928802"/>
            <a:chExt cx="914400" cy="714380"/>
          </a:xfrm>
        </p:grpSpPr>
        <p:sp>
          <p:nvSpPr>
            <p:cNvPr id="259" name="Овал 258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0" name="TextBox 259"/>
            <p:cNvSpPr txBox="1"/>
            <p:nvPr/>
          </p:nvSpPr>
          <p:spPr>
            <a:xfrm>
              <a:off x="2566974" y="2005002"/>
              <a:ext cx="9144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C00000"/>
                  </a:solidFill>
                </a:rPr>
                <a:t>HNO</a:t>
              </a:r>
              <a:r>
                <a:rPr lang="en-US" sz="2000" b="1" baseline="-25000" dirty="0" smtClean="0">
                  <a:solidFill>
                    <a:srgbClr val="C00000"/>
                  </a:solidFill>
                </a:rPr>
                <a:t>2</a:t>
              </a:r>
              <a:endParaRPr lang="ru-RU" sz="2000" b="1" baseline="-25000" dirty="0">
                <a:solidFill>
                  <a:srgbClr val="C00000"/>
                </a:solidFill>
              </a:endParaRPr>
            </a:p>
          </p:txBody>
        </p:sp>
      </p:grpSp>
      <p:cxnSp>
        <p:nvCxnSpPr>
          <p:cNvPr id="262" name="Прямая со стрелкой 261"/>
          <p:cNvCxnSpPr/>
          <p:nvPr/>
        </p:nvCxnSpPr>
        <p:spPr>
          <a:xfrm rot="5400000" flipH="1" flipV="1">
            <a:off x="3886200" y="1143000"/>
            <a:ext cx="762000" cy="304800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Группа 198"/>
          <p:cNvGrpSpPr/>
          <p:nvPr/>
        </p:nvGrpSpPr>
        <p:grpSpPr>
          <a:xfrm>
            <a:off x="2857488" y="2571744"/>
            <a:ext cx="866780" cy="714380"/>
            <a:chOff x="2566974" y="1928802"/>
            <a:chExt cx="866780" cy="714380"/>
          </a:xfrm>
        </p:grpSpPr>
        <p:sp>
          <p:nvSpPr>
            <p:cNvPr id="269" name="Овал 268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0" name="TextBox 269"/>
            <p:cNvSpPr txBox="1"/>
            <p:nvPr/>
          </p:nvSpPr>
          <p:spPr>
            <a:xfrm>
              <a:off x="2566974" y="2005002"/>
              <a:ext cx="8667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C00000"/>
                  </a:solidFill>
                </a:rPr>
                <a:t>P</a:t>
              </a:r>
              <a:r>
                <a:rPr lang="en-US" sz="2400" b="1" baseline="-25000" dirty="0" smtClean="0">
                  <a:solidFill>
                    <a:srgbClr val="C00000"/>
                  </a:solidFill>
                </a:rPr>
                <a:t>2</a:t>
              </a:r>
              <a:r>
                <a:rPr lang="en-US" sz="2400" b="1" dirty="0" smtClean="0">
                  <a:solidFill>
                    <a:srgbClr val="C00000"/>
                  </a:solidFill>
                </a:rPr>
                <a:t>O</a:t>
              </a:r>
              <a:r>
                <a:rPr lang="en-US" sz="2400" b="1" baseline="-25000" dirty="0" smtClean="0">
                  <a:solidFill>
                    <a:srgbClr val="C00000"/>
                  </a:solidFill>
                </a:rPr>
                <a:t>5</a:t>
              </a:r>
              <a:endParaRPr lang="ru-RU" sz="2400" b="1" baseline="-250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8" name="Группа 198"/>
          <p:cNvGrpSpPr/>
          <p:nvPr/>
        </p:nvGrpSpPr>
        <p:grpSpPr>
          <a:xfrm>
            <a:off x="2857488" y="3071810"/>
            <a:ext cx="914400" cy="714380"/>
            <a:chOff x="2566974" y="1928802"/>
            <a:chExt cx="914400" cy="714380"/>
          </a:xfrm>
        </p:grpSpPr>
        <p:sp>
          <p:nvSpPr>
            <p:cNvPr id="274" name="Овал 273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5" name="TextBox 274"/>
            <p:cNvSpPr txBox="1"/>
            <p:nvPr/>
          </p:nvSpPr>
          <p:spPr>
            <a:xfrm>
              <a:off x="2566974" y="2005002"/>
              <a:ext cx="9144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C00000"/>
                  </a:solidFill>
                </a:rPr>
                <a:t>H</a:t>
              </a:r>
              <a:r>
                <a:rPr lang="en-US" sz="2000" b="1" baseline="-25000" dirty="0" smtClean="0">
                  <a:solidFill>
                    <a:srgbClr val="C00000"/>
                  </a:solidFill>
                </a:rPr>
                <a:t>3</a:t>
              </a:r>
              <a:r>
                <a:rPr lang="en-US" sz="2000" b="1" dirty="0" smtClean="0">
                  <a:solidFill>
                    <a:srgbClr val="C00000"/>
                  </a:solidFill>
                </a:rPr>
                <a:t>PO</a:t>
              </a:r>
              <a:r>
                <a:rPr lang="en-US" sz="2000" b="1" baseline="-25000" dirty="0" smtClean="0">
                  <a:solidFill>
                    <a:srgbClr val="C00000"/>
                  </a:solidFill>
                </a:rPr>
                <a:t>4</a:t>
              </a:r>
              <a:endParaRPr lang="ru-RU" sz="2000" b="1" baseline="-25000" dirty="0">
                <a:solidFill>
                  <a:srgbClr val="C00000"/>
                </a:solidFill>
              </a:endParaRPr>
            </a:p>
          </p:txBody>
        </p:sp>
      </p:grpSp>
      <p:cxnSp>
        <p:nvCxnSpPr>
          <p:cNvPr id="276" name="Прямая со стрелкой 275"/>
          <p:cNvCxnSpPr/>
          <p:nvPr/>
        </p:nvCxnSpPr>
        <p:spPr>
          <a:xfrm rot="5400000">
            <a:off x="3436531" y="2583269"/>
            <a:ext cx="914400" cy="472262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Группа 198"/>
          <p:cNvGrpSpPr/>
          <p:nvPr/>
        </p:nvGrpSpPr>
        <p:grpSpPr>
          <a:xfrm>
            <a:off x="1752600" y="3810000"/>
            <a:ext cx="914400" cy="714380"/>
            <a:chOff x="2566974" y="1928802"/>
            <a:chExt cx="914400" cy="714380"/>
          </a:xfrm>
        </p:grpSpPr>
        <p:sp>
          <p:nvSpPr>
            <p:cNvPr id="281" name="Овал 280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2" name="TextBox 281"/>
            <p:cNvSpPr txBox="1"/>
            <p:nvPr/>
          </p:nvSpPr>
          <p:spPr>
            <a:xfrm>
              <a:off x="2566974" y="2005002"/>
              <a:ext cx="914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C00000"/>
                  </a:solidFill>
                </a:rPr>
                <a:t>As</a:t>
              </a:r>
              <a:r>
                <a:rPr lang="en-US" sz="2400" b="1" baseline="-25000" dirty="0" smtClean="0">
                  <a:solidFill>
                    <a:srgbClr val="C00000"/>
                  </a:solidFill>
                </a:rPr>
                <a:t>2</a:t>
              </a:r>
              <a:r>
                <a:rPr lang="en-US" sz="2400" b="1" dirty="0" smtClean="0">
                  <a:solidFill>
                    <a:srgbClr val="C00000"/>
                  </a:solidFill>
                </a:rPr>
                <a:t>O</a:t>
              </a:r>
              <a:r>
                <a:rPr lang="en-US" sz="2400" b="1" baseline="-25000" dirty="0" smtClean="0">
                  <a:solidFill>
                    <a:srgbClr val="C00000"/>
                  </a:solidFill>
                </a:rPr>
                <a:t>5</a:t>
              </a:r>
              <a:endParaRPr lang="ru-RU" sz="2400" b="1" baseline="-250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50" name="Группа 198"/>
          <p:cNvGrpSpPr/>
          <p:nvPr/>
        </p:nvGrpSpPr>
        <p:grpSpPr>
          <a:xfrm>
            <a:off x="1752600" y="4343400"/>
            <a:ext cx="990600" cy="714380"/>
            <a:chOff x="2566974" y="1928802"/>
            <a:chExt cx="990600" cy="714380"/>
          </a:xfrm>
        </p:grpSpPr>
        <p:sp>
          <p:nvSpPr>
            <p:cNvPr id="284" name="Овал 283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5" name="TextBox 284"/>
            <p:cNvSpPr txBox="1"/>
            <p:nvPr/>
          </p:nvSpPr>
          <p:spPr>
            <a:xfrm>
              <a:off x="2566974" y="2005002"/>
              <a:ext cx="9906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C00000"/>
                  </a:solidFill>
                </a:rPr>
                <a:t>H</a:t>
              </a:r>
              <a:r>
                <a:rPr lang="en-US" sz="2000" b="1" baseline="-25000" dirty="0" smtClean="0">
                  <a:solidFill>
                    <a:srgbClr val="C00000"/>
                  </a:solidFill>
                </a:rPr>
                <a:t>3</a:t>
              </a:r>
              <a:r>
                <a:rPr lang="en-US" sz="2000" b="1" dirty="0" smtClean="0">
                  <a:solidFill>
                    <a:srgbClr val="C00000"/>
                  </a:solidFill>
                </a:rPr>
                <a:t>AsO</a:t>
              </a:r>
              <a:r>
                <a:rPr lang="en-US" sz="2000" b="1" baseline="-25000" dirty="0" smtClean="0">
                  <a:solidFill>
                    <a:srgbClr val="C00000"/>
                  </a:solidFill>
                </a:rPr>
                <a:t>4</a:t>
              </a:r>
              <a:endParaRPr lang="ru-RU" sz="2000" b="1" baseline="-25000" dirty="0">
                <a:solidFill>
                  <a:srgbClr val="C00000"/>
                </a:solidFill>
              </a:endParaRPr>
            </a:p>
          </p:txBody>
        </p:sp>
      </p:grpSp>
      <p:cxnSp>
        <p:nvCxnSpPr>
          <p:cNvPr id="286" name="Прямая со стрелкой 285"/>
          <p:cNvCxnSpPr/>
          <p:nvPr/>
        </p:nvCxnSpPr>
        <p:spPr>
          <a:xfrm rot="16200000" flipH="1" flipV="1">
            <a:off x="2835374" y="3022486"/>
            <a:ext cx="1063788" cy="1733941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Группа 198"/>
          <p:cNvGrpSpPr/>
          <p:nvPr/>
        </p:nvGrpSpPr>
        <p:grpSpPr>
          <a:xfrm>
            <a:off x="2786050" y="4143380"/>
            <a:ext cx="914400" cy="714380"/>
            <a:chOff x="2566974" y="1928802"/>
            <a:chExt cx="914400" cy="714380"/>
          </a:xfrm>
        </p:grpSpPr>
        <p:sp>
          <p:nvSpPr>
            <p:cNvPr id="289" name="Овал 288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0" name="TextBox 289"/>
            <p:cNvSpPr txBox="1"/>
            <p:nvPr/>
          </p:nvSpPr>
          <p:spPr>
            <a:xfrm>
              <a:off x="2566974" y="2005002"/>
              <a:ext cx="914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C00000"/>
                  </a:solidFill>
                </a:rPr>
                <a:t>As</a:t>
              </a:r>
              <a:r>
                <a:rPr lang="en-US" sz="2400" b="1" baseline="-25000" dirty="0" smtClean="0">
                  <a:solidFill>
                    <a:srgbClr val="C00000"/>
                  </a:solidFill>
                </a:rPr>
                <a:t>2</a:t>
              </a:r>
              <a:r>
                <a:rPr lang="en-US" sz="2400" b="1" dirty="0" smtClean="0">
                  <a:solidFill>
                    <a:srgbClr val="C00000"/>
                  </a:solidFill>
                </a:rPr>
                <a:t>O</a:t>
              </a:r>
              <a:r>
                <a:rPr lang="en-US" sz="2400" b="1" baseline="-25000" dirty="0" smtClean="0">
                  <a:solidFill>
                    <a:srgbClr val="C00000"/>
                  </a:solidFill>
                </a:rPr>
                <a:t>3</a:t>
              </a:r>
              <a:endParaRPr lang="ru-RU" sz="2400" b="1" baseline="-250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52" name="Группа 198"/>
          <p:cNvGrpSpPr/>
          <p:nvPr/>
        </p:nvGrpSpPr>
        <p:grpSpPr>
          <a:xfrm>
            <a:off x="2786050" y="4676780"/>
            <a:ext cx="990600" cy="714380"/>
            <a:chOff x="2566974" y="1928802"/>
            <a:chExt cx="990600" cy="714380"/>
          </a:xfrm>
        </p:grpSpPr>
        <p:sp>
          <p:nvSpPr>
            <p:cNvPr id="292" name="Овал 291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3" name="TextBox 292"/>
            <p:cNvSpPr txBox="1"/>
            <p:nvPr/>
          </p:nvSpPr>
          <p:spPr>
            <a:xfrm>
              <a:off x="2566974" y="2005002"/>
              <a:ext cx="9906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C00000"/>
                  </a:solidFill>
                </a:rPr>
                <a:t>HAsO</a:t>
              </a:r>
              <a:r>
                <a:rPr lang="en-US" sz="2000" b="1" baseline="-25000" dirty="0" smtClean="0">
                  <a:solidFill>
                    <a:srgbClr val="C00000"/>
                  </a:solidFill>
                </a:rPr>
                <a:t>2</a:t>
              </a:r>
              <a:endParaRPr lang="ru-RU" sz="2000" b="1" baseline="-25000" dirty="0">
                <a:solidFill>
                  <a:srgbClr val="C00000"/>
                </a:solidFill>
              </a:endParaRPr>
            </a:p>
          </p:txBody>
        </p:sp>
      </p:grpSp>
      <p:cxnSp>
        <p:nvCxnSpPr>
          <p:cNvPr id="295" name="Прямая со стрелкой 294"/>
          <p:cNvCxnSpPr>
            <a:stCxn id="318" idx="0"/>
          </p:cNvCxnSpPr>
          <p:nvPr/>
        </p:nvCxnSpPr>
        <p:spPr>
          <a:xfrm rot="16200000" flipH="1" flipV="1">
            <a:off x="3187499" y="3740343"/>
            <a:ext cx="1430350" cy="661611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Группа 198"/>
          <p:cNvGrpSpPr/>
          <p:nvPr/>
        </p:nvGrpSpPr>
        <p:grpSpPr>
          <a:xfrm>
            <a:off x="5334000" y="228600"/>
            <a:ext cx="866780" cy="714380"/>
            <a:chOff x="2566974" y="1928802"/>
            <a:chExt cx="866780" cy="714380"/>
          </a:xfrm>
        </p:grpSpPr>
        <p:sp>
          <p:nvSpPr>
            <p:cNvPr id="299" name="Овал 298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0" name="TextBox 299"/>
            <p:cNvSpPr txBox="1"/>
            <p:nvPr/>
          </p:nvSpPr>
          <p:spPr>
            <a:xfrm>
              <a:off x="2566974" y="2005002"/>
              <a:ext cx="8667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C00000"/>
                  </a:solidFill>
                </a:rPr>
                <a:t>S</a:t>
              </a:r>
              <a:r>
                <a:rPr lang="en-US" sz="2400" b="1" baseline="-25000" dirty="0" smtClean="0">
                  <a:solidFill>
                    <a:srgbClr val="C00000"/>
                  </a:solidFill>
                </a:rPr>
                <a:t>2</a:t>
              </a:r>
              <a:r>
                <a:rPr lang="en-US" sz="2400" b="1" dirty="0" smtClean="0">
                  <a:solidFill>
                    <a:srgbClr val="C00000"/>
                  </a:solidFill>
                </a:rPr>
                <a:t>O</a:t>
              </a:r>
              <a:r>
                <a:rPr lang="en-US" sz="2400" b="1" baseline="-25000" dirty="0" smtClean="0">
                  <a:solidFill>
                    <a:srgbClr val="C00000"/>
                  </a:solidFill>
                </a:rPr>
                <a:t>3</a:t>
              </a:r>
              <a:endParaRPr lang="ru-RU" sz="2400" b="1" baseline="-250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54" name="Группа 198"/>
          <p:cNvGrpSpPr/>
          <p:nvPr/>
        </p:nvGrpSpPr>
        <p:grpSpPr>
          <a:xfrm>
            <a:off x="5334000" y="762000"/>
            <a:ext cx="914400" cy="714380"/>
            <a:chOff x="2566974" y="1928802"/>
            <a:chExt cx="914400" cy="714380"/>
          </a:xfrm>
        </p:grpSpPr>
        <p:sp>
          <p:nvSpPr>
            <p:cNvPr id="302" name="Овал 301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3" name="TextBox 302"/>
            <p:cNvSpPr txBox="1"/>
            <p:nvPr/>
          </p:nvSpPr>
          <p:spPr>
            <a:xfrm>
              <a:off x="2566974" y="2005002"/>
              <a:ext cx="9144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C00000"/>
                  </a:solidFill>
                </a:rPr>
                <a:t>H</a:t>
              </a:r>
              <a:r>
                <a:rPr lang="en-US" sz="2000" b="1" baseline="-25000" dirty="0" smtClean="0">
                  <a:solidFill>
                    <a:srgbClr val="C00000"/>
                  </a:solidFill>
                </a:rPr>
                <a:t>2</a:t>
              </a:r>
              <a:r>
                <a:rPr lang="en-US" sz="2000" b="1" dirty="0" smtClean="0">
                  <a:solidFill>
                    <a:srgbClr val="C00000"/>
                  </a:solidFill>
                </a:rPr>
                <a:t>SO</a:t>
              </a:r>
              <a:r>
                <a:rPr lang="en-US" sz="2000" b="1" baseline="-25000" dirty="0" smtClean="0">
                  <a:solidFill>
                    <a:srgbClr val="C00000"/>
                  </a:solidFill>
                </a:rPr>
                <a:t>4</a:t>
              </a:r>
              <a:endParaRPr lang="ru-RU" sz="2000" b="1" baseline="-25000" dirty="0">
                <a:solidFill>
                  <a:srgbClr val="C00000"/>
                </a:solidFill>
              </a:endParaRPr>
            </a:p>
          </p:txBody>
        </p:sp>
      </p:grpSp>
      <p:cxnSp>
        <p:nvCxnSpPr>
          <p:cNvPr id="304" name="Прямая со стрелкой 303"/>
          <p:cNvCxnSpPr/>
          <p:nvPr/>
        </p:nvCxnSpPr>
        <p:spPr>
          <a:xfrm rot="5400000" flipH="1" flipV="1">
            <a:off x="4495800" y="1219200"/>
            <a:ext cx="1371600" cy="609600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Группа 198"/>
          <p:cNvGrpSpPr/>
          <p:nvPr/>
        </p:nvGrpSpPr>
        <p:grpSpPr>
          <a:xfrm>
            <a:off x="6400800" y="228600"/>
            <a:ext cx="866780" cy="714380"/>
            <a:chOff x="2566974" y="1928802"/>
            <a:chExt cx="866780" cy="714380"/>
          </a:xfrm>
        </p:grpSpPr>
        <p:sp>
          <p:nvSpPr>
            <p:cNvPr id="309" name="Овал 308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0" name="TextBox 309"/>
            <p:cNvSpPr txBox="1"/>
            <p:nvPr/>
          </p:nvSpPr>
          <p:spPr>
            <a:xfrm>
              <a:off x="2566974" y="2005002"/>
              <a:ext cx="8667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C00000"/>
                  </a:solidFill>
                </a:rPr>
                <a:t>SO</a:t>
              </a:r>
              <a:r>
                <a:rPr lang="en-US" sz="2400" b="1" baseline="-25000" dirty="0" smtClean="0">
                  <a:solidFill>
                    <a:srgbClr val="C00000"/>
                  </a:solidFill>
                </a:rPr>
                <a:t>2</a:t>
              </a:r>
              <a:endParaRPr lang="ru-RU" sz="2400" b="1" baseline="-250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56" name="Группа 198"/>
          <p:cNvGrpSpPr/>
          <p:nvPr/>
        </p:nvGrpSpPr>
        <p:grpSpPr>
          <a:xfrm>
            <a:off x="6400800" y="762000"/>
            <a:ext cx="914400" cy="714380"/>
            <a:chOff x="2566974" y="1928802"/>
            <a:chExt cx="914400" cy="714380"/>
          </a:xfrm>
        </p:grpSpPr>
        <p:sp>
          <p:nvSpPr>
            <p:cNvPr id="312" name="Овал 311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3" name="TextBox 312"/>
            <p:cNvSpPr txBox="1"/>
            <p:nvPr/>
          </p:nvSpPr>
          <p:spPr>
            <a:xfrm>
              <a:off x="2566974" y="2005002"/>
              <a:ext cx="9144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C00000"/>
                  </a:solidFill>
                </a:rPr>
                <a:t>H</a:t>
              </a:r>
              <a:r>
                <a:rPr lang="en-US" sz="2000" b="1" baseline="-25000" dirty="0" smtClean="0">
                  <a:solidFill>
                    <a:srgbClr val="C00000"/>
                  </a:solidFill>
                </a:rPr>
                <a:t>2</a:t>
              </a:r>
              <a:r>
                <a:rPr lang="en-US" sz="2000" b="1" dirty="0" smtClean="0">
                  <a:solidFill>
                    <a:srgbClr val="C00000"/>
                  </a:solidFill>
                </a:rPr>
                <a:t>SO</a:t>
              </a:r>
              <a:r>
                <a:rPr lang="en-US" sz="2000" b="1" baseline="-25000" dirty="0" smtClean="0">
                  <a:solidFill>
                    <a:srgbClr val="C00000"/>
                  </a:solidFill>
                </a:rPr>
                <a:t>3</a:t>
              </a:r>
              <a:endParaRPr lang="ru-RU" sz="2000" b="1" baseline="-25000" dirty="0">
                <a:solidFill>
                  <a:srgbClr val="C00000"/>
                </a:solidFill>
              </a:endParaRPr>
            </a:p>
          </p:txBody>
        </p:sp>
      </p:grpSp>
      <p:cxnSp>
        <p:nvCxnSpPr>
          <p:cNvPr id="314" name="Прямая со стрелкой 313"/>
          <p:cNvCxnSpPr/>
          <p:nvPr/>
        </p:nvCxnSpPr>
        <p:spPr>
          <a:xfrm flipV="1">
            <a:off x="4876800" y="838200"/>
            <a:ext cx="1676400" cy="1371600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Группа 198"/>
          <p:cNvGrpSpPr/>
          <p:nvPr/>
        </p:nvGrpSpPr>
        <p:grpSpPr>
          <a:xfrm>
            <a:off x="6248400" y="1676400"/>
            <a:ext cx="866780" cy="714380"/>
            <a:chOff x="2566974" y="1928802"/>
            <a:chExt cx="866780" cy="714380"/>
          </a:xfrm>
        </p:grpSpPr>
        <p:sp>
          <p:nvSpPr>
            <p:cNvPr id="319" name="Овал 318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0" name="TextBox 319"/>
            <p:cNvSpPr txBox="1"/>
            <p:nvPr/>
          </p:nvSpPr>
          <p:spPr>
            <a:xfrm>
              <a:off x="2566974" y="2005002"/>
              <a:ext cx="8667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C00000"/>
                  </a:solidFill>
                </a:rPr>
                <a:t>SeO</a:t>
              </a:r>
              <a:r>
                <a:rPr lang="en-US" sz="2400" b="1" baseline="-25000" dirty="0" smtClean="0">
                  <a:solidFill>
                    <a:srgbClr val="C00000"/>
                  </a:solidFill>
                </a:rPr>
                <a:t>3</a:t>
              </a:r>
              <a:endParaRPr lang="ru-RU" sz="2400" b="1" baseline="-250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61" name="Группа 198"/>
          <p:cNvGrpSpPr/>
          <p:nvPr/>
        </p:nvGrpSpPr>
        <p:grpSpPr>
          <a:xfrm>
            <a:off x="6248400" y="2209800"/>
            <a:ext cx="990600" cy="714380"/>
            <a:chOff x="2566974" y="1928802"/>
            <a:chExt cx="990600" cy="714380"/>
          </a:xfrm>
        </p:grpSpPr>
        <p:sp>
          <p:nvSpPr>
            <p:cNvPr id="322" name="Овал 321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3" name="TextBox 322"/>
            <p:cNvSpPr txBox="1"/>
            <p:nvPr/>
          </p:nvSpPr>
          <p:spPr>
            <a:xfrm>
              <a:off x="2566974" y="2005002"/>
              <a:ext cx="9906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C00000"/>
                  </a:solidFill>
                </a:rPr>
                <a:t>H</a:t>
              </a:r>
              <a:r>
                <a:rPr lang="en-US" sz="2000" b="1" baseline="-25000" dirty="0" smtClean="0">
                  <a:solidFill>
                    <a:srgbClr val="C00000"/>
                  </a:solidFill>
                </a:rPr>
                <a:t>2</a:t>
              </a:r>
              <a:r>
                <a:rPr lang="en-US" sz="2000" b="1" dirty="0" smtClean="0">
                  <a:solidFill>
                    <a:srgbClr val="C00000"/>
                  </a:solidFill>
                </a:rPr>
                <a:t>SeO</a:t>
              </a:r>
              <a:r>
                <a:rPr lang="en-US" sz="2000" b="1" baseline="-25000" dirty="0" smtClean="0">
                  <a:solidFill>
                    <a:srgbClr val="C00000"/>
                  </a:solidFill>
                </a:rPr>
                <a:t>4</a:t>
              </a:r>
              <a:endParaRPr lang="ru-RU" sz="2000" b="1" baseline="-25000" dirty="0">
                <a:solidFill>
                  <a:srgbClr val="C00000"/>
                </a:solidFill>
              </a:endParaRPr>
            </a:p>
          </p:txBody>
        </p:sp>
      </p:grpSp>
      <p:cxnSp>
        <p:nvCxnSpPr>
          <p:cNvPr id="325" name="Прямая со стрелкой 324"/>
          <p:cNvCxnSpPr>
            <a:endCxn id="319" idx="3"/>
          </p:cNvCxnSpPr>
          <p:nvPr/>
        </p:nvCxnSpPr>
        <p:spPr>
          <a:xfrm flipV="1">
            <a:off x="4953000" y="2286162"/>
            <a:ext cx="1486680" cy="914238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Группа 198"/>
          <p:cNvGrpSpPr/>
          <p:nvPr/>
        </p:nvGrpSpPr>
        <p:grpSpPr>
          <a:xfrm>
            <a:off x="6400800" y="3048000"/>
            <a:ext cx="866780" cy="714380"/>
            <a:chOff x="2566974" y="1928802"/>
            <a:chExt cx="866780" cy="714380"/>
          </a:xfrm>
        </p:grpSpPr>
        <p:sp>
          <p:nvSpPr>
            <p:cNvPr id="332" name="Овал 331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4" name="TextBox 333"/>
            <p:cNvSpPr txBox="1"/>
            <p:nvPr/>
          </p:nvSpPr>
          <p:spPr>
            <a:xfrm>
              <a:off x="2566974" y="2005002"/>
              <a:ext cx="8667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C00000"/>
                  </a:solidFill>
                </a:rPr>
                <a:t>SeO</a:t>
              </a:r>
              <a:r>
                <a:rPr lang="en-US" sz="2400" b="1" baseline="-25000" dirty="0" smtClean="0">
                  <a:solidFill>
                    <a:srgbClr val="C00000"/>
                  </a:solidFill>
                </a:rPr>
                <a:t>2</a:t>
              </a:r>
              <a:endParaRPr lang="ru-RU" sz="2400" b="1" baseline="-250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63" name="Группа 198"/>
          <p:cNvGrpSpPr/>
          <p:nvPr/>
        </p:nvGrpSpPr>
        <p:grpSpPr>
          <a:xfrm>
            <a:off x="6400800" y="3581400"/>
            <a:ext cx="990600" cy="714380"/>
            <a:chOff x="2566974" y="1928802"/>
            <a:chExt cx="990600" cy="714380"/>
          </a:xfrm>
        </p:grpSpPr>
        <p:sp>
          <p:nvSpPr>
            <p:cNvPr id="338" name="Овал 337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9" name="TextBox 338"/>
            <p:cNvSpPr txBox="1"/>
            <p:nvPr/>
          </p:nvSpPr>
          <p:spPr>
            <a:xfrm>
              <a:off x="2566974" y="2005002"/>
              <a:ext cx="9906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C00000"/>
                  </a:solidFill>
                </a:rPr>
                <a:t>H</a:t>
              </a:r>
              <a:r>
                <a:rPr lang="en-US" sz="2000" b="1" baseline="-25000" dirty="0" smtClean="0">
                  <a:solidFill>
                    <a:srgbClr val="C00000"/>
                  </a:solidFill>
                </a:rPr>
                <a:t>2</a:t>
              </a:r>
              <a:r>
                <a:rPr lang="en-US" sz="2000" b="1" dirty="0" smtClean="0">
                  <a:solidFill>
                    <a:srgbClr val="C00000"/>
                  </a:solidFill>
                </a:rPr>
                <a:t>SeO</a:t>
              </a:r>
              <a:r>
                <a:rPr lang="en-US" sz="2000" b="1" baseline="-25000" dirty="0" smtClean="0">
                  <a:solidFill>
                    <a:srgbClr val="C00000"/>
                  </a:solidFill>
                </a:rPr>
                <a:t>3</a:t>
              </a:r>
              <a:endParaRPr lang="ru-RU" sz="2000" b="1" baseline="-25000" dirty="0">
                <a:solidFill>
                  <a:srgbClr val="C00000"/>
                </a:solidFill>
              </a:endParaRPr>
            </a:p>
          </p:txBody>
        </p:sp>
      </p:grpSp>
      <p:cxnSp>
        <p:nvCxnSpPr>
          <p:cNvPr id="340" name="Прямая со стрелкой 339"/>
          <p:cNvCxnSpPr/>
          <p:nvPr/>
        </p:nvCxnSpPr>
        <p:spPr>
          <a:xfrm>
            <a:off x="4968062" y="3200400"/>
            <a:ext cx="1585138" cy="457200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" name="Группа 198"/>
          <p:cNvGrpSpPr/>
          <p:nvPr/>
        </p:nvGrpSpPr>
        <p:grpSpPr>
          <a:xfrm>
            <a:off x="3733800" y="3733800"/>
            <a:ext cx="866780" cy="838200"/>
            <a:chOff x="2566974" y="1928802"/>
            <a:chExt cx="866780" cy="714380"/>
          </a:xfrm>
        </p:grpSpPr>
        <p:sp>
          <p:nvSpPr>
            <p:cNvPr id="343" name="Овал 342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4" name="TextBox 343"/>
            <p:cNvSpPr txBox="1"/>
            <p:nvPr/>
          </p:nvSpPr>
          <p:spPr>
            <a:xfrm>
              <a:off x="2566974" y="2005002"/>
              <a:ext cx="8667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C00000"/>
                  </a:solidFill>
                </a:rPr>
                <a:t>TeO</a:t>
              </a:r>
              <a:r>
                <a:rPr lang="en-US" sz="2400" b="1" baseline="-25000" dirty="0" smtClean="0">
                  <a:solidFill>
                    <a:srgbClr val="C00000"/>
                  </a:solidFill>
                </a:rPr>
                <a:t>3</a:t>
              </a:r>
              <a:endParaRPr lang="ru-RU" sz="2400" b="1" baseline="-250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65" name="Группа 198"/>
          <p:cNvGrpSpPr/>
          <p:nvPr/>
        </p:nvGrpSpPr>
        <p:grpSpPr>
          <a:xfrm>
            <a:off x="3733800" y="4267200"/>
            <a:ext cx="990600" cy="714380"/>
            <a:chOff x="2566974" y="1928802"/>
            <a:chExt cx="990600" cy="714380"/>
          </a:xfrm>
        </p:grpSpPr>
        <p:sp>
          <p:nvSpPr>
            <p:cNvPr id="346" name="Овал 345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0" name="TextBox 349"/>
            <p:cNvSpPr txBox="1"/>
            <p:nvPr/>
          </p:nvSpPr>
          <p:spPr>
            <a:xfrm>
              <a:off x="2566974" y="2005002"/>
              <a:ext cx="9906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C00000"/>
                  </a:solidFill>
                </a:rPr>
                <a:t>H</a:t>
              </a:r>
              <a:r>
                <a:rPr lang="en-US" sz="2000" b="1" baseline="-25000" dirty="0" smtClean="0">
                  <a:solidFill>
                    <a:srgbClr val="C00000"/>
                  </a:solidFill>
                </a:rPr>
                <a:t>6</a:t>
              </a:r>
              <a:r>
                <a:rPr lang="en-US" sz="2000" b="1" dirty="0" smtClean="0">
                  <a:solidFill>
                    <a:srgbClr val="C00000"/>
                  </a:solidFill>
                </a:rPr>
                <a:t>TeO</a:t>
              </a:r>
              <a:r>
                <a:rPr lang="en-US" sz="2000" b="1" baseline="-25000" dirty="0" smtClean="0">
                  <a:solidFill>
                    <a:srgbClr val="C00000"/>
                  </a:solidFill>
                </a:rPr>
                <a:t>6</a:t>
              </a:r>
              <a:endParaRPr lang="ru-RU" sz="2000" b="1" baseline="-25000" dirty="0">
                <a:solidFill>
                  <a:srgbClr val="C00000"/>
                </a:solidFill>
              </a:endParaRPr>
            </a:p>
          </p:txBody>
        </p:sp>
      </p:grpSp>
      <p:cxnSp>
        <p:nvCxnSpPr>
          <p:cNvPr id="351" name="Прямая со стрелкой 350"/>
          <p:cNvCxnSpPr/>
          <p:nvPr/>
        </p:nvCxnSpPr>
        <p:spPr>
          <a:xfrm rot="10800000" flipV="1">
            <a:off x="4495800" y="4343400"/>
            <a:ext cx="304800" cy="76200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Группа 198"/>
          <p:cNvGrpSpPr/>
          <p:nvPr/>
        </p:nvGrpSpPr>
        <p:grpSpPr>
          <a:xfrm>
            <a:off x="4648200" y="4800600"/>
            <a:ext cx="866780" cy="838200"/>
            <a:chOff x="2566974" y="1928802"/>
            <a:chExt cx="866780" cy="714380"/>
          </a:xfrm>
        </p:grpSpPr>
        <p:sp>
          <p:nvSpPr>
            <p:cNvPr id="367" name="Овал 366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6" name="TextBox 375"/>
            <p:cNvSpPr txBox="1"/>
            <p:nvPr/>
          </p:nvSpPr>
          <p:spPr>
            <a:xfrm>
              <a:off x="2566974" y="2005002"/>
              <a:ext cx="866780" cy="3934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C00000"/>
                  </a:solidFill>
                </a:rPr>
                <a:t>TeO</a:t>
              </a:r>
              <a:r>
                <a:rPr lang="en-US" sz="2400" b="1" baseline="-25000" dirty="0" smtClean="0">
                  <a:solidFill>
                    <a:srgbClr val="C00000"/>
                  </a:solidFill>
                </a:rPr>
                <a:t>2</a:t>
              </a:r>
              <a:endParaRPr lang="ru-RU" sz="2400" b="1" baseline="-250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67" name="Группа 198"/>
          <p:cNvGrpSpPr/>
          <p:nvPr/>
        </p:nvGrpSpPr>
        <p:grpSpPr>
          <a:xfrm>
            <a:off x="4648200" y="5334000"/>
            <a:ext cx="990600" cy="714380"/>
            <a:chOff x="2566974" y="1928802"/>
            <a:chExt cx="990600" cy="714380"/>
          </a:xfrm>
        </p:grpSpPr>
        <p:sp>
          <p:nvSpPr>
            <p:cNvPr id="378" name="Овал 377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9" name="TextBox 378"/>
            <p:cNvSpPr txBox="1"/>
            <p:nvPr/>
          </p:nvSpPr>
          <p:spPr>
            <a:xfrm>
              <a:off x="2566974" y="2005002"/>
              <a:ext cx="9906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C00000"/>
                  </a:solidFill>
                </a:rPr>
                <a:t>H</a:t>
              </a:r>
              <a:r>
                <a:rPr lang="en-US" sz="2000" b="1" baseline="-25000" dirty="0" smtClean="0">
                  <a:solidFill>
                    <a:srgbClr val="C00000"/>
                  </a:solidFill>
                </a:rPr>
                <a:t>2</a:t>
              </a:r>
              <a:r>
                <a:rPr lang="en-US" sz="2000" b="1" dirty="0" smtClean="0">
                  <a:solidFill>
                    <a:srgbClr val="C00000"/>
                  </a:solidFill>
                </a:rPr>
                <a:t>TeO</a:t>
              </a:r>
              <a:r>
                <a:rPr lang="en-US" sz="2000" b="1" baseline="-25000" dirty="0" smtClean="0">
                  <a:solidFill>
                    <a:srgbClr val="C00000"/>
                  </a:solidFill>
                </a:rPr>
                <a:t>3</a:t>
              </a:r>
              <a:endParaRPr lang="ru-RU" sz="2000" b="1" baseline="-25000" dirty="0">
                <a:solidFill>
                  <a:srgbClr val="C00000"/>
                </a:solidFill>
              </a:endParaRPr>
            </a:p>
          </p:txBody>
        </p:sp>
      </p:grpSp>
      <p:cxnSp>
        <p:nvCxnSpPr>
          <p:cNvPr id="380" name="Прямая со стрелкой 379"/>
          <p:cNvCxnSpPr/>
          <p:nvPr/>
        </p:nvCxnSpPr>
        <p:spPr>
          <a:xfrm rot="5400000">
            <a:off x="4305300" y="4838700"/>
            <a:ext cx="990600" cy="1588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Группа 198"/>
          <p:cNvGrpSpPr/>
          <p:nvPr/>
        </p:nvGrpSpPr>
        <p:grpSpPr>
          <a:xfrm>
            <a:off x="7239000" y="762000"/>
            <a:ext cx="866780" cy="714380"/>
            <a:chOff x="2566974" y="1928802"/>
            <a:chExt cx="866780" cy="714380"/>
          </a:xfrm>
        </p:grpSpPr>
        <p:sp>
          <p:nvSpPr>
            <p:cNvPr id="389" name="Овал 388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0" name="TextBox 389"/>
            <p:cNvSpPr txBox="1"/>
            <p:nvPr/>
          </p:nvSpPr>
          <p:spPr>
            <a:xfrm>
              <a:off x="2566974" y="2005002"/>
              <a:ext cx="8667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C00000"/>
                  </a:solidFill>
                </a:rPr>
                <a:t>Cl</a:t>
              </a:r>
              <a:r>
                <a:rPr lang="en-US" sz="2400" b="1" baseline="-25000" dirty="0" smtClean="0">
                  <a:solidFill>
                    <a:srgbClr val="C00000"/>
                  </a:solidFill>
                </a:rPr>
                <a:t>2</a:t>
              </a:r>
              <a:r>
                <a:rPr lang="en-US" sz="2400" b="1" dirty="0" smtClean="0">
                  <a:solidFill>
                    <a:srgbClr val="C00000"/>
                  </a:solidFill>
                </a:rPr>
                <a:t>O</a:t>
              </a:r>
              <a:r>
                <a:rPr lang="en-US" sz="2400" b="1" baseline="-25000" dirty="0" smtClean="0">
                  <a:solidFill>
                    <a:srgbClr val="C00000"/>
                  </a:solidFill>
                </a:rPr>
                <a:t>7</a:t>
              </a:r>
              <a:endParaRPr lang="ru-RU" sz="2400" b="1" baseline="-250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69" name="Группа 198"/>
          <p:cNvGrpSpPr/>
          <p:nvPr/>
        </p:nvGrpSpPr>
        <p:grpSpPr>
          <a:xfrm>
            <a:off x="7239000" y="1295400"/>
            <a:ext cx="914400" cy="714380"/>
            <a:chOff x="2566974" y="1928802"/>
            <a:chExt cx="914400" cy="714380"/>
          </a:xfrm>
        </p:grpSpPr>
        <p:sp>
          <p:nvSpPr>
            <p:cNvPr id="392" name="Овал 391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4" name="TextBox 393"/>
            <p:cNvSpPr txBox="1"/>
            <p:nvPr/>
          </p:nvSpPr>
          <p:spPr>
            <a:xfrm>
              <a:off x="2566974" y="2005002"/>
              <a:ext cx="9144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C00000"/>
                  </a:solidFill>
                </a:rPr>
                <a:t>HClO</a:t>
              </a:r>
              <a:r>
                <a:rPr lang="en-US" sz="2000" b="1" baseline="-25000" dirty="0" smtClean="0">
                  <a:solidFill>
                    <a:srgbClr val="C00000"/>
                  </a:solidFill>
                </a:rPr>
                <a:t>4</a:t>
              </a:r>
              <a:endParaRPr lang="ru-RU" sz="2000" b="1" baseline="-25000" dirty="0">
                <a:solidFill>
                  <a:srgbClr val="C00000"/>
                </a:solidFill>
              </a:endParaRPr>
            </a:p>
          </p:txBody>
        </p:sp>
      </p:grpSp>
      <p:cxnSp>
        <p:nvCxnSpPr>
          <p:cNvPr id="397" name="Прямая со стрелкой 396"/>
          <p:cNvCxnSpPr/>
          <p:nvPr/>
        </p:nvCxnSpPr>
        <p:spPr>
          <a:xfrm flipV="1">
            <a:off x="5715000" y="1600200"/>
            <a:ext cx="1676400" cy="685800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Группа 198"/>
          <p:cNvGrpSpPr/>
          <p:nvPr/>
        </p:nvGrpSpPr>
        <p:grpSpPr>
          <a:xfrm>
            <a:off x="7239000" y="1828800"/>
            <a:ext cx="914400" cy="714380"/>
            <a:chOff x="2566974" y="1928802"/>
            <a:chExt cx="914400" cy="714380"/>
          </a:xfrm>
        </p:grpSpPr>
        <p:sp>
          <p:nvSpPr>
            <p:cNvPr id="400" name="Овал 399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1" name="TextBox 400"/>
            <p:cNvSpPr txBox="1"/>
            <p:nvPr/>
          </p:nvSpPr>
          <p:spPr>
            <a:xfrm>
              <a:off x="2566974" y="2005002"/>
              <a:ext cx="9144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C00000"/>
                  </a:solidFill>
                </a:rPr>
                <a:t>HClO</a:t>
              </a:r>
              <a:r>
                <a:rPr lang="en-US" sz="2000" b="1" baseline="-25000" dirty="0" smtClean="0">
                  <a:solidFill>
                    <a:srgbClr val="C00000"/>
                  </a:solidFill>
                </a:rPr>
                <a:t>3</a:t>
              </a:r>
              <a:endParaRPr lang="ru-RU" sz="2000" b="1" baseline="-250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71" name="Группа 198"/>
          <p:cNvGrpSpPr/>
          <p:nvPr/>
        </p:nvGrpSpPr>
        <p:grpSpPr>
          <a:xfrm>
            <a:off x="7315200" y="2667000"/>
            <a:ext cx="914400" cy="714380"/>
            <a:chOff x="2566974" y="1928802"/>
            <a:chExt cx="914400" cy="714380"/>
          </a:xfrm>
        </p:grpSpPr>
        <p:sp>
          <p:nvSpPr>
            <p:cNvPr id="404" name="Овал 403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5" name="TextBox 404"/>
            <p:cNvSpPr txBox="1"/>
            <p:nvPr/>
          </p:nvSpPr>
          <p:spPr>
            <a:xfrm>
              <a:off x="2566974" y="2005002"/>
              <a:ext cx="9144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C00000"/>
                  </a:solidFill>
                </a:rPr>
                <a:t>HBrO</a:t>
              </a:r>
              <a:r>
                <a:rPr lang="en-US" sz="2000" b="1" baseline="-25000" dirty="0" smtClean="0">
                  <a:solidFill>
                    <a:srgbClr val="C00000"/>
                  </a:solidFill>
                </a:rPr>
                <a:t>4</a:t>
              </a:r>
              <a:endParaRPr lang="ru-RU" sz="2000" b="1" baseline="-250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72" name="Группа 198"/>
          <p:cNvGrpSpPr/>
          <p:nvPr/>
        </p:nvGrpSpPr>
        <p:grpSpPr>
          <a:xfrm>
            <a:off x="7315200" y="3200400"/>
            <a:ext cx="914400" cy="714380"/>
            <a:chOff x="2566974" y="1928802"/>
            <a:chExt cx="914400" cy="714380"/>
          </a:xfrm>
        </p:grpSpPr>
        <p:sp>
          <p:nvSpPr>
            <p:cNvPr id="407" name="Овал 406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8" name="TextBox 407"/>
            <p:cNvSpPr txBox="1"/>
            <p:nvPr/>
          </p:nvSpPr>
          <p:spPr>
            <a:xfrm>
              <a:off x="2566974" y="2005002"/>
              <a:ext cx="9144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C00000"/>
                  </a:solidFill>
                </a:rPr>
                <a:t>HBrO</a:t>
              </a:r>
              <a:r>
                <a:rPr lang="en-US" sz="2000" b="1" baseline="-25000" dirty="0" smtClean="0">
                  <a:solidFill>
                    <a:srgbClr val="C00000"/>
                  </a:solidFill>
                </a:rPr>
                <a:t>3</a:t>
              </a:r>
              <a:endParaRPr lang="ru-RU" sz="2000" b="1" baseline="-25000" dirty="0">
                <a:solidFill>
                  <a:srgbClr val="C00000"/>
                </a:solidFill>
              </a:endParaRPr>
            </a:p>
          </p:txBody>
        </p:sp>
      </p:grpSp>
      <p:cxnSp>
        <p:nvCxnSpPr>
          <p:cNvPr id="409" name="Прямая со стрелкой 408"/>
          <p:cNvCxnSpPr/>
          <p:nvPr/>
        </p:nvCxnSpPr>
        <p:spPr>
          <a:xfrm>
            <a:off x="5791200" y="3276600"/>
            <a:ext cx="1752600" cy="1588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Группа 198"/>
          <p:cNvGrpSpPr/>
          <p:nvPr/>
        </p:nvGrpSpPr>
        <p:grpSpPr>
          <a:xfrm>
            <a:off x="7315200" y="3962400"/>
            <a:ext cx="866780" cy="714380"/>
            <a:chOff x="2566974" y="1928802"/>
            <a:chExt cx="866780" cy="714380"/>
          </a:xfrm>
        </p:grpSpPr>
        <p:sp>
          <p:nvSpPr>
            <p:cNvPr id="415" name="Овал 414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6" name="TextBox 415"/>
            <p:cNvSpPr txBox="1"/>
            <p:nvPr/>
          </p:nvSpPr>
          <p:spPr>
            <a:xfrm>
              <a:off x="2566974" y="2005002"/>
              <a:ext cx="8667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C00000"/>
                  </a:solidFill>
                </a:rPr>
                <a:t>I</a:t>
              </a:r>
              <a:r>
                <a:rPr lang="en-US" sz="2400" b="1" baseline="-25000" dirty="0" smtClean="0">
                  <a:solidFill>
                    <a:srgbClr val="C00000"/>
                  </a:solidFill>
                </a:rPr>
                <a:t>2</a:t>
              </a:r>
              <a:r>
                <a:rPr lang="en-US" sz="2400" b="1" dirty="0" smtClean="0">
                  <a:solidFill>
                    <a:srgbClr val="C00000"/>
                  </a:solidFill>
                </a:rPr>
                <a:t>O</a:t>
              </a:r>
              <a:r>
                <a:rPr lang="en-US" sz="2400" b="1" baseline="-25000" dirty="0" smtClean="0">
                  <a:solidFill>
                    <a:srgbClr val="C00000"/>
                  </a:solidFill>
                </a:rPr>
                <a:t>7</a:t>
              </a:r>
              <a:endParaRPr lang="ru-RU" sz="2400" b="1" baseline="-250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76" name="Группа 198"/>
          <p:cNvGrpSpPr/>
          <p:nvPr/>
        </p:nvGrpSpPr>
        <p:grpSpPr>
          <a:xfrm>
            <a:off x="7315200" y="4495800"/>
            <a:ext cx="914400" cy="714380"/>
            <a:chOff x="2566974" y="1928802"/>
            <a:chExt cx="914400" cy="714380"/>
          </a:xfrm>
        </p:grpSpPr>
        <p:sp>
          <p:nvSpPr>
            <p:cNvPr id="418" name="Овал 417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9" name="TextBox 418"/>
            <p:cNvSpPr txBox="1"/>
            <p:nvPr/>
          </p:nvSpPr>
          <p:spPr>
            <a:xfrm>
              <a:off x="2566974" y="2005002"/>
              <a:ext cx="9144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C00000"/>
                  </a:solidFill>
                </a:rPr>
                <a:t>H</a:t>
              </a:r>
              <a:r>
                <a:rPr lang="en-US" sz="2000" b="1" baseline="-25000" dirty="0" smtClean="0">
                  <a:solidFill>
                    <a:srgbClr val="C00000"/>
                  </a:solidFill>
                </a:rPr>
                <a:t>5</a:t>
              </a:r>
              <a:r>
                <a:rPr lang="en-US" sz="2000" b="1" dirty="0" smtClean="0">
                  <a:solidFill>
                    <a:srgbClr val="C00000"/>
                  </a:solidFill>
                </a:rPr>
                <a:t>IO</a:t>
              </a:r>
              <a:r>
                <a:rPr lang="en-US" sz="2000" b="1" baseline="-25000" dirty="0" smtClean="0">
                  <a:solidFill>
                    <a:srgbClr val="C00000"/>
                  </a:solidFill>
                </a:rPr>
                <a:t>6</a:t>
              </a:r>
              <a:endParaRPr lang="ru-RU" sz="2000" b="1" baseline="-25000" dirty="0">
                <a:solidFill>
                  <a:srgbClr val="C00000"/>
                </a:solidFill>
              </a:endParaRPr>
            </a:p>
          </p:txBody>
        </p:sp>
      </p:grpSp>
      <p:cxnSp>
        <p:nvCxnSpPr>
          <p:cNvPr id="420" name="Прямая со стрелкой 419"/>
          <p:cNvCxnSpPr/>
          <p:nvPr/>
        </p:nvCxnSpPr>
        <p:spPr>
          <a:xfrm>
            <a:off x="5715000" y="4267200"/>
            <a:ext cx="1752600" cy="304800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Группа 198"/>
          <p:cNvGrpSpPr/>
          <p:nvPr/>
        </p:nvGrpSpPr>
        <p:grpSpPr>
          <a:xfrm>
            <a:off x="6477000" y="4724400"/>
            <a:ext cx="866780" cy="714380"/>
            <a:chOff x="2566974" y="1928802"/>
            <a:chExt cx="866780" cy="714380"/>
          </a:xfrm>
        </p:grpSpPr>
        <p:sp>
          <p:nvSpPr>
            <p:cNvPr id="423" name="Овал 422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4" name="TextBox 423"/>
            <p:cNvSpPr txBox="1"/>
            <p:nvPr/>
          </p:nvSpPr>
          <p:spPr>
            <a:xfrm>
              <a:off x="2566974" y="2005002"/>
              <a:ext cx="8667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C00000"/>
                  </a:solidFill>
                </a:rPr>
                <a:t>I</a:t>
              </a:r>
              <a:r>
                <a:rPr lang="en-US" sz="2400" b="1" baseline="-25000" dirty="0" smtClean="0">
                  <a:solidFill>
                    <a:srgbClr val="C00000"/>
                  </a:solidFill>
                </a:rPr>
                <a:t>2</a:t>
              </a:r>
              <a:r>
                <a:rPr lang="en-US" sz="2400" b="1" dirty="0" smtClean="0">
                  <a:solidFill>
                    <a:srgbClr val="C00000"/>
                  </a:solidFill>
                </a:rPr>
                <a:t>O</a:t>
              </a:r>
              <a:r>
                <a:rPr lang="en-US" sz="2400" b="1" baseline="-25000" dirty="0" smtClean="0">
                  <a:solidFill>
                    <a:srgbClr val="C00000"/>
                  </a:solidFill>
                </a:rPr>
                <a:t>5</a:t>
              </a:r>
              <a:endParaRPr lang="ru-RU" sz="2400" b="1" baseline="-250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78" name="Группа 198"/>
          <p:cNvGrpSpPr/>
          <p:nvPr/>
        </p:nvGrpSpPr>
        <p:grpSpPr>
          <a:xfrm>
            <a:off x="6477000" y="5257800"/>
            <a:ext cx="914400" cy="714380"/>
            <a:chOff x="2566974" y="1928802"/>
            <a:chExt cx="914400" cy="714380"/>
          </a:xfrm>
        </p:grpSpPr>
        <p:sp>
          <p:nvSpPr>
            <p:cNvPr id="426" name="Овал 425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7" name="TextBox 426"/>
            <p:cNvSpPr txBox="1"/>
            <p:nvPr/>
          </p:nvSpPr>
          <p:spPr>
            <a:xfrm>
              <a:off x="2566974" y="2005002"/>
              <a:ext cx="9144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C00000"/>
                  </a:solidFill>
                </a:rPr>
                <a:t>HIO</a:t>
              </a:r>
              <a:r>
                <a:rPr lang="en-US" sz="2000" b="1" baseline="-25000" dirty="0" smtClean="0">
                  <a:solidFill>
                    <a:srgbClr val="C00000"/>
                  </a:solidFill>
                </a:rPr>
                <a:t>3</a:t>
              </a:r>
              <a:endParaRPr lang="ru-RU" sz="2000" b="1" baseline="-25000" dirty="0">
                <a:solidFill>
                  <a:srgbClr val="C00000"/>
                </a:solidFill>
              </a:endParaRPr>
            </a:p>
          </p:txBody>
        </p:sp>
      </p:grpSp>
      <p:cxnSp>
        <p:nvCxnSpPr>
          <p:cNvPr id="428" name="Прямая со стрелкой 427"/>
          <p:cNvCxnSpPr/>
          <p:nvPr/>
        </p:nvCxnSpPr>
        <p:spPr>
          <a:xfrm rot="16200000" flipH="1">
            <a:off x="5638800" y="4343400"/>
            <a:ext cx="1066800" cy="914400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7" name="Группа 192"/>
          <p:cNvGrpSpPr/>
          <p:nvPr/>
        </p:nvGrpSpPr>
        <p:grpSpPr>
          <a:xfrm>
            <a:off x="7929586" y="457200"/>
            <a:ext cx="1214446" cy="357190"/>
            <a:chOff x="6715140" y="142852"/>
            <a:chExt cx="1214446" cy="357190"/>
          </a:xfrm>
        </p:grpSpPr>
        <p:sp>
          <p:nvSpPr>
            <p:cNvPr id="321" name="Пятиугольник 320">
              <a:hlinkClick r:id="rId4" action="ppaction://hlinksldjump"/>
            </p:cNvPr>
            <p:cNvSpPr/>
            <p:nvPr/>
          </p:nvSpPr>
          <p:spPr>
            <a:xfrm>
              <a:off x="6715140" y="142852"/>
              <a:ext cx="1000132" cy="357190"/>
            </a:xfrm>
            <a:prstGeom prst="homePlat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главная</a:t>
              </a:r>
              <a:endParaRPr lang="ru-RU" sz="1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9" name="Нашивка 328"/>
            <p:cNvSpPr/>
            <p:nvPr/>
          </p:nvSpPr>
          <p:spPr>
            <a:xfrm>
              <a:off x="7572396" y="142852"/>
              <a:ext cx="357190" cy="357190"/>
            </a:xfrm>
            <a:prstGeom prst="chevro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330" name="Группа 198"/>
          <p:cNvGrpSpPr/>
          <p:nvPr/>
        </p:nvGrpSpPr>
        <p:grpSpPr>
          <a:xfrm>
            <a:off x="2857488" y="3500438"/>
            <a:ext cx="914400" cy="714380"/>
            <a:chOff x="2566974" y="1928802"/>
            <a:chExt cx="914400" cy="714380"/>
          </a:xfrm>
        </p:grpSpPr>
        <p:sp>
          <p:nvSpPr>
            <p:cNvPr id="336" name="Овал 335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1" name="TextBox 340"/>
            <p:cNvSpPr txBox="1"/>
            <p:nvPr/>
          </p:nvSpPr>
          <p:spPr>
            <a:xfrm>
              <a:off x="2566974" y="2005002"/>
              <a:ext cx="9144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C00000"/>
                  </a:solidFill>
                </a:rPr>
                <a:t>HPO</a:t>
              </a:r>
              <a:r>
                <a:rPr lang="ru-RU" sz="2000" b="1" baseline="-25000" dirty="0" smtClean="0">
                  <a:solidFill>
                    <a:srgbClr val="C00000"/>
                  </a:solidFill>
                </a:rPr>
                <a:t>3</a:t>
              </a:r>
              <a:endParaRPr lang="ru-RU" sz="2000" b="1" baseline="-25000" dirty="0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000"/>
                            </p:stCondLst>
                            <p:childTnLst>
                              <p:par>
                                <p:cTn id="9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50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000"/>
                            </p:stCondLst>
                            <p:childTnLst>
                              <p:par>
                                <p:cTn id="10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2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4500"/>
                            </p:stCondLst>
                            <p:childTnLst>
                              <p:par>
                                <p:cTn id="1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5500"/>
                            </p:stCondLst>
                            <p:childTnLst>
                              <p:par>
                                <p:cTn id="18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8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6000"/>
                            </p:stCondLst>
                            <p:childTnLst>
                              <p:par>
                                <p:cTn id="1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9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9" dur="5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7000"/>
                            </p:stCondLst>
                            <p:childTnLst>
                              <p:par>
                                <p:cTn id="2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" y="837183"/>
            <a:ext cx="8458200" cy="187743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000" b="1" dirty="0" smtClean="0">
                <a:latin typeface="Arial" pitchFamily="34" charset="0"/>
                <a:cs typeface="Arial" pitchFamily="34" charset="0"/>
              </a:rPr>
              <a:t>Неметалл</a:t>
            </a:r>
            <a:r>
              <a:rPr lang="en-US" sz="4000" b="1" dirty="0" smtClean="0">
                <a:latin typeface="Arial" pitchFamily="34" charset="0"/>
                <a:cs typeface="Arial" pitchFamily="34" charset="0"/>
              </a:rPr>
              <a:t>     </a:t>
            </a: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кислотный оксид</a:t>
            </a:r>
            <a:r>
              <a:rPr lang="en-US" sz="4000" b="1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растворимая кислота</a:t>
            </a:r>
            <a:r>
              <a:rPr lang="en-US" sz="4000" b="1" dirty="0" smtClean="0">
                <a:latin typeface="Arial" pitchFamily="34" charset="0"/>
                <a:cs typeface="Arial" pitchFamily="34" charset="0"/>
              </a:rPr>
              <a:t>      c</a:t>
            </a: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оль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5143512"/>
            <a:ext cx="84582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P</a:t>
            </a:r>
            <a:r>
              <a:rPr lang="en-US" sz="4400" b="1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     </a:t>
            </a:r>
            <a:r>
              <a:rPr lang="ru-RU" sz="4400" b="1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P</a:t>
            </a:r>
            <a:r>
              <a:rPr lang="ru-RU" sz="4400" b="1" baseline="-25000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2</a:t>
            </a:r>
            <a:r>
              <a:rPr lang="ru-RU" sz="4400" b="1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O</a:t>
            </a:r>
            <a:r>
              <a:rPr lang="ru-RU" sz="4400" b="1" baseline="-25000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5</a:t>
            </a:r>
            <a:r>
              <a:rPr lang="en-US" sz="4400" b="1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     </a:t>
            </a:r>
            <a:r>
              <a:rPr lang="ru-RU" sz="4400" b="1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H</a:t>
            </a:r>
            <a:r>
              <a:rPr lang="ru-RU" sz="4400" b="1" baseline="-25000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3</a:t>
            </a:r>
            <a:r>
              <a:rPr lang="ru-RU" sz="4400" b="1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PO</a:t>
            </a:r>
            <a:r>
              <a:rPr lang="ru-RU" sz="4400" b="1" baseline="-25000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4</a:t>
            </a:r>
            <a:r>
              <a:rPr lang="en-US" sz="4400" b="1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    </a:t>
            </a:r>
            <a:r>
              <a:rPr lang="ru-RU" sz="4400" b="1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Na</a:t>
            </a:r>
            <a:r>
              <a:rPr lang="ru-RU" sz="4400" b="1" baseline="-25000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3</a:t>
            </a:r>
            <a:r>
              <a:rPr lang="ru-RU" sz="4400" b="1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PO</a:t>
            </a:r>
            <a:r>
              <a:rPr lang="ru-RU" sz="4400" b="1" baseline="-25000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4</a:t>
            </a:r>
            <a:endParaRPr lang="ru-RU" sz="4400" b="1" baseline="-25000" dirty="0">
              <a:ln>
                <a:solidFill>
                  <a:sysClr val="windowText" lastClr="000000"/>
                </a:solidFill>
              </a:ln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2895600" y="1204898"/>
            <a:ext cx="609600" cy="15240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>
            <a:off x="8001000" y="1204898"/>
            <a:ext cx="609600" cy="15240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>
            <a:off x="6019800" y="1776402"/>
            <a:ext cx="609600" cy="15240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1285852" y="5429264"/>
            <a:ext cx="609600" cy="15240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3214678" y="5429264"/>
            <a:ext cx="609600" cy="15240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5572132" y="5429264"/>
            <a:ext cx="609600" cy="15240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" name="Группа 192"/>
          <p:cNvGrpSpPr/>
          <p:nvPr/>
        </p:nvGrpSpPr>
        <p:grpSpPr>
          <a:xfrm>
            <a:off x="7715272" y="142852"/>
            <a:ext cx="1214446" cy="357190"/>
            <a:chOff x="6715140" y="142852"/>
            <a:chExt cx="1214446" cy="357190"/>
          </a:xfrm>
        </p:grpSpPr>
        <p:sp>
          <p:nvSpPr>
            <p:cNvPr id="14" name="Пятиугольник 13">
              <a:hlinkClick r:id="rId2" action="ppaction://hlinksldjump"/>
            </p:cNvPr>
            <p:cNvSpPr/>
            <p:nvPr/>
          </p:nvSpPr>
          <p:spPr>
            <a:xfrm>
              <a:off x="6715140" y="142852"/>
              <a:ext cx="1000132" cy="357190"/>
            </a:xfrm>
            <a:prstGeom prst="homePlat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главная</a:t>
              </a:r>
              <a:endParaRPr lang="ru-RU" sz="1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Нашивка 14"/>
            <p:cNvSpPr/>
            <p:nvPr/>
          </p:nvSpPr>
          <p:spPr>
            <a:xfrm>
              <a:off x="7572396" y="142852"/>
              <a:ext cx="357190" cy="357190"/>
            </a:xfrm>
            <a:prstGeom prst="chevro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Group 52"/>
          <p:cNvGrpSpPr>
            <a:grpSpLocks/>
          </p:cNvGrpSpPr>
          <p:nvPr/>
        </p:nvGrpSpPr>
        <p:grpSpPr bwMode="auto">
          <a:xfrm>
            <a:off x="1000100" y="4786322"/>
            <a:ext cx="647700" cy="576263"/>
            <a:chOff x="5239" y="618"/>
            <a:chExt cx="408" cy="340"/>
          </a:xfrm>
        </p:grpSpPr>
        <p:pic>
          <p:nvPicPr>
            <p:cNvPr id="17" name="Овал 40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39" y="618"/>
              <a:ext cx="408" cy="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Text Box 54"/>
            <p:cNvSpPr txBox="1">
              <a:spLocks noChangeArrowheads="1"/>
            </p:cNvSpPr>
            <p:nvPr/>
          </p:nvSpPr>
          <p:spPr bwMode="auto">
            <a:xfrm>
              <a:off x="5329" y="663"/>
              <a:ext cx="228" cy="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b="1">
                  <a:solidFill>
                    <a:srgbClr val="CC0000"/>
                  </a:solidFill>
                  <a:latin typeface="Calibri" pitchFamily="34" charset="0"/>
                </a:rPr>
                <a:t>?</a:t>
              </a:r>
            </a:p>
          </p:txBody>
        </p:sp>
      </p:grpSp>
      <p:grpSp>
        <p:nvGrpSpPr>
          <p:cNvPr id="12" name="Group 58"/>
          <p:cNvGrpSpPr>
            <a:grpSpLocks/>
          </p:cNvGrpSpPr>
          <p:nvPr/>
        </p:nvGrpSpPr>
        <p:grpSpPr bwMode="auto">
          <a:xfrm>
            <a:off x="357158" y="3571876"/>
            <a:ext cx="1928826" cy="1089018"/>
            <a:chOff x="3107" y="1249"/>
            <a:chExt cx="1440" cy="911"/>
          </a:xfrm>
        </p:grpSpPr>
        <p:sp>
          <p:nvSpPr>
            <p:cNvPr id="20" name="Скругленная прямоугольная выноска 39"/>
            <p:cNvSpPr>
              <a:spLocks noChangeArrowheads="1"/>
            </p:cNvSpPr>
            <p:nvPr/>
          </p:nvSpPr>
          <p:spPr bwMode="auto">
            <a:xfrm>
              <a:off x="3107" y="1249"/>
              <a:ext cx="1440" cy="911"/>
            </a:xfrm>
            <a:prstGeom prst="wedgeRoundRectCallout">
              <a:avLst>
                <a:gd name="adj1" fmla="val -4249"/>
                <a:gd name="adj2" fmla="val 79933"/>
                <a:gd name="adj3" fmla="val 16667"/>
              </a:avLst>
            </a:prstGeom>
            <a:solidFill>
              <a:srgbClr val="FCD5B5"/>
            </a:solidFill>
            <a:ln w="25400" algn="ctr">
              <a:solidFill>
                <a:srgbClr val="C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r"/>
              <a:endParaRPr lang="ru-RU" sz="2000" dirty="0">
                <a:latin typeface="Calibri" pitchFamily="34" charset="0"/>
              </a:endParaRPr>
            </a:p>
          </p:txBody>
        </p:sp>
        <p:pic>
          <p:nvPicPr>
            <p:cNvPr id="21" name="Picture 60" descr="image002"/>
            <p:cNvPicPr>
              <a:picLocks noChangeAspect="1" noChangeArrowheads="1"/>
            </p:cNvPicPr>
            <p:nvPr/>
          </p:nvPicPr>
          <p:blipFill>
            <a:blip r:embed="rId4" cstate="print"/>
            <a:stretch>
              <a:fillRect/>
            </a:stretch>
          </p:blipFill>
          <p:spPr bwMode="auto">
            <a:xfrm>
              <a:off x="3180" y="1302"/>
              <a:ext cx="1260" cy="7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3" name="Group 52"/>
          <p:cNvGrpSpPr>
            <a:grpSpLocks/>
          </p:cNvGrpSpPr>
          <p:nvPr/>
        </p:nvGrpSpPr>
        <p:grpSpPr bwMode="auto">
          <a:xfrm>
            <a:off x="2928926" y="4786322"/>
            <a:ext cx="647700" cy="576263"/>
            <a:chOff x="5239" y="618"/>
            <a:chExt cx="408" cy="340"/>
          </a:xfrm>
        </p:grpSpPr>
        <p:pic>
          <p:nvPicPr>
            <p:cNvPr id="23" name="Овал 40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39" y="618"/>
              <a:ext cx="408" cy="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 Box 54"/>
            <p:cNvSpPr txBox="1">
              <a:spLocks noChangeArrowheads="1"/>
            </p:cNvSpPr>
            <p:nvPr/>
          </p:nvSpPr>
          <p:spPr bwMode="auto">
            <a:xfrm>
              <a:off x="5329" y="663"/>
              <a:ext cx="228" cy="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b="1">
                  <a:solidFill>
                    <a:srgbClr val="CC0000"/>
                  </a:solidFill>
                  <a:latin typeface="Calibri" pitchFamily="34" charset="0"/>
                </a:rPr>
                <a:t>?</a:t>
              </a:r>
            </a:p>
          </p:txBody>
        </p:sp>
      </p:grpSp>
      <p:grpSp>
        <p:nvGrpSpPr>
          <p:cNvPr id="16" name="Group 58"/>
          <p:cNvGrpSpPr>
            <a:grpSpLocks/>
          </p:cNvGrpSpPr>
          <p:nvPr/>
        </p:nvGrpSpPr>
        <p:grpSpPr bwMode="auto">
          <a:xfrm>
            <a:off x="2571736" y="3571876"/>
            <a:ext cx="1928826" cy="1089018"/>
            <a:chOff x="3107" y="1249"/>
            <a:chExt cx="1440" cy="911"/>
          </a:xfrm>
        </p:grpSpPr>
        <p:sp>
          <p:nvSpPr>
            <p:cNvPr id="26" name="Скругленная прямоугольная выноска 39"/>
            <p:cNvSpPr>
              <a:spLocks noChangeArrowheads="1"/>
            </p:cNvSpPr>
            <p:nvPr/>
          </p:nvSpPr>
          <p:spPr bwMode="auto">
            <a:xfrm>
              <a:off x="3107" y="1249"/>
              <a:ext cx="1440" cy="911"/>
            </a:xfrm>
            <a:prstGeom prst="wedgeRoundRectCallout">
              <a:avLst>
                <a:gd name="adj1" fmla="val -16575"/>
                <a:gd name="adj2" fmla="val 81612"/>
                <a:gd name="adj3" fmla="val 16667"/>
              </a:avLst>
            </a:prstGeom>
            <a:solidFill>
              <a:srgbClr val="FCD5B5"/>
            </a:solidFill>
            <a:ln w="25400" algn="ctr">
              <a:solidFill>
                <a:srgbClr val="C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r"/>
              <a:endParaRPr lang="ru-RU" sz="2000" dirty="0">
                <a:latin typeface="Calibri" pitchFamily="34" charset="0"/>
              </a:endParaRPr>
            </a:p>
          </p:txBody>
        </p:sp>
        <p:pic>
          <p:nvPicPr>
            <p:cNvPr id="27" name="Picture 60" descr="image002"/>
            <p:cNvPicPr>
              <a:picLocks noChangeAspect="1" noChangeArrowheads="1"/>
            </p:cNvPicPr>
            <p:nvPr/>
          </p:nvPicPr>
          <p:blipFill>
            <a:blip r:embed="rId5" cstate="print"/>
            <a:stretch>
              <a:fillRect/>
            </a:stretch>
          </p:blipFill>
          <p:spPr bwMode="auto">
            <a:xfrm>
              <a:off x="3473" y="1264"/>
              <a:ext cx="640" cy="8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9" name="Group 52"/>
          <p:cNvGrpSpPr>
            <a:grpSpLocks/>
          </p:cNvGrpSpPr>
          <p:nvPr/>
        </p:nvGrpSpPr>
        <p:grpSpPr bwMode="auto">
          <a:xfrm>
            <a:off x="5143504" y="4786322"/>
            <a:ext cx="647700" cy="576263"/>
            <a:chOff x="5239" y="618"/>
            <a:chExt cx="408" cy="340"/>
          </a:xfrm>
        </p:grpSpPr>
        <p:pic>
          <p:nvPicPr>
            <p:cNvPr id="29" name="Овал 40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39" y="618"/>
              <a:ext cx="408" cy="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" name="Text Box 54"/>
            <p:cNvSpPr txBox="1">
              <a:spLocks noChangeArrowheads="1"/>
            </p:cNvSpPr>
            <p:nvPr/>
          </p:nvSpPr>
          <p:spPr bwMode="auto">
            <a:xfrm>
              <a:off x="5329" y="663"/>
              <a:ext cx="228" cy="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b="1">
                  <a:solidFill>
                    <a:srgbClr val="CC0000"/>
                  </a:solidFill>
                  <a:latin typeface="Calibri" pitchFamily="34" charset="0"/>
                </a:rPr>
                <a:t>?</a:t>
              </a:r>
            </a:p>
          </p:txBody>
        </p:sp>
      </p:grpSp>
      <p:grpSp>
        <p:nvGrpSpPr>
          <p:cNvPr id="22" name="Group 58"/>
          <p:cNvGrpSpPr>
            <a:grpSpLocks/>
          </p:cNvGrpSpPr>
          <p:nvPr/>
        </p:nvGrpSpPr>
        <p:grpSpPr bwMode="auto">
          <a:xfrm>
            <a:off x="4857752" y="3571876"/>
            <a:ext cx="1928826" cy="1089018"/>
            <a:chOff x="3107" y="1249"/>
            <a:chExt cx="1440" cy="911"/>
          </a:xfrm>
        </p:grpSpPr>
        <p:sp>
          <p:nvSpPr>
            <p:cNvPr id="32" name="Скругленная прямоугольная выноска 39"/>
            <p:cNvSpPr>
              <a:spLocks noChangeArrowheads="1"/>
            </p:cNvSpPr>
            <p:nvPr/>
          </p:nvSpPr>
          <p:spPr bwMode="auto">
            <a:xfrm>
              <a:off x="3107" y="1249"/>
              <a:ext cx="1440" cy="911"/>
            </a:xfrm>
            <a:prstGeom prst="wedgeRoundRectCallout">
              <a:avLst>
                <a:gd name="adj1" fmla="val -18945"/>
                <a:gd name="adj2" fmla="val 84971"/>
                <a:gd name="adj3" fmla="val 16667"/>
              </a:avLst>
            </a:prstGeom>
            <a:solidFill>
              <a:srgbClr val="FCD5B5"/>
            </a:solidFill>
            <a:ln w="25400" algn="ctr">
              <a:solidFill>
                <a:srgbClr val="C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r"/>
              <a:endParaRPr lang="ru-RU" sz="2000" dirty="0">
                <a:latin typeface="Calibri" pitchFamily="34" charset="0"/>
              </a:endParaRPr>
            </a:p>
          </p:txBody>
        </p:sp>
        <p:pic>
          <p:nvPicPr>
            <p:cNvPr id="33" name="Picture 60" descr="image002"/>
            <p:cNvPicPr>
              <a:picLocks noChangeAspect="1" noChangeArrowheads="1"/>
            </p:cNvPicPr>
            <p:nvPr/>
          </p:nvPicPr>
          <p:blipFill>
            <a:blip r:embed="rId6" cstate="print"/>
            <a:stretch>
              <a:fillRect/>
            </a:stretch>
          </p:blipFill>
          <p:spPr bwMode="auto">
            <a:xfrm>
              <a:off x="3497" y="1264"/>
              <a:ext cx="590" cy="8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5" name="Group 52"/>
          <p:cNvGrpSpPr>
            <a:grpSpLocks/>
          </p:cNvGrpSpPr>
          <p:nvPr/>
        </p:nvGrpSpPr>
        <p:grpSpPr bwMode="auto">
          <a:xfrm>
            <a:off x="7572396" y="4786322"/>
            <a:ext cx="647700" cy="576263"/>
            <a:chOff x="5239" y="618"/>
            <a:chExt cx="408" cy="340"/>
          </a:xfrm>
        </p:grpSpPr>
        <p:pic>
          <p:nvPicPr>
            <p:cNvPr id="35" name="Овал 40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39" y="618"/>
              <a:ext cx="408" cy="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" name="Text Box 54"/>
            <p:cNvSpPr txBox="1">
              <a:spLocks noChangeArrowheads="1"/>
            </p:cNvSpPr>
            <p:nvPr/>
          </p:nvSpPr>
          <p:spPr bwMode="auto">
            <a:xfrm>
              <a:off x="5329" y="663"/>
              <a:ext cx="228" cy="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b="1">
                  <a:solidFill>
                    <a:srgbClr val="CC0000"/>
                  </a:solidFill>
                  <a:latin typeface="Calibri" pitchFamily="34" charset="0"/>
                </a:rPr>
                <a:t>?</a:t>
              </a:r>
            </a:p>
          </p:txBody>
        </p:sp>
      </p:grpSp>
      <p:grpSp>
        <p:nvGrpSpPr>
          <p:cNvPr id="28" name="Group 58"/>
          <p:cNvGrpSpPr>
            <a:grpSpLocks/>
          </p:cNvGrpSpPr>
          <p:nvPr/>
        </p:nvGrpSpPr>
        <p:grpSpPr bwMode="auto">
          <a:xfrm>
            <a:off x="7000892" y="3571876"/>
            <a:ext cx="1928826" cy="1089018"/>
            <a:chOff x="3107" y="1249"/>
            <a:chExt cx="1440" cy="911"/>
          </a:xfrm>
        </p:grpSpPr>
        <p:sp>
          <p:nvSpPr>
            <p:cNvPr id="38" name="Скругленная прямоугольная выноска 39"/>
            <p:cNvSpPr>
              <a:spLocks noChangeArrowheads="1"/>
            </p:cNvSpPr>
            <p:nvPr/>
          </p:nvSpPr>
          <p:spPr bwMode="auto">
            <a:xfrm>
              <a:off x="3107" y="1249"/>
              <a:ext cx="1440" cy="911"/>
            </a:xfrm>
            <a:prstGeom prst="wedgeRoundRectCallout">
              <a:avLst>
                <a:gd name="adj1" fmla="val -4249"/>
                <a:gd name="adj2" fmla="val 79933"/>
                <a:gd name="adj3" fmla="val 16667"/>
              </a:avLst>
            </a:prstGeom>
            <a:solidFill>
              <a:srgbClr val="FCD5B5"/>
            </a:solidFill>
            <a:ln w="25400" algn="ctr">
              <a:solidFill>
                <a:srgbClr val="C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r"/>
              <a:endParaRPr lang="ru-RU" sz="2000" dirty="0">
                <a:latin typeface="Calibri" pitchFamily="34" charset="0"/>
              </a:endParaRPr>
            </a:p>
          </p:txBody>
        </p:sp>
        <p:pic>
          <p:nvPicPr>
            <p:cNvPr id="39" name="Picture 60" descr="image002"/>
            <p:cNvPicPr>
              <a:picLocks noChangeAspect="1" noChangeArrowheads="1"/>
            </p:cNvPicPr>
            <p:nvPr/>
          </p:nvPicPr>
          <p:blipFill>
            <a:blip r:embed="rId7" cstate="print"/>
            <a:stretch>
              <a:fillRect/>
            </a:stretch>
          </p:blipFill>
          <p:spPr bwMode="auto">
            <a:xfrm>
              <a:off x="3198" y="1264"/>
              <a:ext cx="1189" cy="8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571480"/>
            <a:ext cx="8686800" cy="193899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000" b="1" dirty="0" smtClean="0">
                <a:latin typeface="Arial" pitchFamily="34" charset="0"/>
                <a:cs typeface="Arial" pitchFamily="34" charset="0"/>
              </a:rPr>
              <a:t>Неметалл</a:t>
            </a:r>
            <a:r>
              <a:rPr lang="en-US" sz="4000" b="1" dirty="0" smtClean="0">
                <a:latin typeface="Arial" pitchFamily="34" charset="0"/>
                <a:cs typeface="Arial" pitchFamily="34" charset="0"/>
              </a:rPr>
              <a:t>     </a:t>
            </a: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кислотный оксид</a:t>
            </a:r>
            <a:r>
              <a:rPr lang="en-US" sz="4000" b="1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соль</a:t>
            </a:r>
            <a:r>
              <a:rPr lang="en-US" sz="4000" b="1" dirty="0" smtClean="0">
                <a:latin typeface="Arial" pitchFamily="34" charset="0"/>
                <a:cs typeface="Arial" pitchFamily="34" charset="0"/>
              </a:rPr>
              <a:t>     </a:t>
            </a: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кислота</a:t>
            </a:r>
            <a:r>
              <a:rPr lang="en-US" sz="4000" b="1" dirty="0" smtClean="0">
                <a:latin typeface="Arial" pitchFamily="34" charset="0"/>
                <a:cs typeface="Arial" pitchFamily="34" charset="0"/>
              </a:rPr>
              <a:t>     </a:t>
            </a: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кислотный оксид</a:t>
            </a:r>
            <a:r>
              <a:rPr lang="en-US" sz="4000" b="1" dirty="0" smtClean="0">
                <a:latin typeface="Arial" pitchFamily="34" charset="0"/>
                <a:cs typeface="Arial" pitchFamily="34" charset="0"/>
              </a:rPr>
              <a:t>      </a:t>
            </a: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неметалл</a:t>
            </a: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38200" y="3733800"/>
            <a:ext cx="7391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err="1" smtClean="0">
                <a:latin typeface="Arial" pitchFamily="34" charset="0"/>
                <a:cs typeface="Arial" pitchFamily="34" charset="0"/>
              </a:rPr>
              <a:t>Si</a:t>
            </a:r>
            <a:r>
              <a:rPr lang="en-US" sz="4400" b="1" dirty="0" smtClean="0">
                <a:latin typeface="Arial" pitchFamily="34" charset="0"/>
                <a:cs typeface="Arial" pitchFamily="34" charset="0"/>
              </a:rPr>
              <a:t>        </a:t>
            </a:r>
            <a:r>
              <a:rPr lang="ru-RU" sz="4400" b="1" dirty="0" smtClean="0">
                <a:latin typeface="Arial" pitchFamily="34" charset="0"/>
                <a:cs typeface="Arial" pitchFamily="34" charset="0"/>
              </a:rPr>
              <a:t>SiO</a:t>
            </a:r>
            <a:r>
              <a:rPr lang="ru-RU" sz="4400" b="1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z="4400" b="1" dirty="0" smtClean="0">
                <a:latin typeface="Arial" pitchFamily="34" charset="0"/>
                <a:cs typeface="Arial" pitchFamily="34" charset="0"/>
              </a:rPr>
              <a:t>       </a:t>
            </a:r>
            <a:r>
              <a:rPr lang="ru-RU" sz="4400" b="1" dirty="0" smtClean="0">
                <a:latin typeface="Arial" pitchFamily="34" charset="0"/>
                <a:cs typeface="Arial" pitchFamily="34" charset="0"/>
              </a:rPr>
              <a:t>Na</a:t>
            </a:r>
            <a:r>
              <a:rPr lang="ru-RU" sz="4400" b="1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ru-RU" sz="4400" b="1" dirty="0" smtClean="0">
                <a:latin typeface="Arial" pitchFamily="34" charset="0"/>
                <a:cs typeface="Arial" pitchFamily="34" charset="0"/>
              </a:rPr>
              <a:t>SiO</a:t>
            </a:r>
            <a:r>
              <a:rPr lang="ru-RU" sz="4400" b="1" baseline="-25000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en-US" sz="4400" b="1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sz="4400" b="1" dirty="0" smtClean="0">
                <a:latin typeface="Arial" pitchFamily="34" charset="0"/>
                <a:cs typeface="Arial" pitchFamily="34" charset="0"/>
              </a:rPr>
              <a:t>H</a:t>
            </a:r>
            <a:r>
              <a:rPr lang="ru-RU" sz="4400" b="1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ru-RU" sz="4400" b="1" dirty="0" smtClean="0">
                <a:latin typeface="Arial" pitchFamily="34" charset="0"/>
                <a:cs typeface="Arial" pitchFamily="34" charset="0"/>
              </a:rPr>
              <a:t>SiO</a:t>
            </a:r>
            <a:r>
              <a:rPr lang="ru-RU" sz="4400" b="1" baseline="-25000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en-US" sz="4400" b="1" dirty="0" smtClean="0">
                <a:latin typeface="Arial" pitchFamily="34" charset="0"/>
                <a:cs typeface="Arial" pitchFamily="34" charset="0"/>
              </a:rPr>
              <a:t>       </a:t>
            </a:r>
            <a:r>
              <a:rPr lang="ru-RU" sz="4400" b="1" dirty="0" smtClean="0">
                <a:latin typeface="Arial" pitchFamily="34" charset="0"/>
                <a:cs typeface="Arial" pitchFamily="34" charset="0"/>
              </a:rPr>
              <a:t>SiO</a:t>
            </a:r>
            <a:r>
              <a:rPr lang="ru-RU" sz="4400" b="1" baseline="-25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z="4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4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b="1" dirty="0" smtClean="0">
                <a:latin typeface="Arial" pitchFamily="34" charset="0"/>
                <a:cs typeface="Arial" pitchFamily="34" charset="0"/>
              </a:rPr>
              <a:t>     </a:t>
            </a:r>
            <a:r>
              <a:rPr lang="ru-RU" sz="4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4400" b="1" dirty="0" err="1" smtClean="0">
                <a:latin typeface="Arial" pitchFamily="34" charset="0"/>
                <a:cs typeface="Arial" pitchFamily="34" charset="0"/>
              </a:rPr>
              <a:t>Si</a:t>
            </a:r>
            <a:endParaRPr lang="ru-RU" sz="4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2928926" y="928670"/>
            <a:ext cx="609600" cy="15240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     </a:t>
            </a:r>
            <a:endParaRPr lang="ru-RU" dirty="0"/>
          </a:p>
        </p:txBody>
      </p:sp>
      <p:sp>
        <p:nvSpPr>
          <p:cNvPr id="5" name="Стрелка вправо 4"/>
          <p:cNvSpPr/>
          <p:nvPr/>
        </p:nvSpPr>
        <p:spPr>
          <a:xfrm>
            <a:off x="8072462" y="928670"/>
            <a:ext cx="609600" cy="15240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>
            <a:off x="1643042" y="1500174"/>
            <a:ext cx="609600" cy="15240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4357686" y="1500174"/>
            <a:ext cx="609600" cy="15240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2000232" y="2071678"/>
            <a:ext cx="609600" cy="15240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2286000" y="4038600"/>
            <a:ext cx="609600" cy="15240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4572000" y="4038600"/>
            <a:ext cx="609600" cy="15240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3714744" y="4724400"/>
            <a:ext cx="609600" cy="15240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6215074" y="4714884"/>
            <a:ext cx="609600" cy="15240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" name="Группа 192"/>
          <p:cNvGrpSpPr/>
          <p:nvPr/>
        </p:nvGrpSpPr>
        <p:grpSpPr>
          <a:xfrm>
            <a:off x="7858148" y="71414"/>
            <a:ext cx="1214446" cy="357190"/>
            <a:chOff x="6715140" y="142852"/>
            <a:chExt cx="1214446" cy="357190"/>
          </a:xfrm>
        </p:grpSpPr>
        <p:sp>
          <p:nvSpPr>
            <p:cNvPr id="17" name="Пятиугольник 16">
              <a:hlinkClick r:id="rId2" action="ppaction://hlinksldjump"/>
            </p:cNvPr>
            <p:cNvSpPr/>
            <p:nvPr/>
          </p:nvSpPr>
          <p:spPr>
            <a:xfrm>
              <a:off x="6715140" y="142852"/>
              <a:ext cx="1000132" cy="357190"/>
            </a:xfrm>
            <a:prstGeom prst="homePlat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главная</a:t>
              </a:r>
              <a:endParaRPr lang="ru-RU" sz="1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Нашивка 17"/>
            <p:cNvSpPr/>
            <p:nvPr/>
          </p:nvSpPr>
          <p:spPr>
            <a:xfrm>
              <a:off x="7572396" y="142852"/>
              <a:ext cx="357190" cy="357190"/>
            </a:xfrm>
            <a:prstGeom prst="chevro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Group 52"/>
          <p:cNvGrpSpPr>
            <a:grpSpLocks/>
          </p:cNvGrpSpPr>
          <p:nvPr/>
        </p:nvGrpSpPr>
        <p:grpSpPr bwMode="auto">
          <a:xfrm>
            <a:off x="928662" y="3714752"/>
            <a:ext cx="647700" cy="576263"/>
            <a:chOff x="5239" y="618"/>
            <a:chExt cx="408" cy="340"/>
          </a:xfrm>
        </p:grpSpPr>
        <p:pic>
          <p:nvPicPr>
            <p:cNvPr id="29" name="Овал 40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39" y="618"/>
              <a:ext cx="408" cy="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" name="Text Box 54"/>
            <p:cNvSpPr txBox="1">
              <a:spLocks noChangeArrowheads="1"/>
            </p:cNvSpPr>
            <p:nvPr/>
          </p:nvSpPr>
          <p:spPr bwMode="auto">
            <a:xfrm>
              <a:off x="5329" y="663"/>
              <a:ext cx="228" cy="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b="1">
                  <a:solidFill>
                    <a:srgbClr val="CC0000"/>
                  </a:solidFill>
                  <a:latin typeface="Calibri" pitchFamily="34" charset="0"/>
                </a:rPr>
                <a:t>?</a:t>
              </a:r>
            </a:p>
          </p:txBody>
        </p:sp>
      </p:grpSp>
      <p:grpSp>
        <p:nvGrpSpPr>
          <p:cNvPr id="15" name="Group 58"/>
          <p:cNvGrpSpPr>
            <a:grpSpLocks/>
          </p:cNvGrpSpPr>
          <p:nvPr/>
        </p:nvGrpSpPr>
        <p:grpSpPr bwMode="auto">
          <a:xfrm>
            <a:off x="357158" y="2500306"/>
            <a:ext cx="1928826" cy="1089018"/>
            <a:chOff x="3107" y="1249"/>
            <a:chExt cx="1440" cy="911"/>
          </a:xfrm>
        </p:grpSpPr>
        <p:sp>
          <p:nvSpPr>
            <p:cNvPr id="32" name="Скругленная прямоугольная выноска 39"/>
            <p:cNvSpPr>
              <a:spLocks noChangeArrowheads="1"/>
            </p:cNvSpPr>
            <p:nvPr/>
          </p:nvSpPr>
          <p:spPr bwMode="auto">
            <a:xfrm>
              <a:off x="3107" y="1249"/>
              <a:ext cx="1440" cy="911"/>
            </a:xfrm>
            <a:prstGeom prst="wedgeRoundRectCallout">
              <a:avLst>
                <a:gd name="adj1" fmla="val -4249"/>
                <a:gd name="adj2" fmla="val 79933"/>
                <a:gd name="adj3" fmla="val 16667"/>
              </a:avLst>
            </a:prstGeom>
            <a:solidFill>
              <a:srgbClr val="FCD5B5"/>
            </a:solidFill>
            <a:ln w="25400" algn="ctr">
              <a:solidFill>
                <a:srgbClr val="C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r"/>
              <a:endParaRPr lang="ru-RU" sz="2000" dirty="0">
                <a:latin typeface="Calibri" pitchFamily="34" charset="0"/>
              </a:endParaRPr>
            </a:p>
          </p:txBody>
        </p:sp>
        <p:pic>
          <p:nvPicPr>
            <p:cNvPr id="33" name="Picture 60" descr="image002"/>
            <p:cNvPicPr>
              <a:picLocks noChangeAspect="1" noChangeArrowheads="1"/>
            </p:cNvPicPr>
            <p:nvPr/>
          </p:nvPicPr>
          <p:blipFill>
            <a:blip r:embed="rId4" cstate="print"/>
            <a:stretch>
              <a:fillRect/>
            </a:stretch>
          </p:blipFill>
          <p:spPr bwMode="auto">
            <a:xfrm>
              <a:off x="3198" y="1264"/>
              <a:ext cx="1189" cy="8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6" name="Group 52"/>
          <p:cNvGrpSpPr>
            <a:grpSpLocks/>
          </p:cNvGrpSpPr>
          <p:nvPr/>
        </p:nvGrpSpPr>
        <p:grpSpPr bwMode="auto">
          <a:xfrm>
            <a:off x="4071934" y="3643314"/>
            <a:ext cx="647700" cy="576263"/>
            <a:chOff x="5239" y="618"/>
            <a:chExt cx="408" cy="340"/>
          </a:xfrm>
        </p:grpSpPr>
        <p:pic>
          <p:nvPicPr>
            <p:cNvPr id="35" name="Овал 40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39" y="618"/>
              <a:ext cx="408" cy="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" name="Text Box 54"/>
            <p:cNvSpPr txBox="1">
              <a:spLocks noChangeArrowheads="1"/>
            </p:cNvSpPr>
            <p:nvPr/>
          </p:nvSpPr>
          <p:spPr bwMode="auto">
            <a:xfrm>
              <a:off x="5329" y="663"/>
              <a:ext cx="228" cy="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b="1">
                  <a:solidFill>
                    <a:srgbClr val="CC0000"/>
                  </a:solidFill>
                  <a:latin typeface="Calibri" pitchFamily="34" charset="0"/>
                </a:rPr>
                <a:t>?</a:t>
              </a:r>
            </a:p>
          </p:txBody>
        </p:sp>
      </p:grpSp>
      <p:grpSp>
        <p:nvGrpSpPr>
          <p:cNvPr id="19" name="Group 58"/>
          <p:cNvGrpSpPr>
            <a:grpSpLocks/>
          </p:cNvGrpSpPr>
          <p:nvPr/>
        </p:nvGrpSpPr>
        <p:grpSpPr bwMode="auto">
          <a:xfrm>
            <a:off x="4357686" y="2500306"/>
            <a:ext cx="1928826" cy="1089018"/>
            <a:chOff x="3107" y="1249"/>
            <a:chExt cx="1440" cy="911"/>
          </a:xfrm>
        </p:grpSpPr>
        <p:sp>
          <p:nvSpPr>
            <p:cNvPr id="38" name="Скругленная прямоугольная выноска 39"/>
            <p:cNvSpPr>
              <a:spLocks noChangeArrowheads="1"/>
            </p:cNvSpPr>
            <p:nvPr/>
          </p:nvSpPr>
          <p:spPr bwMode="auto">
            <a:xfrm>
              <a:off x="3107" y="1249"/>
              <a:ext cx="1440" cy="911"/>
            </a:xfrm>
            <a:prstGeom prst="wedgeRoundRectCallout">
              <a:avLst>
                <a:gd name="adj1" fmla="val -45448"/>
                <a:gd name="adj2" fmla="val 71937"/>
                <a:gd name="adj3" fmla="val 16667"/>
              </a:avLst>
            </a:prstGeom>
            <a:solidFill>
              <a:srgbClr val="FCD5B5"/>
            </a:solidFill>
            <a:ln w="25400" algn="ctr">
              <a:solidFill>
                <a:srgbClr val="C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r"/>
              <a:endParaRPr lang="ru-RU" sz="2000" dirty="0">
                <a:latin typeface="Calibri" pitchFamily="34" charset="0"/>
              </a:endParaRPr>
            </a:p>
          </p:txBody>
        </p:sp>
        <p:pic>
          <p:nvPicPr>
            <p:cNvPr id="39" name="Picture 60" descr="image002"/>
            <p:cNvPicPr>
              <a:picLocks noChangeAspect="1" noChangeArrowheads="1"/>
            </p:cNvPicPr>
            <p:nvPr/>
          </p:nvPicPr>
          <p:blipFill>
            <a:blip r:embed="rId5" cstate="print"/>
            <a:stretch>
              <a:fillRect/>
            </a:stretch>
          </p:blipFill>
          <p:spPr bwMode="auto">
            <a:xfrm>
              <a:off x="3427" y="1249"/>
              <a:ext cx="857" cy="8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0" name="Group 52"/>
          <p:cNvGrpSpPr>
            <a:grpSpLocks/>
          </p:cNvGrpSpPr>
          <p:nvPr/>
        </p:nvGrpSpPr>
        <p:grpSpPr bwMode="auto">
          <a:xfrm>
            <a:off x="7286644" y="3643314"/>
            <a:ext cx="647700" cy="576263"/>
            <a:chOff x="5239" y="618"/>
            <a:chExt cx="408" cy="340"/>
          </a:xfrm>
        </p:grpSpPr>
        <p:pic>
          <p:nvPicPr>
            <p:cNvPr id="41" name="Овал 40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39" y="618"/>
              <a:ext cx="408" cy="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" name="Text Box 54"/>
            <p:cNvSpPr txBox="1">
              <a:spLocks noChangeArrowheads="1"/>
            </p:cNvSpPr>
            <p:nvPr/>
          </p:nvSpPr>
          <p:spPr bwMode="auto">
            <a:xfrm>
              <a:off x="5329" y="663"/>
              <a:ext cx="228" cy="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b="1">
                  <a:solidFill>
                    <a:srgbClr val="CC0000"/>
                  </a:solidFill>
                  <a:latin typeface="Calibri" pitchFamily="34" charset="0"/>
                </a:rPr>
                <a:t>?</a:t>
              </a:r>
            </a:p>
          </p:txBody>
        </p:sp>
      </p:grpSp>
      <p:grpSp>
        <p:nvGrpSpPr>
          <p:cNvPr id="21" name="Group 58"/>
          <p:cNvGrpSpPr>
            <a:grpSpLocks/>
          </p:cNvGrpSpPr>
          <p:nvPr/>
        </p:nvGrpSpPr>
        <p:grpSpPr bwMode="auto">
          <a:xfrm>
            <a:off x="7072330" y="2500306"/>
            <a:ext cx="1928826" cy="1089018"/>
            <a:chOff x="3107" y="1249"/>
            <a:chExt cx="1440" cy="911"/>
          </a:xfrm>
        </p:grpSpPr>
        <p:sp>
          <p:nvSpPr>
            <p:cNvPr id="44" name="Скругленная прямоугольная выноска 39"/>
            <p:cNvSpPr>
              <a:spLocks noChangeArrowheads="1"/>
            </p:cNvSpPr>
            <p:nvPr/>
          </p:nvSpPr>
          <p:spPr bwMode="auto">
            <a:xfrm>
              <a:off x="3107" y="1249"/>
              <a:ext cx="1440" cy="911"/>
            </a:xfrm>
            <a:prstGeom prst="wedgeRoundRectCallout">
              <a:avLst>
                <a:gd name="adj1" fmla="val -24589"/>
                <a:gd name="adj2" fmla="val 77775"/>
                <a:gd name="adj3" fmla="val 16667"/>
              </a:avLst>
            </a:prstGeom>
            <a:solidFill>
              <a:srgbClr val="FCD5B5"/>
            </a:solidFill>
            <a:ln w="25400" algn="ctr">
              <a:solidFill>
                <a:srgbClr val="C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r"/>
              <a:endParaRPr lang="ru-RU" sz="2000" dirty="0">
                <a:latin typeface="Calibri" pitchFamily="34" charset="0"/>
              </a:endParaRPr>
            </a:p>
          </p:txBody>
        </p:sp>
        <p:pic>
          <p:nvPicPr>
            <p:cNvPr id="45" name="Picture 60" descr="image002"/>
            <p:cNvPicPr>
              <a:picLocks noChangeAspect="1" noChangeArrowheads="1"/>
            </p:cNvPicPr>
            <p:nvPr/>
          </p:nvPicPr>
          <p:blipFill>
            <a:blip r:embed="rId6" cstate="print"/>
            <a:stretch>
              <a:fillRect/>
            </a:stretch>
          </p:blipFill>
          <p:spPr bwMode="auto">
            <a:xfrm>
              <a:off x="3399" y="1264"/>
              <a:ext cx="935" cy="8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2" name="Group 52"/>
          <p:cNvGrpSpPr>
            <a:grpSpLocks/>
          </p:cNvGrpSpPr>
          <p:nvPr/>
        </p:nvGrpSpPr>
        <p:grpSpPr bwMode="auto">
          <a:xfrm>
            <a:off x="1071538" y="4572008"/>
            <a:ext cx="647700" cy="576263"/>
            <a:chOff x="5239" y="618"/>
            <a:chExt cx="408" cy="340"/>
          </a:xfrm>
        </p:grpSpPr>
        <p:pic>
          <p:nvPicPr>
            <p:cNvPr id="37" name="Овал 40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39" y="618"/>
              <a:ext cx="408" cy="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" name="Text Box 54"/>
            <p:cNvSpPr txBox="1">
              <a:spLocks noChangeArrowheads="1"/>
            </p:cNvSpPr>
            <p:nvPr/>
          </p:nvSpPr>
          <p:spPr bwMode="auto">
            <a:xfrm>
              <a:off x="5329" y="663"/>
              <a:ext cx="228" cy="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b="1" dirty="0">
                  <a:solidFill>
                    <a:srgbClr val="CC0000"/>
                  </a:solidFill>
                  <a:latin typeface="Calibri" pitchFamily="34" charset="0"/>
                </a:rPr>
                <a:t>?</a:t>
              </a:r>
            </a:p>
          </p:txBody>
        </p:sp>
      </p:grpSp>
      <p:grpSp>
        <p:nvGrpSpPr>
          <p:cNvPr id="23" name="Group 58"/>
          <p:cNvGrpSpPr>
            <a:grpSpLocks/>
          </p:cNvGrpSpPr>
          <p:nvPr/>
        </p:nvGrpSpPr>
        <p:grpSpPr bwMode="auto">
          <a:xfrm>
            <a:off x="357158" y="5286388"/>
            <a:ext cx="1928826" cy="1089018"/>
            <a:chOff x="3107" y="1249"/>
            <a:chExt cx="1440" cy="911"/>
          </a:xfrm>
        </p:grpSpPr>
        <p:sp>
          <p:nvSpPr>
            <p:cNvPr id="46" name="Скругленная прямоугольная выноска 39"/>
            <p:cNvSpPr>
              <a:spLocks noChangeArrowheads="1"/>
            </p:cNvSpPr>
            <p:nvPr/>
          </p:nvSpPr>
          <p:spPr bwMode="auto">
            <a:xfrm>
              <a:off x="3107" y="1249"/>
              <a:ext cx="1440" cy="911"/>
            </a:xfrm>
            <a:prstGeom prst="wedgeRoundRectCallout">
              <a:avLst>
                <a:gd name="adj1" fmla="val 1914"/>
                <a:gd name="adj2" fmla="val -91357"/>
                <a:gd name="adj3" fmla="val 16667"/>
              </a:avLst>
            </a:prstGeom>
            <a:solidFill>
              <a:srgbClr val="FCD5B5"/>
            </a:solidFill>
            <a:ln w="25400" algn="ctr">
              <a:solidFill>
                <a:srgbClr val="C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r"/>
              <a:endParaRPr lang="ru-RU" sz="2000" dirty="0">
                <a:latin typeface="Calibri" pitchFamily="34" charset="0"/>
              </a:endParaRPr>
            </a:p>
          </p:txBody>
        </p:sp>
        <p:pic>
          <p:nvPicPr>
            <p:cNvPr id="47" name="Picture 60" descr="image002"/>
            <p:cNvPicPr>
              <a:picLocks noChangeAspect="1" noChangeArrowheads="1"/>
            </p:cNvPicPr>
            <p:nvPr/>
          </p:nvPicPr>
          <p:blipFill>
            <a:blip r:embed="rId7" cstate="print"/>
            <a:stretch>
              <a:fillRect/>
            </a:stretch>
          </p:blipFill>
          <p:spPr bwMode="auto">
            <a:xfrm>
              <a:off x="3497" y="1264"/>
              <a:ext cx="590" cy="8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4" name="Group 52"/>
          <p:cNvGrpSpPr>
            <a:grpSpLocks/>
          </p:cNvGrpSpPr>
          <p:nvPr/>
        </p:nvGrpSpPr>
        <p:grpSpPr bwMode="auto">
          <a:xfrm>
            <a:off x="5572132" y="4500570"/>
            <a:ext cx="647700" cy="576263"/>
            <a:chOff x="5239" y="618"/>
            <a:chExt cx="408" cy="340"/>
          </a:xfrm>
        </p:grpSpPr>
        <p:pic>
          <p:nvPicPr>
            <p:cNvPr id="49" name="Овал 40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39" y="618"/>
              <a:ext cx="408" cy="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0" name="Text Box 54"/>
            <p:cNvSpPr txBox="1">
              <a:spLocks noChangeArrowheads="1"/>
            </p:cNvSpPr>
            <p:nvPr/>
          </p:nvSpPr>
          <p:spPr bwMode="auto">
            <a:xfrm>
              <a:off x="5329" y="663"/>
              <a:ext cx="228" cy="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b="1">
                  <a:solidFill>
                    <a:srgbClr val="CC0000"/>
                  </a:solidFill>
                  <a:latin typeface="Calibri" pitchFamily="34" charset="0"/>
                </a:rPr>
                <a:t>?</a:t>
              </a:r>
            </a:p>
          </p:txBody>
        </p:sp>
      </p:grpSp>
      <p:grpSp>
        <p:nvGrpSpPr>
          <p:cNvPr id="25" name="Group 58"/>
          <p:cNvGrpSpPr>
            <a:grpSpLocks/>
          </p:cNvGrpSpPr>
          <p:nvPr/>
        </p:nvGrpSpPr>
        <p:grpSpPr bwMode="auto">
          <a:xfrm>
            <a:off x="4357686" y="5357826"/>
            <a:ext cx="1928826" cy="1089018"/>
            <a:chOff x="3107" y="1249"/>
            <a:chExt cx="1440" cy="911"/>
          </a:xfrm>
        </p:grpSpPr>
        <p:sp>
          <p:nvSpPr>
            <p:cNvPr id="52" name="Скругленная прямоугольная выноска 39"/>
            <p:cNvSpPr>
              <a:spLocks noChangeArrowheads="1"/>
            </p:cNvSpPr>
            <p:nvPr/>
          </p:nvSpPr>
          <p:spPr bwMode="auto">
            <a:xfrm>
              <a:off x="3107" y="1249"/>
              <a:ext cx="1440" cy="911"/>
            </a:xfrm>
            <a:prstGeom prst="wedgeRoundRectCallout">
              <a:avLst>
                <a:gd name="adj1" fmla="val 29410"/>
                <a:gd name="adj2" fmla="val -103952"/>
                <a:gd name="adj3" fmla="val 16667"/>
              </a:avLst>
            </a:prstGeom>
            <a:solidFill>
              <a:srgbClr val="FCD5B5"/>
            </a:solidFill>
            <a:ln w="25400" algn="ctr">
              <a:solidFill>
                <a:srgbClr val="C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r"/>
              <a:endParaRPr lang="ru-RU" sz="2000" dirty="0">
                <a:latin typeface="Calibri" pitchFamily="34" charset="0"/>
              </a:endParaRPr>
            </a:p>
          </p:txBody>
        </p:sp>
        <p:pic>
          <p:nvPicPr>
            <p:cNvPr id="53" name="Picture 60" descr="image002"/>
            <p:cNvPicPr>
              <a:picLocks noChangeAspect="1" noChangeArrowheads="1"/>
            </p:cNvPicPr>
            <p:nvPr/>
          </p:nvPicPr>
          <p:blipFill>
            <a:blip r:embed="rId8" cstate="print"/>
            <a:stretch>
              <a:fillRect/>
            </a:stretch>
          </p:blipFill>
          <p:spPr bwMode="auto">
            <a:xfrm>
              <a:off x="3473" y="1264"/>
              <a:ext cx="640" cy="8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6" name="Group 52"/>
          <p:cNvGrpSpPr>
            <a:grpSpLocks/>
          </p:cNvGrpSpPr>
          <p:nvPr/>
        </p:nvGrpSpPr>
        <p:grpSpPr bwMode="auto">
          <a:xfrm>
            <a:off x="7429520" y="4500570"/>
            <a:ext cx="647700" cy="576263"/>
            <a:chOff x="5239" y="618"/>
            <a:chExt cx="408" cy="340"/>
          </a:xfrm>
        </p:grpSpPr>
        <p:pic>
          <p:nvPicPr>
            <p:cNvPr id="55" name="Овал 40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39" y="618"/>
              <a:ext cx="408" cy="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6" name="Text Box 54"/>
            <p:cNvSpPr txBox="1">
              <a:spLocks noChangeArrowheads="1"/>
            </p:cNvSpPr>
            <p:nvPr/>
          </p:nvSpPr>
          <p:spPr bwMode="auto">
            <a:xfrm>
              <a:off x="5329" y="663"/>
              <a:ext cx="228" cy="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b="1">
                  <a:solidFill>
                    <a:srgbClr val="CC0000"/>
                  </a:solidFill>
                  <a:latin typeface="Calibri" pitchFamily="34" charset="0"/>
                </a:rPr>
                <a:t>?</a:t>
              </a:r>
            </a:p>
          </p:txBody>
        </p:sp>
      </p:grpSp>
      <p:grpSp>
        <p:nvGrpSpPr>
          <p:cNvPr id="27" name="Group 58"/>
          <p:cNvGrpSpPr>
            <a:grpSpLocks/>
          </p:cNvGrpSpPr>
          <p:nvPr/>
        </p:nvGrpSpPr>
        <p:grpSpPr bwMode="auto">
          <a:xfrm>
            <a:off x="6786578" y="5357826"/>
            <a:ext cx="1928826" cy="1089018"/>
            <a:chOff x="3107" y="1249"/>
            <a:chExt cx="1440" cy="911"/>
          </a:xfrm>
        </p:grpSpPr>
        <p:sp>
          <p:nvSpPr>
            <p:cNvPr id="58" name="Скругленная прямоугольная выноска 39"/>
            <p:cNvSpPr>
              <a:spLocks noChangeArrowheads="1"/>
            </p:cNvSpPr>
            <p:nvPr/>
          </p:nvSpPr>
          <p:spPr bwMode="auto">
            <a:xfrm>
              <a:off x="3107" y="1249"/>
              <a:ext cx="1440" cy="911"/>
            </a:xfrm>
            <a:prstGeom prst="wedgeRoundRectCallout">
              <a:avLst>
                <a:gd name="adj1" fmla="val -1405"/>
                <a:gd name="adj2" fmla="val -101433"/>
                <a:gd name="adj3" fmla="val 16667"/>
              </a:avLst>
            </a:prstGeom>
            <a:solidFill>
              <a:srgbClr val="FCD5B5"/>
            </a:solidFill>
            <a:ln w="25400" algn="ctr">
              <a:solidFill>
                <a:srgbClr val="C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r"/>
              <a:endParaRPr lang="ru-RU" sz="2000" dirty="0">
                <a:latin typeface="Calibri" pitchFamily="34" charset="0"/>
              </a:endParaRPr>
            </a:p>
          </p:txBody>
        </p:sp>
        <p:pic>
          <p:nvPicPr>
            <p:cNvPr id="59" name="Picture 60" descr="image002"/>
            <p:cNvPicPr>
              <a:picLocks noChangeAspect="1" noChangeArrowheads="1"/>
            </p:cNvPicPr>
            <p:nvPr/>
          </p:nvPicPr>
          <p:blipFill>
            <a:blip r:embed="rId9" cstate="print"/>
            <a:stretch>
              <a:fillRect/>
            </a:stretch>
          </p:blipFill>
          <p:spPr bwMode="auto">
            <a:xfrm>
              <a:off x="3410" y="1264"/>
              <a:ext cx="766" cy="8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а из ЦО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8" y="857232"/>
            <a:ext cx="9001156" cy="928694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54553" y="2239400"/>
            <a:ext cx="8260851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Интерактив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 Положение неметаллов в ПСХЭ Д.И. Менделеева: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3"/>
              </a:rPr>
              <a:t>http://school-collection.edu.ru/catalog/res/d77a57b7-8cff-11db-b606-0800200c9a66/view/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Интерактив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 Особенности строения атомов неметаллов: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4"/>
              </a:rPr>
              <a:t>http://school-collection.edu.ru/catalog/res/d77a30ca-8cff-11db-b606-0800200c9a66/view/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err="1" smtClean="0">
                <a:latin typeface="Arial" pitchFamily="34" charset="0"/>
                <a:ea typeface="Calibri" pitchFamily="34" charset="0"/>
                <a:cs typeface="Arial" pitchFamily="34" charset="0"/>
              </a:rPr>
              <a:t>Интерактив</a:t>
            </a:r>
            <a:r>
              <a:rPr lang="ru-RU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.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Окислительные свойства неметаллов: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5"/>
              </a:rPr>
              <a:t>http://school-collection.edu.ru/catalog/res/d77a57b8-8cff-11db-b606-0800200c9a66/view/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err="1" smtClean="0">
                <a:latin typeface="Arial" pitchFamily="34" charset="0"/>
                <a:ea typeface="Calibri" pitchFamily="34" charset="0"/>
                <a:cs typeface="Arial" pitchFamily="34" charset="0"/>
              </a:rPr>
              <a:t>Интерактив</a:t>
            </a:r>
            <a:r>
              <a:rPr lang="ru-RU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.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Оксиды и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гидроксиды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неметаллов: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6"/>
              </a:rPr>
              <a:t>http://school-collection.edu.ru/catalog/res/d77a57ba-8cff-11db-b606-0800200c9a66/view/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5720" y="142852"/>
            <a:ext cx="3000396" cy="50006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Проверь себя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7858148" y="285728"/>
            <a:ext cx="1214446" cy="357190"/>
            <a:chOff x="6715140" y="142852"/>
            <a:chExt cx="1214446" cy="357190"/>
          </a:xfrm>
        </p:grpSpPr>
        <p:sp>
          <p:nvSpPr>
            <p:cNvPr id="6" name="Пятиугольник 5">
              <a:hlinkClick r:id="rId7" action="ppaction://hlinksldjump"/>
            </p:cNvPr>
            <p:cNvSpPr/>
            <p:nvPr/>
          </p:nvSpPr>
          <p:spPr>
            <a:xfrm>
              <a:off x="6715140" y="142852"/>
              <a:ext cx="1000132" cy="357190"/>
            </a:xfrm>
            <a:prstGeom prst="homePlat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главная</a:t>
              </a:r>
              <a:endParaRPr lang="ru-RU" sz="1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Нашивка 6"/>
            <p:cNvSpPr/>
            <p:nvPr/>
          </p:nvSpPr>
          <p:spPr>
            <a:xfrm>
              <a:off x="7572396" y="142852"/>
              <a:ext cx="357190" cy="357190"/>
            </a:xfrm>
            <a:prstGeom prst="chevro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ОМС для презентации.JP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8662" y="958528"/>
            <a:ext cx="7286676" cy="5216719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80962" y="71414"/>
            <a:ext cx="3990972" cy="833232"/>
            <a:chOff x="80962" y="71414"/>
            <a:chExt cx="3990972" cy="833232"/>
          </a:xfrm>
        </p:grpSpPr>
        <p:pic>
          <p:nvPicPr>
            <p:cNvPr id="4" name="Рисунок 3" descr="ФЦИОР.JPG"/>
            <p:cNvPicPr>
              <a:picLocks noChangeAspect="1"/>
            </p:cNvPicPr>
            <p:nvPr/>
          </p:nvPicPr>
          <p:blipFill>
            <a:blip r:embed="rId4" cstate="print"/>
            <a:srcRect l="73438" r="2343"/>
            <a:stretch>
              <a:fillRect/>
            </a:stretch>
          </p:blipFill>
          <p:spPr>
            <a:xfrm>
              <a:off x="1857356" y="71414"/>
              <a:ext cx="2214578" cy="833232"/>
            </a:xfrm>
            <a:prstGeom prst="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</p:pic>
        <p:pic>
          <p:nvPicPr>
            <p:cNvPr id="5" name="Рисунок 4" descr="ФЦИОР.JPG"/>
            <p:cNvPicPr>
              <a:picLocks noChangeAspect="1"/>
            </p:cNvPicPr>
            <p:nvPr/>
          </p:nvPicPr>
          <p:blipFill>
            <a:blip r:embed="rId4" cstate="print"/>
            <a:srcRect r="80573"/>
            <a:stretch>
              <a:fillRect/>
            </a:stretch>
          </p:blipFill>
          <p:spPr>
            <a:xfrm>
              <a:off x="80962" y="71414"/>
              <a:ext cx="1776394" cy="833232"/>
            </a:xfrm>
            <a:prstGeom prst="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</p:pic>
      </p:grpSp>
      <p:sp>
        <p:nvSpPr>
          <p:cNvPr id="8" name="Прямоугольник 7"/>
          <p:cNvSpPr/>
          <p:nvPr/>
        </p:nvSpPr>
        <p:spPr>
          <a:xfrm>
            <a:off x="4143372" y="71414"/>
            <a:ext cx="4714908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Для удобства работы с электронными образовательными ресурсами рекомендуем вам обновить существующую версию плеера ОМС до 1.0.0.84.</a:t>
            </a:r>
          </a:p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Скачать дистрибутив плеера ОМС. </a:t>
            </a:r>
            <a:r>
              <a:rPr lang="ru-RU" sz="1100" u="sng" dirty="0" smtClean="0">
                <a:latin typeface="Arial" pitchFamily="34" charset="0"/>
                <a:cs typeface="Arial" pitchFamily="34" charset="0"/>
                <a:hlinkClick r:id="rId5"/>
              </a:rPr>
              <a:t>ftp://ftp.fcior.edu.ru/oms/OMS.exe</a:t>
            </a:r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endParaRPr lang="ru-RU" sz="11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7643834" y="6286520"/>
            <a:ext cx="1214446" cy="357190"/>
            <a:chOff x="6715140" y="142852"/>
            <a:chExt cx="1214446" cy="357190"/>
          </a:xfrm>
        </p:grpSpPr>
        <p:sp>
          <p:nvSpPr>
            <p:cNvPr id="10" name="Пятиугольник 9">
              <a:hlinkClick r:id="rId6" action="ppaction://hlinksldjump"/>
            </p:cNvPr>
            <p:cNvSpPr/>
            <p:nvPr/>
          </p:nvSpPr>
          <p:spPr>
            <a:xfrm>
              <a:off x="6715140" y="142852"/>
              <a:ext cx="1000132" cy="357190"/>
            </a:xfrm>
            <a:prstGeom prst="homePlat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главная</a:t>
              </a:r>
              <a:endParaRPr lang="ru-RU" sz="1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Нашивка 10"/>
            <p:cNvSpPr/>
            <p:nvPr/>
          </p:nvSpPr>
          <p:spPr>
            <a:xfrm>
              <a:off x="7572396" y="142852"/>
              <a:ext cx="357190" cy="357190"/>
            </a:xfrm>
            <a:prstGeom prst="chevro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а к тренажеру.JP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8" y="80795"/>
            <a:ext cx="9001156" cy="99075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3" name="Рисунок 2" descr="Картинка к тренажеру 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728" y="1428736"/>
            <a:ext cx="6145318" cy="3429007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7715272" y="6215082"/>
            <a:ext cx="1214446" cy="357190"/>
            <a:chOff x="6715140" y="142852"/>
            <a:chExt cx="1214446" cy="357190"/>
          </a:xfrm>
        </p:grpSpPr>
        <p:sp>
          <p:nvSpPr>
            <p:cNvPr id="5" name="Пятиугольник 4">
              <a:hlinkClick r:id="rId5" action="ppaction://hlinksldjump"/>
            </p:cNvPr>
            <p:cNvSpPr/>
            <p:nvPr/>
          </p:nvSpPr>
          <p:spPr>
            <a:xfrm>
              <a:off x="6715140" y="142852"/>
              <a:ext cx="1000132" cy="357190"/>
            </a:xfrm>
            <a:prstGeom prst="homePlat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главная</a:t>
              </a:r>
              <a:endParaRPr lang="ru-RU" sz="1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Нашивка 5"/>
            <p:cNvSpPr/>
            <p:nvPr/>
          </p:nvSpPr>
          <p:spPr>
            <a:xfrm>
              <a:off x="7572396" y="142852"/>
              <a:ext cx="357190" cy="357190"/>
            </a:xfrm>
            <a:prstGeom prst="chevro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282" y="1214420"/>
          <a:ext cx="8643998" cy="5429292"/>
        </p:xfrm>
        <a:graphic>
          <a:graphicData uri="http://schemas.openxmlformats.org/drawingml/2006/table">
            <a:tbl>
              <a:tblPr bandRow="1">
                <a:tableStyleId>{3C2FFA5D-87B4-456A-9821-1D502468CF0F}</a:tableStyleId>
              </a:tblPr>
              <a:tblGrid>
                <a:gridCol w="1428760"/>
                <a:gridCol w="7215238"/>
              </a:tblGrid>
              <a:tr h="1357323"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28575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FF0066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732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35732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5732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357158" y="1357298"/>
            <a:ext cx="1071570" cy="1071570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7158" y="2714620"/>
            <a:ext cx="1071570" cy="1071570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7158" y="4071942"/>
            <a:ext cx="1071570" cy="1071570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7158" y="5429264"/>
            <a:ext cx="1071570" cy="1071570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00232" y="1428736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tabLst>
                <a:tab pos="714375" algn="l"/>
              </a:tabLst>
            </a:pPr>
            <a:r>
              <a:rPr lang="ru-RU" sz="2600" b="1" dirty="0" smtClean="0">
                <a:ln>
                  <a:solidFill>
                    <a:srgbClr val="008E40"/>
                  </a:solidFill>
                </a:ln>
                <a:solidFill>
                  <a:srgbClr val="FF0066"/>
                </a:solidFill>
              </a:rPr>
              <a:t>ошибка</a:t>
            </a:r>
            <a:endParaRPr lang="ru-RU" sz="2600" b="1" dirty="0">
              <a:ln>
                <a:solidFill>
                  <a:srgbClr val="008E40"/>
                </a:solidFill>
              </a:ln>
              <a:solidFill>
                <a:srgbClr val="FF0066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000232" y="2000240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ru-RU" sz="2600" b="1" dirty="0" smtClean="0">
                <a:ln>
                  <a:solidFill>
                    <a:srgbClr val="008E40"/>
                  </a:solidFill>
                </a:ln>
                <a:solidFill>
                  <a:srgbClr val="FF0066"/>
                </a:solidFill>
              </a:rPr>
              <a:t>ошибка</a:t>
            </a:r>
            <a:endParaRPr lang="ru-RU" sz="2600" b="1" dirty="0">
              <a:ln>
                <a:solidFill>
                  <a:srgbClr val="008E40"/>
                </a:solidFill>
              </a:ln>
              <a:solidFill>
                <a:srgbClr val="FF0066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357686" y="1428736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ru-RU" sz="2600" b="1" dirty="0" smtClean="0">
                <a:ln>
                  <a:solidFill>
                    <a:srgbClr val="008E40"/>
                  </a:solidFill>
                </a:ln>
                <a:solidFill>
                  <a:srgbClr val="FF0066"/>
                </a:solidFill>
              </a:rPr>
              <a:t>ошибка</a:t>
            </a:r>
            <a:endParaRPr lang="ru-RU" sz="2600" b="1" dirty="0">
              <a:ln>
                <a:solidFill>
                  <a:srgbClr val="008E40"/>
                </a:solidFill>
              </a:ln>
              <a:solidFill>
                <a:srgbClr val="FF0066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715140" y="1428736"/>
            <a:ext cx="1857388" cy="428628"/>
          </a:xfrm>
          <a:prstGeom prst="roundRect">
            <a:avLst/>
          </a:prstGeom>
          <a:solidFill>
            <a:srgbClr val="92D050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600" b="1" dirty="0" smtClean="0">
                <a:ln w="11430">
                  <a:solidFill>
                    <a:srgbClr val="008E40"/>
                  </a:solidFill>
                </a:ln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молодец</a:t>
            </a:r>
            <a:endParaRPr lang="ru-RU" sz="2600" b="1" dirty="0">
              <a:ln w="11430">
                <a:solidFill>
                  <a:srgbClr val="008E40"/>
                </a:solidFill>
              </a:ln>
              <a:solidFill>
                <a:srgbClr val="FF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357686" y="2000240"/>
            <a:ext cx="1857388" cy="428628"/>
          </a:xfrm>
          <a:prstGeom prst="roundRect">
            <a:avLst/>
          </a:prstGeom>
          <a:solidFill>
            <a:srgbClr val="92D050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ln w="11430">
                  <a:solidFill>
                    <a:srgbClr val="008E40"/>
                  </a:solidFill>
                </a:ln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молодец</a:t>
            </a:r>
            <a:endParaRPr lang="ru-RU" sz="2600" b="1" dirty="0">
              <a:ln w="11430">
                <a:solidFill>
                  <a:srgbClr val="008E40"/>
                </a:solidFill>
              </a:ln>
              <a:solidFill>
                <a:srgbClr val="FF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715140" y="2000240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ru-RU" sz="2600" b="1" dirty="0" smtClean="0">
                <a:ln>
                  <a:solidFill>
                    <a:srgbClr val="008E40"/>
                  </a:solidFill>
                </a:ln>
                <a:solidFill>
                  <a:srgbClr val="FF0066"/>
                </a:solidFill>
              </a:rPr>
              <a:t>ошибка</a:t>
            </a:r>
            <a:endParaRPr lang="ru-RU" sz="2600" b="1" dirty="0">
              <a:ln>
                <a:solidFill>
                  <a:srgbClr val="008E40"/>
                </a:solidFill>
              </a:ln>
              <a:solidFill>
                <a:srgbClr val="FF0066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000232" y="2786058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ru-RU" sz="2600" b="1" dirty="0" smtClean="0">
                <a:ln>
                  <a:solidFill>
                    <a:srgbClr val="008E40"/>
                  </a:solidFill>
                </a:ln>
                <a:solidFill>
                  <a:srgbClr val="FF0066"/>
                </a:solidFill>
              </a:rPr>
              <a:t>ошибка</a:t>
            </a:r>
            <a:endParaRPr lang="ru-RU" sz="2600" b="1" dirty="0">
              <a:ln>
                <a:solidFill>
                  <a:srgbClr val="008E40"/>
                </a:solidFill>
              </a:ln>
              <a:solidFill>
                <a:srgbClr val="FF0066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000232" y="3357562"/>
            <a:ext cx="1857388" cy="428628"/>
          </a:xfrm>
          <a:prstGeom prst="roundRect">
            <a:avLst/>
          </a:prstGeom>
          <a:solidFill>
            <a:srgbClr val="92D050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ln w="11430">
                  <a:solidFill>
                    <a:srgbClr val="008E40"/>
                  </a:solidFill>
                </a:ln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молодец</a:t>
            </a:r>
            <a:endParaRPr lang="ru-RU" sz="2600" b="1" dirty="0">
              <a:ln w="11430">
                <a:solidFill>
                  <a:srgbClr val="008E40"/>
                </a:solidFill>
              </a:ln>
              <a:solidFill>
                <a:srgbClr val="FF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357686" y="2786058"/>
            <a:ext cx="1857388" cy="428628"/>
          </a:xfrm>
          <a:prstGeom prst="roundRect">
            <a:avLst/>
          </a:prstGeom>
          <a:solidFill>
            <a:srgbClr val="92D050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ln w="11430">
                  <a:solidFill>
                    <a:srgbClr val="008E40"/>
                  </a:solidFill>
                </a:ln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молодец</a:t>
            </a:r>
            <a:endParaRPr lang="ru-RU" sz="2600" b="1" dirty="0">
              <a:ln w="11430">
                <a:solidFill>
                  <a:srgbClr val="008E40"/>
                </a:solidFill>
              </a:ln>
              <a:solidFill>
                <a:srgbClr val="FF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357686" y="3357562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ru-RU" sz="2600" b="1" dirty="0" smtClean="0">
                <a:ln>
                  <a:solidFill>
                    <a:srgbClr val="008E40"/>
                  </a:solidFill>
                </a:ln>
                <a:solidFill>
                  <a:srgbClr val="FF0066"/>
                </a:solidFill>
              </a:rPr>
              <a:t>ошибка</a:t>
            </a:r>
            <a:endParaRPr lang="ru-RU" sz="2600" b="1" dirty="0">
              <a:ln>
                <a:solidFill>
                  <a:srgbClr val="008E40"/>
                </a:solidFill>
              </a:ln>
              <a:solidFill>
                <a:srgbClr val="FF0066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715140" y="2786058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ru-RU" sz="2600" b="1" dirty="0" smtClean="0">
                <a:ln>
                  <a:solidFill>
                    <a:srgbClr val="008E40"/>
                  </a:solidFill>
                </a:ln>
                <a:solidFill>
                  <a:srgbClr val="FF0066"/>
                </a:solidFill>
              </a:rPr>
              <a:t>ошибка</a:t>
            </a:r>
            <a:endParaRPr lang="ru-RU" sz="2600" b="1" dirty="0">
              <a:ln>
                <a:solidFill>
                  <a:srgbClr val="008E40"/>
                </a:solidFill>
              </a:ln>
              <a:solidFill>
                <a:srgbClr val="FF0066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715140" y="3357562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ru-RU" sz="2600" b="1" dirty="0" smtClean="0">
                <a:ln>
                  <a:solidFill>
                    <a:srgbClr val="008E40"/>
                  </a:solidFill>
                </a:ln>
                <a:solidFill>
                  <a:srgbClr val="FF0066"/>
                </a:solidFill>
              </a:rPr>
              <a:t>ошибка</a:t>
            </a:r>
            <a:endParaRPr lang="ru-RU" sz="2600" b="1" dirty="0">
              <a:ln>
                <a:solidFill>
                  <a:srgbClr val="008E40"/>
                </a:solidFill>
              </a:ln>
              <a:solidFill>
                <a:srgbClr val="FF0066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000232" y="4143380"/>
            <a:ext cx="1857388" cy="428628"/>
          </a:xfrm>
          <a:prstGeom prst="roundRect">
            <a:avLst/>
          </a:prstGeom>
          <a:solidFill>
            <a:srgbClr val="92D050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ln w="11430">
                  <a:solidFill>
                    <a:srgbClr val="008E40"/>
                  </a:solidFill>
                </a:ln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молодец</a:t>
            </a:r>
            <a:endParaRPr lang="ru-RU" sz="2600" b="1" dirty="0">
              <a:ln w="11430">
                <a:solidFill>
                  <a:srgbClr val="008E40"/>
                </a:solidFill>
              </a:ln>
              <a:solidFill>
                <a:srgbClr val="FF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000232" y="4714884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ru-RU" sz="2600" b="1" dirty="0" smtClean="0">
                <a:ln>
                  <a:solidFill>
                    <a:srgbClr val="008E40"/>
                  </a:solidFill>
                </a:ln>
                <a:solidFill>
                  <a:srgbClr val="FF0066"/>
                </a:solidFill>
              </a:rPr>
              <a:t>ошибка</a:t>
            </a:r>
            <a:endParaRPr lang="ru-RU" sz="2600" b="1" dirty="0">
              <a:ln>
                <a:solidFill>
                  <a:srgbClr val="008E40"/>
                </a:solidFill>
              </a:ln>
              <a:solidFill>
                <a:srgbClr val="FF0066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357686" y="4143380"/>
            <a:ext cx="1857388" cy="428628"/>
          </a:xfrm>
          <a:prstGeom prst="roundRect">
            <a:avLst/>
          </a:prstGeom>
          <a:solidFill>
            <a:srgbClr val="92D050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ln w="11430">
                  <a:solidFill>
                    <a:srgbClr val="008E40"/>
                  </a:solidFill>
                </a:ln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молодец</a:t>
            </a:r>
            <a:endParaRPr lang="ru-RU" sz="2600" b="1" dirty="0">
              <a:ln w="11430">
                <a:solidFill>
                  <a:srgbClr val="008E40"/>
                </a:solidFill>
              </a:ln>
              <a:solidFill>
                <a:srgbClr val="FF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357686" y="4714884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ru-RU" sz="2600" b="1" dirty="0" smtClean="0">
                <a:ln>
                  <a:solidFill>
                    <a:srgbClr val="008E40"/>
                  </a:solidFill>
                </a:ln>
                <a:solidFill>
                  <a:srgbClr val="FF0066"/>
                </a:solidFill>
              </a:rPr>
              <a:t>ошибка</a:t>
            </a:r>
            <a:endParaRPr lang="ru-RU" sz="2600" b="1" dirty="0">
              <a:ln>
                <a:solidFill>
                  <a:srgbClr val="008E40"/>
                </a:solidFill>
              </a:ln>
              <a:solidFill>
                <a:srgbClr val="FF0066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715140" y="4143380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ru-RU" sz="2600" b="1" dirty="0" smtClean="0">
                <a:ln>
                  <a:solidFill>
                    <a:srgbClr val="008E40"/>
                  </a:solidFill>
                </a:ln>
                <a:solidFill>
                  <a:srgbClr val="FF0066"/>
                </a:solidFill>
              </a:rPr>
              <a:t>ошибка</a:t>
            </a:r>
            <a:endParaRPr lang="ru-RU" sz="2600" b="1" dirty="0">
              <a:ln>
                <a:solidFill>
                  <a:srgbClr val="008E40"/>
                </a:solidFill>
              </a:ln>
              <a:solidFill>
                <a:srgbClr val="FF0066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715140" y="4714884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ru-RU" sz="2600" b="1" dirty="0" smtClean="0">
                <a:ln>
                  <a:solidFill>
                    <a:srgbClr val="008E40"/>
                  </a:solidFill>
                </a:ln>
                <a:solidFill>
                  <a:srgbClr val="FF0066"/>
                </a:solidFill>
              </a:rPr>
              <a:t>ошибка</a:t>
            </a:r>
            <a:endParaRPr lang="ru-RU" sz="2600" b="1" dirty="0">
              <a:ln>
                <a:solidFill>
                  <a:srgbClr val="008E40"/>
                </a:solidFill>
              </a:ln>
              <a:solidFill>
                <a:srgbClr val="FF0066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000232" y="5500702"/>
            <a:ext cx="1857388" cy="428628"/>
          </a:xfrm>
          <a:prstGeom prst="roundRect">
            <a:avLst/>
          </a:prstGeom>
          <a:solidFill>
            <a:srgbClr val="92D050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ln w="11430">
                  <a:solidFill>
                    <a:srgbClr val="008E40"/>
                  </a:solidFill>
                </a:ln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молодец</a:t>
            </a:r>
            <a:endParaRPr lang="ru-RU" sz="2600" b="1" dirty="0">
              <a:ln w="11430">
                <a:solidFill>
                  <a:srgbClr val="008E40"/>
                </a:solidFill>
              </a:ln>
              <a:solidFill>
                <a:srgbClr val="FF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357686" y="5500702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ru-RU" sz="2600" b="1" dirty="0" smtClean="0">
                <a:ln>
                  <a:solidFill>
                    <a:srgbClr val="008E40"/>
                  </a:solidFill>
                </a:ln>
                <a:solidFill>
                  <a:srgbClr val="FF0066"/>
                </a:solidFill>
              </a:rPr>
              <a:t>ошибка</a:t>
            </a:r>
            <a:endParaRPr lang="ru-RU" sz="2600" b="1" dirty="0">
              <a:ln>
                <a:solidFill>
                  <a:srgbClr val="008E40"/>
                </a:solidFill>
              </a:ln>
              <a:solidFill>
                <a:srgbClr val="FF0066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6715140" y="5500702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ru-RU" sz="2600" b="1" dirty="0" smtClean="0">
                <a:ln>
                  <a:solidFill>
                    <a:srgbClr val="008E40"/>
                  </a:solidFill>
                </a:ln>
                <a:solidFill>
                  <a:srgbClr val="FF0066"/>
                </a:solidFill>
              </a:rPr>
              <a:t>ошибка</a:t>
            </a:r>
            <a:endParaRPr lang="ru-RU" sz="2600" b="1" dirty="0">
              <a:ln>
                <a:solidFill>
                  <a:srgbClr val="008E40"/>
                </a:solidFill>
              </a:ln>
              <a:solidFill>
                <a:srgbClr val="FF0066"/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000232" y="6072206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ru-RU" sz="2600" b="1" dirty="0" smtClean="0">
                <a:ln>
                  <a:solidFill>
                    <a:srgbClr val="008E40"/>
                  </a:solidFill>
                </a:ln>
                <a:solidFill>
                  <a:srgbClr val="FF0066"/>
                </a:solidFill>
              </a:rPr>
              <a:t>ошибка</a:t>
            </a:r>
            <a:endParaRPr lang="ru-RU" sz="2600" b="1" dirty="0">
              <a:ln>
                <a:solidFill>
                  <a:srgbClr val="008E40"/>
                </a:solidFill>
              </a:ln>
              <a:solidFill>
                <a:srgbClr val="FF0066"/>
              </a:solidFill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357686" y="6072206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ru-RU" sz="2600" b="1" dirty="0" smtClean="0">
                <a:ln>
                  <a:solidFill>
                    <a:srgbClr val="008E40"/>
                  </a:solidFill>
                </a:ln>
                <a:solidFill>
                  <a:srgbClr val="FF0066"/>
                </a:solidFill>
              </a:rPr>
              <a:t>ошибка</a:t>
            </a:r>
            <a:endParaRPr lang="ru-RU" sz="2600" b="1" dirty="0">
              <a:ln>
                <a:solidFill>
                  <a:srgbClr val="008E40"/>
                </a:solidFill>
              </a:ln>
              <a:solidFill>
                <a:srgbClr val="FF0066"/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715140" y="6072206"/>
            <a:ext cx="1857388" cy="428628"/>
          </a:xfrm>
          <a:prstGeom prst="roundRect">
            <a:avLst/>
          </a:prstGeom>
          <a:solidFill>
            <a:srgbClr val="92D050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ln w="11430">
                  <a:solidFill>
                    <a:srgbClr val="008E40"/>
                  </a:solidFill>
                </a:ln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молодец</a:t>
            </a:r>
            <a:endParaRPr lang="ru-RU" sz="2600" b="1" dirty="0">
              <a:ln w="11430">
                <a:solidFill>
                  <a:srgbClr val="008E40"/>
                </a:solidFill>
              </a:ln>
              <a:solidFill>
                <a:srgbClr val="FF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57158" y="1320872"/>
            <a:ext cx="12858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0070C0"/>
                </a:solidFill>
              </a:rPr>
              <a:t>S</a:t>
            </a:r>
            <a:r>
              <a:rPr lang="en-US" sz="6600" baseline="30000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0070C0"/>
                </a:solidFill>
              </a:rPr>
              <a:t>-2</a:t>
            </a:r>
            <a:endParaRPr lang="ru-RU" sz="6600" baseline="30000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57158" y="2678194"/>
            <a:ext cx="15001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0070C0"/>
                </a:solidFill>
              </a:rPr>
              <a:t>S</a:t>
            </a:r>
            <a:r>
              <a:rPr lang="en-US" sz="6600" baseline="30000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0070C0"/>
                </a:solidFill>
              </a:rPr>
              <a:t>+4</a:t>
            </a:r>
            <a:endParaRPr lang="ru-RU" sz="6600" baseline="30000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57158" y="4000504"/>
            <a:ext cx="15001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0070C0"/>
                </a:solidFill>
              </a:rPr>
              <a:t>S</a:t>
            </a:r>
            <a:r>
              <a:rPr lang="en-US" sz="6600" baseline="30000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0070C0"/>
                </a:solidFill>
              </a:rPr>
              <a:t>+6</a:t>
            </a:r>
            <a:endParaRPr lang="ru-RU" sz="6600" baseline="30000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85720" y="5357826"/>
            <a:ext cx="15001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0070C0"/>
                </a:solidFill>
              </a:rPr>
              <a:t>Cl</a:t>
            </a:r>
            <a:r>
              <a:rPr lang="en-US" sz="6600" baseline="30000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0070C0"/>
                </a:solidFill>
              </a:rPr>
              <a:t>-1</a:t>
            </a:r>
            <a:endParaRPr lang="ru-RU" sz="6600" baseline="30000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2000232" y="1428736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smtClean="0">
                <a:solidFill>
                  <a:schemeClr val="tx1"/>
                </a:solidFill>
              </a:rPr>
              <a:t>H</a:t>
            </a:r>
            <a:r>
              <a:rPr lang="en-US" sz="2600" b="1" baseline="-25000" dirty="0" smtClean="0">
                <a:solidFill>
                  <a:schemeClr val="tx1"/>
                </a:solidFill>
              </a:rPr>
              <a:t>2</a:t>
            </a:r>
            <a:r>
              <a:rPr lang="en-US" sz="2600" b="1" dirty="0" smtClean="0">
                <a:solidFill>
                  <a:schemeClr val="tx1"/>
                </a:solidFill>
              </a:rPr>
              <a:t>SO</a:t>
            </a:r>
            <a:r>
              <a:rPr lang="en-US" sz="2600" b="1" baseline="-25000" dirty="0" smtClean="0">
                <a:solidFill>
                  <a:schemeClr val="tx1"/>
                </a:solidFill>
              </a:rPr>
              <a:t>4</a:t>
            </a:r>
            <a:endParaRPr lang="ru-RU" sz="2600" b="1" baseline="-25000" dirty="0">
              <a:solidFill>
                <a:schemeClr val="tx1"/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4357686" y="1428736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smtClean="0">
                <a:solidFill>
                  <a:schemeClr val="tx1"/>
                </a:solidFill>
              </a:rPr>
              <a:t>H</a:t>
            </a:r>
            <a:r>
              <a:rPr lang="en-US" sz="2600" b="1" baseline="-25000" dirty="0" smtClean="0">
                <a:solidFill>
                  <a:schemeClr val="tx1"/>
                </a:solidFill>
              </a:rPr>
              <a:t>2</a:t>
            </a:r>
            <a:r>
              <a:rPr lang="en-US" sz="2600" b="1" dirty="0" smtClean="0">
                <a:solidFill>
                  <a:schemeClr val="tx1"/>
                </a:solidFill>
              </a:rPr>
              <a:t>SO</a:t>
            </a:r>
            <a:r>
              <a:rPr lang="en-US" sz="2600" b="1" baseline="-25000" dirty="0" smtClean="0">
                <a:solidFill>
                  <a:schemeClr val="tx1"/>
                </a:solidFill>
              </a:rPr>
              <a:t>3</a:t>
            </a:r>
            <a:endParaRPr lang="ru-RU" sz="2600" b="1" baseline="-25000" dirty="0">
              <a:solidFill>
                <a:schemeClr val="tx1"/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6715140" y="1428736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smtClean="0">
                <a:solidFill>
                  <a:schemeClr val="tx1"/>
                </a:solidFill>
              </a:rPr>
              <a:t>Na</a:t>
            </a:r>
            <a:r>
              <a:rPr lang="en-US" sz="2600" b="1" baseline="-25000" dirty="0" smtClean="0">
                <a:solidFill>
                  <a:schemeClr val="tx1"/>
                </a:solidFill>
              </a:rPr>
              <a:t>2</a:t>
            </a:r>
            <a:r>
              <a:rPr lang="en-US" sz="2600" b="1" dirty="0" smtClean="0">
                <a:solidFill>
                  <a:schemeClr val="tx1"/>
                </a:solidFill>
              </a:rPr>
              <a:t>S</a:t>
            </a:r>
            <a:endParaRPr lang="ru-RU" sz="2600" b="1" dirty="0">
              <a:solidFill>
                <a:schemeClr val="tx1"/>
              </a:solidFill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2000232" y="2000240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smtClean="0">
                <a:solidFill>
                  <a:schemeClr val="tx1"/>
                </a:solidFill>
              </a:rPr>
              <a:t>S</a:t>
            </a:r>
            <a:endParaRPr lang="ru-RU" sz="2600" b="1" dirty="0">
              <a:solidFill>
                <a:schemeClr val="tx1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4357686" y="2000240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smtClean="0">
                <a:solidFill>
                  <a:schemeClr val="tx1"/>
                </a:solidFill>
              </a:rPr>
              <a:t>H</a:t>
            </a:r>
            <a:r>
              <a:rPr lang="en-US" sz="2600" b="1" baseline="-25000" dirty="0" smtClean="0">
                <a:solidFill>
                  <a:schemeClr val="tx1"/>
                </a:solidFill>
              </a:rPr>
              <a:t>2</a:t>
            </a:r>
            <a:r>
              <a:rPr lang="en-US" sz="2600" b="1" dirty="0" smtClean="0">
                <a:solidFill>
                  <a:schemeClr val="tx1"/>
                </a:solidFill>
              </a:rPr>
              <a:t>S</a:t>
            </a:r>
            <a:endParaRPr lang="ru-RU" sz="2600" b="1" dirty="0">
              <a:solidFill>
                <a:schemeClr val="tx1"/>
              </a:solidFill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6715140" y="2000240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smtClean="0">
                <a:solidFill>
                  <a:schemeClr val="tx1"/>
                </a:solidFill>
              </a:rPr>
              <a:t>SO</a:t>
            </a:r>
            <a:r>
              <a:rPr lang="en-US" sz="2600" b="1" baseline="-25000" dirty="0" smtClean="0">
                <a:solidFill>
                  <a:schemeClr val="tx1"/>
                </a:solidFill>
              </a:rPr>
              <a:t>2</a:t>
            </a:r>
            <a:endParaRPr lang="ru-RU" sz="2600" b="1" baseline="-25000" dirty="0">
              <a:solidFill>
                <a:schemeClr val="tx1"/>
              </a:solidFill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2000232" y="2786058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smtClean="0">
                <a:solidFill>
                  <a:schemeClr val="tx1"/>
                </a:solidFill>
              </a:rPr>
              <a:t>Na</a:t>
            </a:r>
            <a:r>
              <a:rPr lang="en-US" sz="2600" b="1" baseline="-25000" dirty="0" smtClean="0">
                <a:solidFill>
                  <a:schemeClr val="tx1"/>
                </a:solidFill>
              </a:rPr>
              <a:t>2</a:t>
            </a:r>
            <a:r>
              <a:rPr lang="en-US" sz="2600" b="1" dirty="0" smtClean="0">
                <a:solidFill>
                  <a:schemeClr val="tx1"/>
                </a:solidFill>
              </a:rPr>
              <a:t>SO</a:t>
            </a:r>
            <a:r>
              <a:rPr lang="en-US" sz="2600" b="1" baseline="-25000" dirty="0" smtClean="0">
                <a:solidFill>
                  <a:schemeClr val="tx1"/>
                </a:solidFill>
              </a:rPr>
              <a:t>4</a:t>
            </a:r>
            <a:endParaRPr lang="ru-RU" sz="2600" b="1" baseline="-25000" dirty="0">
              <a:solidFill>
                <a:schemeClr val="tx1"/>
              </a:solidFill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357686" y="2786058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smtClean="0">
                <a:solidFill>
                  <a:schemeClr val="tx1"/>
                </a:solidFill>
              </a:rPr>
              <a:t>SO</a:t>
            </a:r>
            <a:r>
              <a:rPr lang="en-US" sz="2600" b="1" baseline="-25000" dirty="0" smtClean="0">
                <a:solidFill>
                  <a:schemeClr val="tx1"/>
                </a:solidFill>
              </a:rPr>
              <a:t>2</a:t>
            </a:r>
            <a:endParaRPr lang="ru-RU" sz="2600" b="1" baseline="-25000" dirty="0">
              <a:solidFill>
                <a:schemeClr val="tx1"/>
              </a:solidFill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715140" y="2786058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smtClean="0">
                <a:solidFill>
                  <a:schemeClr val="tx1"/>
                </a:solidFill>
              </a:rPr>
              <a:t>SO</a:t>
            </a:r>
            <a:r>
              <a:rPr lang="en-US" sz="2600" b="1" baseline="-25000" dirty="0" smtClean="0">
                <a:solidFill>
                  <a:schemeClr val="tx1"/>
                </a:solidFill>
              </a:rPr>
              <a:t>3</a:t>
            </a:r>
            <a:endParaRPr lang="ru-RU" sz="2600" b="1" baseline="-25000" dirty="0">
              <a:solidFill>
                <a:schemeClr val="tx1"/>
              </a:solidFill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2000232" y="3357562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smtClean="0">
                <a:solidFill>
                  <a:schemeClr val="tx1"/>
                </a:solidFill>
              </a:rPr>
              <a:t>K</a:t>
            </a:r>
            <a:r>
              <a:rPr lang="en-US" sz="2600" b="1" baseline="-25000" dirty="0" smtClean="0">
                <a:solidFill>
                  <a:schemeClr val="tx1"/>
                </a:solidFill>
              </a:rPr>
              <a:t>2</a:t>
            </a:r>
            <a:r>
              <a:rPr lang="en-US" sz="2600" b="1" dirty="0" smtClean="0">
                <a:solidFill>
                  <a:schemeClr val="tx1"/>
                </a:solidFill>
              </a:rPr>
              <a:t>SO</a:t>
            </a:r>
            <a:r>
              <a:rPr lang="en-US" sz="2600" b="1" baseline="-25000" dirty="0" smtClean="0">
                <a:solidFill>
                  <a:schemeClr val="tx1"/>
                </a:solidFill>
              </a:rPr>
              <a:t>3</a:t>
            </a:r>
            <a:endParaRPr lang="ru-RU" sz="2600" b="1" baseline="-25000" dirty="0">
              <a:solidFill>
                <a:schemeClr val="tx1"/>
              </a:solidFill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4357686" y="3357562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err="1" smtClean="0">
                <a:solidFill>
                  <a:schemeClr val="tx1"/>
                </a:solidFill>
              </a:rPr>
              <a:t>CaS</a:t>
            </a:r>
            <a:endParaRPr lang="ru-RU" sz="2600" b="1" dirty="0">
              <a:solidFill>
                <a:schemeClr val="tx1"/>
              </a:solidFill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715140" y="3357562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smtClean="0">
                <a:solidFill>
                  <a:schemeClr val="tx1"/>
                </a:solidFill>
              </a:rPr>
              <a:t>Al</a:t>
            </a:r>
            <a:r>
              <a:rPr lang="en-US" sz="2600" b="1" baseline="-25000" dirty="0" smtClean="0">
                <a:solidFill>
                  <a:schemeClr val="tx1"/>
                </a:solidFill>
              </a:rPr>
              <a:t>2</a:t>
            </a:r>
            <a:r>
              <a:rPr lang="en-US" sz="2600" b="1" dirty="0" smtClean="0">
                <a:solidFill>
                  <a:schemeClr val="tx1"/>
                </a:solidFill>
              </a:rPr>
              <a:t>(SO</a:t>
            </a:r>
            <a:r>
              <a:rPr lang="en-US" sz="2600" b="1" baseline="-25000" dirty="0" smtClean="0">
                <a:solidFill>
                  <a:schemeClr val="tx1"/>
                </a:solidFill>
              </a:rPr>
              <a:t>4</a:t>
            </a:r>
            <a:r>
              <a:rPr lang="en-US" sz="2600" b="1" dirty="0" smtClean="0">
                <a:solidFill>
                  <a:schemeClr val="tx1"/>
                </a:solidFill>
              </a:rPr>
              <a:t>)</a:t>
            </a:r>
            <a:r>
              <a:rPr lang="en-US" sz="2600" b="1" baseline="-25000" dirty="0" smtClean="0">
                <a:solidFill>
                  <a:schemeClr val="tx1"/>
                </a:solidFill>
              </a:rPr>
              <a:t>3</a:t>
            </a:r>
            <a:endParaRPr lang="ru-RU" sz="2600" b="1" baseline="-25000" dirty="0">
              <a:solidFill>
                <a:schemeClr val="tx1"/>
              </a:solidFill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2000232" y="4143380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smtClean="0">
                <a:solidFill>
                  <a:schemeClr val="tx1"/>
                </a:solidFill>
              </a:rPr>
              <a:t>MgSO</a:t>
            </a:r>
            <a:r>
              <a:rPr lang="en-US" sz="2600" b="1" baseline="-25000" dirty="0" smtClean="0">
                <a:solidFill>
                  <a:schemeClr val="tx1"/>
                </a:solidFill>
              </a:rPr>
              <a:t>4</a:t>
            </a:r>
            <a:endParaRPr lang="ru-RU" sz="2600" b="1" baseline="-25000" dirty="0">
              <a:solidFill>
                <a:schemeClr val="tx1"/>
              </a:solidFill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4357686" y="4143380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smtClean="0">
                <a:solidFill>
                  <a:schemeClr val="tx1"/>
                </a:solidFill>
              </a:rPr>
              <a:t>H</a:t>
            </a:r>
            <a:r>
              <a:rPr lang="en-US" sz="2600" b="1" baseline="-25000" dirty="0" smtClean="0">
                <a:solidFill>
                  <a:schemeClr val="tx1"/>
                </a:solidFill>
              </a:rPr>
              <a:t>2</a:t>
            </a:r>
            <a:r>
              <a:rPr lang="en-US" sz="2600" b="1" dirty="0" smtClean="0">
                <a:solidFill>
                  <a:schemeClr val="tx1"/>
                </a:solidFill>
              </a:rPr>
              <a:t>SO</a:t>
            </a:r>
            <a:r>
              <a:rPr lang="en-US" sz="2600" b="1" baseline="-25000" dirty="0" smtClean="0">
                <a:solidFill>
                  <a:schemeClr val="tx1"/>
                </a:solidFill>
              </a:rPr>
              <a:t>4</a:t>
            </a:r>
            <a:endParaRPr lang="ru-RU" sz="2600" b="1" baseline="-25000" dirty="0">
              <a:solidFill>
                <a:schemeClr val="tx1"/>
              </a:solidFill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715140" y="4143380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smtClean="0">
                <a:solidFill>
                  <a:schemeClr val="tx1"/>
                </a:solidFill>
              </a:rPr>
              <a:t>Cr</a:t>
            </a:r>
            <a:r>
              <a:rPr lang="en-US" sz="2600" b="1" baseline="-25000" dirty="0" smtClean="0">
                <a:solidFill>
                  <a:schemeClr val="tx1"/>
                </a:solidFill>
              </a:rPr>
              <a:t>2</a:t>
            </a:r>
            <a:r>
              <a:rPr lang="en-US" sz="2600" b="1" dirty="0" smtClean="0">
                <a:solidFill>
                  <a:schemeClr val="tx1"/>
                </a:solidFill>
              </a:rPr>
              <a:t>(SO</a:t>
            </a:r>
            <a:r>
              <a:rPr lang="en-US" sz="2600" b="1" baseline="-25000" dirty="0" smtClean="0">
                <a:solidFill>
                  <a:schemeClr val="tx1"/>
                </a:solidFill>
              </a:rPr>
              <a:t>3</a:t>
            </a:r>
            <a:r>
              <a:rPr lang="en-US" sz="2600" b="1" dirty="0" smtClean="0">
                <a:solidFill>
                  <a:schemeClr val="tx1"/>
                </a:solidFill>
              </a:rPr>
              <a:t>)</a:t>
            </a:r>
            <a:r>
              <a:rPr lang="en-US" sz="2600" b="1" baseline="-25000" dirty="0" smtClean="0">
                <a:solidFill>
                  <a:schemeClr val="tx1"/>
                </a:solidFill>
              </a:rPr>
              <a:t>3</a:t>
            </a:r>
            <a:endParaRPr lang="ru-RU" sz="2600" b="1" baseline="-25000" dirty="0">
              <a:solidFill>
                <a:schemeClr val="tx1"/>
              </a:solidFill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2000232" y="4714884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smtClean="0">
                <a:solidFill>
                  <a:schemeClr val="tx1"/>
                </a:solidFill>
              </a:rPr>
              <a:t>Al</a:t>
            </a:r>
            <a:r>
              <a:rPr lang="en-US" sz="2600" b="1" baseline="-25000" dirty="0" smtClean="0">
                <a:solidFill>
                  <a:schemeClr val="tx1"/>
                </a:solidFill>
              </a:rPr>
              <a:t>2</a:t>
            </a:r>
            <a:r>
              <a:rPr lang="en-US" sz="2600" b="1" dirty="0" smtClean="0">
                <a:solidFill>
                  <a:schemeClr val="tx1"/>
                </a:solidFill>
              </a:rPr>
              <a:t>S</a:t>
            </a:r>
            <a:r>
              <a:rPr lang="en-US" sz="2600" b="1" baseline="-25000" dirty="0" smtClean="0">
                <a:solidFill>
                  <a:schemeClr val="tx1"/>
                </a:solidFill>
              </a:rPr>
              <a:t>3</a:t>
            </a:r>
            <a:endParaRPr lang="ru-RU" sz="2600" b="1" baseline="-25000" dirty="0">
              <a:solidFill>
                <a:schemeClr val="tx1"/>
              </a:solidFill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4357686" y="4714884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smtClean="0">
                <a:solidFill>
                  <a:schemeClr val="tx1"/>
                </a:solidFill>
              </a:rPr>
              <a:t>S</a:t>
            </a:r>
            <a:r>
              <a:rPr lang="en-US" sz="2600" b="1" baseline="-25000" dirty="0" smtClean="0">
                <a:solidFill>
                  <a:schemeClr val="tx1"/>
                </a:solidFill>
              </a:rPr>
              <a:t>8</a:t>
            </a:r>
            <a:endParaRPr lang="ru-RU" sz="2600" b="1" baseline="-25000" dirty="0">
              <a:solidFill>
                <a:schemeClr val="tx1"/>
              </a:solidFill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715140" y="4714884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smtClean="0">
                <a:solidFill>
                  <a:schemeClr val="tx1"/>
                </a:solidFill>
              </a:rPr>
              <a:t>SO</a:t>
            </a:r>
            <a:r>
              <a:rPr lang="en-US" sz="2600" b="1" baseline="-25000" dirty="0" smtClean="0">
                <a:solidFill>
                  <a:schemeClr val="tx1"/>
                </a:solidFill>
              </a:rPr>
              <a:t>2</a:t>
            </a:r>
            <a:endParaRPr lang="ru-RU" sz="2600" b="1" baseline="-25000" dirty="0">
              <a:solidFill>
                <a:schemeClr val="tx1"/>
              </a:solidFill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2000232" y="5500702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smtClean="0">
                <a:solidFill>
                  <a:schemeClr val="tx1"/>
                </a:solidFill>
              </a:rPr>
              <a:t>AlCl</a:t>
            </a:r>
            <a:r>
              <a:rPr lang="en-US" sz="2600" b="1" baseline="-25000" dirty="0" smtClean="0">
                <a:solidFill>
                  <a:schemeClr val="tx1"/>
                </a:solidFill>
              </a:rPr>
              <a:t>3</a:t>
            </a:r>
            <a:endParaRPr lang="ru-RU" sz="2600" b="1" baseline="-25000" dirty="0">
              <a:solidFill>
                <a:schemeClr val="tx1"/>
              </a:solidFill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4357686" y="5500702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err="1" smtClean="0">
                <a:solidFill>
                  <a:schemeClr val="tx1"/>
                </a:solidFill>
              </a:rPr>
              <a:t>HClO</a:t>
            </a:r>
            <a:endParaRPr lang="ru-RU" sz="2600" b="1" dirty="0">
              <a:solidFill>
                <a:schemeClr val="tx1"/>
              </a:solidFill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6715140" y="5500702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smtClean="0">
                <a:solidFill>
                  <a:schemeClr val="tx1"/>
                </a:solidFill>
              </a:rPr>
              <a:t>KClO</a:t>
            </a:r>
            <a:r>
              <a:rPr lang="en-US" sz="2600" b="1" baseline="-25000" dirty="0" smtClean="0">
                <a:solidFill>
                  <a:schemeClr val="tx1"/>
                </a:solidFill>
              </a:rPr>
              <a:t>3</a:t>
            </a:r>
            <a:endParaRPr lang="ru-RU" sz="2600" b="1" baseline="-25000" dirty="0">
              <a:solidFill>
                <a:schemeClr val="tx1"/>
              </a:solidFill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2000232" y="6072206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smtClean="0">
                <a:solidFill>
                  <a:schemeClr val="tx1"/>
                </a:solidFill>
              </a:rPr>
              <a:t>Cl</a:t>
            </a:r>
            <a:r>
              <a:rPr lang="en-US" sz="2600" b="1" baseline="-25000" dirty="0" smtClean="0">
                <a:solidFill>
                  <a:schemeClr val="tx1"/>
                </a:solidFill>
              </a:rPr>
              <a:t>2</a:t>
            </a:r>
            <a:endParaRPr lang="ru-RU" sz="2600" b="1" baseline="-25000" dirty="0">
              <a:solidFill>
                <a:schemeClr val="tx1"/>
              </a:solidFill>
            </a:endParaRP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4357686" y="6072206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smtClean="0">
                <a:solidFill>
                  <a:schemeClr val="tx1"/>
                </a:solidFill>
              </a:rPr>
              <a:t>Cl</a:t>
            </a:r>
            <a:r>
              <a:rPr lang="en-US" sz="2600" b="1" baseline="-25000" dirty="0" smtClean="0">
                <a:solidFill>
                  <a:schemeClr val="tx1"/>
                </a:solidFill>
              </a:rPr>
              <a:t>2</a:t>
            </a:r>
            <a:r>
              <a:rPr lang="en-US" sz="2600" b="1" dirty="0" smtClean="0">
                <a:solidFill>
                  <a:schemeClr val="tx1"/>
                </a:solidFill>
              </a:rPr>
              <a:t>O</a:t>
            </a:r>
            <a:r>
              <a:rPr lang="en-US" sz="2600" b="1" baseline="-25000" dirty="0" smtClean="0">
                <a:solidFill>
                  <a:schemeClr val="tx1"/>
                </a:solidFill>
              </a:rPr>
              <a:t>7</a:t>
            </a:r>
            <a:endParaRPr lang="ru-RU" sz="2600" b="1" baseline="-25000" dirty="0">
              <a:solidFill>
                <a:schemeClr val="tx1"/>
              </a:solidFill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6715140" y="6072206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err="1" smtClean="0">
                <a:solidFill>
                  <a:schemeClr val="tx1"/>
                </a:solidFill>
              </a:rPr>
              <a:t>HCl</a:t>
            </a:r>
            <a:endParaRPr lang="ru-RU" sz="2600" b="1" dirty="0">
              <a:solidFill>
                <a:schemeClr val="tx1"/>
              </a:solidFill>
            </a:endParaRP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28596" y="214290"/>
            <a:ext cx="7643866" cy="785818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190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Найдите формулы веществ, в которых химические элементы имеют заданную степень окисления</a:t>
            </a:r>
            <a:endParaRPr lang="ru-RU" sz="2000" b="1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2" name="Группа 61"/>
          <p:cNvGrpSpPr/>
          <p:nvPr/>
        </p:nvGrpSpPr>
        <p:grpSpPr>
          <a:xfrm>
            <a:off x="7858148" y="428604"/>
            <a:ext cx="1214446" cy="357190"/>
            <a:chOff x="6715140" y="142852"/>
            <a:chExt cx="1214446" cy="357190"/>
          </a:xfrm>
        </p:grpSpPr>
        <p:sp>
          <p:nvSpPr>
            <p:cNvPr id="64" name="Пятиугольник 63">
              <a:hlinkClick r:id="rId2" action="ppaction://hlinksldjump"/>
            </p:cNvPr>
            <p:cNvSpPr/>
            <p:nvPr/>
          </p:nvSpPr>
          <p:spPr>
            <a:xfrm>
              <a:off x="6715140" y="142852"/>
              <a:ext cx="1000132" cy="357190"/>
            </a:xfrm>
            <a:prstGeom prst="homePlat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главная</a:t>
              </a:r>
              <a:endParaRPr lang="ru-RU" sz="1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5" name="Нашивка 64"/>
            <p:cNvSpPr/>
            <p:nvPr/>
          </p:nvSpPr>
          <p:spPr>
            <a:xfrm>
              <a:off x="7572396" y="142852"/>
              <a:ext cx="357190" cy="357190"/>
            </a:xfrm>
            <a:prstGeom prst="chevro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0" y="198"/>
          <a:ext cx="9144000" cy="6857207"/>
        </p:xfrm>
        <a:graphic>
          <a:graphicData uri="http://schemas.openxmlformats.org/presentationml/2006/ole">
            <p:oleObj spid="_x0000_s1026" name="Презентация" r:id="rId3" imgW="4570297" imgH="3427408" progId="PowerPoint.Show.12">
              <p:embed/>
            </p:oleObj>
          </a:graphicData>
        </a:graphic>
      </p:graphicFrame>
      <p:grpSp>
        <p:nvGrpSpPr>
          <p:cNvPr id="3" name="Группа 2"/>
          <p:cNvGrpSpPr/>
          <p:nvPr/>
        </p:nvGrpSpPr>
        <p:grpSpPr>
          <a:xfrm>
            <a:off x="7786710" y="285728"/>
            <a:ext cx="1214446" cy="357190"/>
            <a:chOff x="6715140" y="142852"/>
            <a:chExt cx="1214446" cy="357190"/>
          </a:xfrm>
        </p:grpSpPr>
        <p:sp>
          <p:nvSpPr>
            <p:cNvPr id="4" name="Пятиугольник 3">
              <a:hlinkClick r:id="rId4" action="ppaction://hlinksldjump"/>
            </p:cNvPr>
            <p:cNvSpPr/>
            <p:nvPr/>
          </p:nvSpPr>
          <p:spPr>
            <a:xfrm>
              <a:off x="6715140" y="142852"/>
              <a:ext cx="1000132" cy="357190"/>
            </a:xfrm>
            <a:prstGeom prst="homePlat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главная</a:t>
              </a:r>
              <a:endParaRPr lang="ru-RU" sz="1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" name="Нашивка 4"/>
            <p:cNvSpPr/>
            <p:nvPr/>
          </p:nvSpPr>
          <p:spPr>
            <a:xfrm>
              <a:off x="7572396" y="142852"/>
              <a:ext cx="357190" cy="357190"/>
            </a:xfrm>
            <a:prstGeom prst="chevro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pic>
        <p:nvPicPr>
          <p:cNvPr id="6" name="Рисунок 5" descr="образцы некоторых неме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2893238"/>
            <a:ext cx="5286380" cy="3964786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32"/>
          <p:cNvGrpSpPr/>
          <p:nvPr/>
        </p:nvGrpSpPr>
        <p:grpSpPr>
          <a:xfrm>
            <a:off x="214282" y="500042"/>
            <a:ext cx="8715436" cy="6215105"/>
            <a:chOff x="214282" y="285728"/>
            <a:chExt cx="8644792" cy="6215105"/>
          </a:xfrm>
        </p:grpSpPr>
        <p:sp>
          <p:nvSpPr>
            <p:cNvPr id="152" name="Прямоугольник 151"/>
            <p:cNvSpPr/>
            <p:nvPr/>
          </p:nvSpPr>
          <p:spPr>
            <a:xfrm rot="17209412">
              <a:off x="-28682" y="725896"/>
              <a:ext cx="1022413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b="1" spc="-150" dirty="0" smtClean="0"/>
                <a:t>Периоды</a:t>
              </a:r>
              <a:endParaRPr lang="ru-RU" sz="1600" b="1" spc="-150" dirty="0"/>
            </a:p>
          </p:txBody>
        </p:sp>
        <p:grpSp>
          <p:nvGrpSpPr>
            <p:cNvPr id="3" name="Группа 201"/>
            <p:cNvGrpSpPr/>
            <p:nvPr/>
          </p:nvGrpSpPr>
          <p:grpSpPr>
            <a:xfrm>
              <a:off x="214282" y="285728"/>
              <a:ext cx="8644792" cy="5500726"/>
              <a:chOff x="214282" y="642918"/>
              <a:chExt cx="8644792" cy="5715834"/>
            </a:xfrm>
          </p:grpSpPr>
          <p:grpSp>
            <p:nvGrpSpPr>
              <p:cNvPr id="4" name="Группа 36"/>
              <p:cNvGrpSpPr/>
              <p:nvPr/>
            </p:nvGrpSpPr>
            <p:grpSpPr>
              <a:xfrm>
                <a:off x="214282" y="642918"/>
                <a:ext cx="785818" cy="5715040"/>
                <a:chOff x="214282" y="642918"/>
                <a:chExt cx="785818" cy="5715040"/>
              </a:xfrm>
              <a:solidFill>
                <a:schemeClr val="tx2">
                  <a:lumMod val="20000"/>
                  <a:lumOff val="80000"/>
                </a:schemeClr>
              </a:solidFill>
            </p:grpSpPr>
            <p:sp>
              <p:nvSpPr>
                <p:cNvPr id="7" name="Прямоугольник 6"/>
                <p:cNvSpPr/>
                <p:nvPr/>
              </p:nvSpPr>
              <p:spPr>
                <a:xfrm>
                  <a:off x="214282" y="1857364"/>
                  <a:ext cx="500066" cy="500066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2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" name="Прямоугольник 7"/>
                <p:cNvSpPr/>
                <p:nvPr/>
              </p:nvSpPr>
              <p:spPr>
                <a:xfrm>
                  <a:off x="214282" y="1357298"/>
                  <a:ext cx="500066" cy="500066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1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" name="Прямоугольник 8"/>
                <p:cNvSpPr/>
                <p:nvPr/>
              </p:nvSpPr>
              <p:spPr>
                <a:xfrm>
                  <a:off x="214282" y="2357430"/>
                  <a:ext cx="500066" cy="500066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3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" name="Прямоугольник 9"/>
                <p:cNvSpPr/>
                <p:nvPr/>
              </p:nvSpPr>
              <p:spPr>
                <a:xfrm>
                  <a:off x="214282" y="642918"/>
                  <a:ext cx="500066" cy="714380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1" name="Прямоугольник 10"/>
                <p:cNvSpPr/>
                <p:nvPr/>
              </p:nvSpPr>
              <p:spPr>
                <a:xfrm>
                  <a:off x="214282" y="2857496"/>
                  <a:ext cx="500066" cy="1000132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4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" name="Прямоугольник 11"/>
                <p:cNvSpPr/>
                <p:nvPr/>
              </p:nvSpPr>
              <p:spPr>
                <a:xfrm>
                  <a:off x="214282" y="3857628"/>
                  <a:ext cx="500066" cy="1000132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5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" name="Прямоугольник 12"/>
                <p:cNvSpPr/>
                <p:nvPr/>
              </p:nvSpPr>
              <p:spPr>
                <a:xfrm>
                  <a:off x="214282" y="4857760"/>
                  <a:ext cx="500066" cy="1000132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6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" name="Прямоугольник 13"/>
                <p:cNvSpPr/>
                <p:nvPr/>
              </p:nvSpPr>
              <p:spPr>
                <a:xfrm>
                  <a:off x="214282" y="5857892"/>
                  <a:ext cx="500066" cy="500066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7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" name="Прямоугольник 14"/>
                <p:cNvSpPr/>
                <p:nvPr/>
              </p:nvSpPr>
              <p:spPr>
                <a:xfrm>
                  <a:off x="714348" y="642918"/>
                  <a:ext cx="285752" cy="714380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6" name="Прямоугольник 15"/>
                <p:cNvSpPr/>
                <p:nvPr/>
              </p:nvSpPr>
              <p:spPr>
                <a:xfrm>
                  <a:off x="714348" y="1357298"/>
                  <a:ext cx="285752" cy="500066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1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" name="Прямоугольник 16"/>
                <p:cNvSpPr/>
                <p:nvPr/>
              </p:nvSpPr>
              <p:spPr>
                <a:xfrm>
                  <a:off x="714348" y="1857364"/>
                  <a:ext cx="285752" cy="500066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2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" name="Прямоугольник 17"/>
                <p:cNvSpPr/>
                <p:nvPr/>
              </p:nvSpPr>
              <p:spPr>
                <a:xfrm>
                  <a:off x="714348" y="4857760"/>
                  <a:ext cx="285752" cy="500066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8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" name="Прямоугольник 18"/>
                <p:cNvSpPr/>
                <p:nvPr/>
              </p:nvSpPr>
              <p:spPr>
                <a:xfrm>
                  <a:off x="714348" y="2857496"/>
                  <a:ext cx="285752" cy="500066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4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" name="Прямоугольник 19"/>
                <p:cNvSpPr/>
                <p:nvPr/>
              </p:nvSpPr>
              <p:spPr>
                <a:xfrm>
                  <a:off x="714348" y="2357430"/>
                  <a:ext cx="285752" cy="500066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3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" name="Прямоугольник 20"/>
                <p:cNvSpPr/>
                <p:nvPr/>
              </p:nvSpPr>
              <p:spPr>
                <a:xfrm>
                  <a:off x="714348" y="5357826"/>
                  <a:ext cx="285752" cy="500066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9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" name="Прямоугольник 21"/>
                <p:cNvSpPr/>
                <p:nvPr/>
              </p:nvSpPr>
              <p:spPr>
                <a:xfrm>
                  <a:off x="714348" y="3357562"/>
                  <a:ext cx="285752" cy="500066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5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" name="Прямоугольник 22"/>
                <p:cNvSpPr/>
                <p:nvPr/>
              </p:nvSpPr>
              <p:spPr>
                <a:xfrm>
                  <a:off x="714348" y="3857628"/>
                  <a:ext cx="285752" cy="500066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6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" name="Прямоугольник 23"/>
                <p:cNvSpPr/>
                <p:nvPr/>
              </p:nvSpPr>
              <p:spPr>
                <a:xfrm>
                  <a:off x="714348" y="4357694"/>
                  <a:ext cx="285752" cy="500066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7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" name="Прямоугольник 24"/>
                <p:cNvSpPr/>
                <p:nvPr/>
              </p:nvSpPr>
              <p:spPr>
                <a:xfrm>
                  <a:off x="714348" y="5857892"/>
                  <a:ext cx="285752" cy="500066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ru-RU" dirty="0"/>
                </a:p>
              </p:txBody>
            </p:sp>
          </p:grpSp>
          <p:sp>
            <p:nvSpPr>
              <p:cNvPr id="30" name="Прямоугольник 29"/>
              <p:cNvSpPr/>
              <p:nvPr/>
            </p:nvSpPr>
            <p:spPr>
              <a:xfrm>
                <a:off x="1000100" y="1357298"/>
                <a:ext cx="785818" cy="500066"/>
              </a:xfrm>
              <a:prstGeom prst="rect">
                <a:avLst/>
              </a:prstGeom>
              <a:solidFill>
                <a:srgbClr val="FF7C80"/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4" name="Прямоугольник 53"/>
              <p:cNvSpPr/>
              <p:nvPr/>
            </p:nvSpPr>
            <p:spPr>
              <a:xfrm>
                <a:off x="2571736" y="1857364"/>
                <a:ext cx="785818" cy="500066"/>
              </a:xfrm>
              <a:prstGeom prst="rect">
                <a:avLst/>
              </a:prstGeom>
              <a:solidFill>
                <a:schemeClr val="accent5"/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2" name="Прямоугольник 61"/>
              <p:cNvSpPr/>
              <p:nvPr/>
            </p:nvSpPr>
            <p:spPr>
              <a:xfrm>
                <a:off x="3357554" y="2357430"/>
                <a:ext cx="785818" cy="500066"/>
              </a:xfrm>
              <a:prstGeom prst="rect">
                <a:avLst/>
              </a:prstGeom>
              <a:solidFill>
                <a:srgbClr val="FF9999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3" name="Прямоугольник 62"/>
              <p:cNvSpPr/>
              <p:nvPr/>
            </p:nvSpPr>
            <p:spPr>
              <a:xfrm>
                <a:off x="3357554" y="1857364"/>
                <a:ext cx="785818" cy="500066"/>
              </a:xfrm>
              <a:prstGeom prst="rect">
                <a:avLst/>
              </a:prstGeom>
              <a:solidFill>
                <a:schemeClr val="accent6"/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9" name="Прямоугольник 68"/>
              <p:cNvSpPr/>
              <p:nvPr/>
            </p:nvSpPr>
            <p:spPr>
              <a:xfrm>
                <a:off x="4143372" y="3357562"/>
                <a:ext cx="785818" cy="50006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0" name="Прямоугольник 69"/>
              <p:cNvSpPr/>
              <p:nvPr/>
            </p:nvSpPr>
            <p:spPr>
              <a:xfrm>
                <a:off x="4143372" y="2857496"/>
                <a:ext cx="785818" cy="50006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1" name="Прямоугольник 70"/>
              <p:cNvSpPr/>
              <p:nvPr/>
            </p:nvSpPr>
            <p:spPr>
              <a:xfrm>
                <a:off x="4143372" y="2357430"/>
                <a:ext cx="785818" cy="500066"/>
              </a:xfrm>
              <a:prstGeom prst="rect">
                <a:avLst/>
              </a:prstGeom>
              <a:solidFill>
                <a:srgbClr val="FF9999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2" name="Прямоугольник 71"/>
              <p:cNvSpPr/>
              <p:nvPr/>
            </p:nvSpPr>
            <p:spPr>
              <a:xfrm>
                <a:off x="4143372" y="1857364"/>
                <a:ext cx="785818" cy="500066"/>
              </a:xfrm>
              <a:prstGeom prst="rect">
                <a:avLst/>
              </a:prstGeom>
              <a:solidFill>
                <a:schemeClr val="accent6"/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929190" y="4357694"/>
                <a:ext cx="785818" cy="50006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929190" y="3857628"/>
                <a:ext cx="785818" cy="50006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8" name="Прямоугольник 77"/>
              <p:cNvSpPr/>
              <p:nvPr/>
            </p:nvSpPr>
            <p:spPr>
              <a:xfrm>
                <a:off x="4929190" y="3357562"/>
                <a:ext cx="785818" cy="50006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9" name="Прямоугольник 78"/>
              <p:cNvSpPr/>
              <p:nvPr/>
            </p:nvSpPr>
            <p:spPr>
              <a:xfrm>
                <a:off x="4929190" y="2857496"/>
                <a:ext cx="785818" cy="50006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0" name="Прямоугольник 79"/>
              <p:cNvSpPr/>
              <p:nvPr/>
            </p:nvSpPr>
            <p:spPr>
              <a:xfrm>
                <a:off x="4929190" y="2357430"/>
                <a:ext cx="785818" cy="500066"/>
              </a:xfrm>
              <a:prstGeom prst="rect">
                <a:avLst/>
              </a:prstGeom>
              <a:solidFill>
                <a:schemeClr val="accent6"/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1" name="Прямоугольник 80"/>
              <p:cNvSpPr/>
              <p:nvPr/>
            </p:nvSpPr>
            <p:spPr>
              <a:xfrm>
                <a:off x="4929190" y="1857364"/>
                <a:ext cx="785818" cy="500066"/>
              </a:xfrm>
              <a:prstGeom prst="rect">
                <a:avLst/>
              </a:prstGeom>
              <a:solidFill>
                <a:schemeClr val="accent6"/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9" name="Прямоугольник 88"/>
              <p:cNvSpPr/>
              <p:nvPr/>
            </p:nvSpPr>
            <p:spPr>
              <a:xfrm>
                <a:off x="6500826" y="1357298"/>
                <a:ext cx="785818" cy="500066"/>
              </a:xfrm>
              <a:prstGeom prst="rect">
                <a:avLst/>
              </a:prstGeom>
              <a:solidFill>
                <a:srgbClr val="FF7C80"/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0" name="Прямоугольник 89"/>
              <p:cNvSpPr/>
              <p:nvPr/>
            </p:nvSpPr>
            <p:spPr>
              <a:xfrm>
                <a:off x="5715008" y="4357694"/>
                <a:ext cx="785818" cy="50006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1" name="Прямоугольник 90"/>
              <p:cNvSpPr/>
              <p:nvPr/>
            </p:nvSpPr>
            <p:spPr>
              <a:xfrm>
                <a:off x="6500826" y="1857364"/>
                <a:ext cx="785818" cy="500066"/>
              </a:xfrm>
              <a:prstGeom prst="rect">
                <a:avLst/>
              </a:prstGeom>
              <a:solidFill>
                <a:srgbClr val="FFCC99"/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2" name="Прямоугольник 91"/>
              <p:cNvSpPr/>
              <p:nvPr/>
            </p:nvSpPr>
            <p:spPr>
              <a:xfrm>
                <a:off x="5715008" y="3357562"/>
                <a:ext cx="785818" cy="50006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3" name="Прямоугольник 92"/>
              <p:cNvSpPr/>
              <p:nvPr/>
            </p:nvSpPr>
            <p:spPr>
              <a:xfrm>
                <a:off x="6500826" y="2357430"/>
                <a:ext cx="785818" cy="500066"/>
              </a:xfrm>
              <a:prstGeom prst="rect">
                <a:avLst/>
              </a:prstGeom>
              <a:solidFill>
                <a:srgbClr val="FFCC99"/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4" name="Прямоугольник 93"/>
              <p:cNvSpPr/>
              <p:nvPr/>
            </p:nvSpPr>
            <p:spPr>
              <a:xfrm>
                <a:off x="5715008" y="2357430"/>
                <a:ext cx="785818" cy="500066"/>
              </a:xfrm>
              <a:prstGeom prst="rect">
                <a:avLst/>
              </a:prstGeom>
              <a:solidFill>
                <a:srgbClr val="FF9999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5" name="Прямоугольник 94"/>
              <p:cNvSpPr/>
              <p:nvPr/>
            </p:nvSpPr>
            <p:spPr>
              <a:xfrm>
                <a:off x="5715008" y="1857364"/>
                <a:ext cx="785818" cy="500066"/>
              </a:xfrm>
              <a:prstGeom prst="rect">
                <a:avLst/>
              </a:prstGeom>
              <a:solidFill>
                <a:schemeClr val="accent6"/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6" name="Прямоугольник 95"/>
              <p:cNvSpPr/>
              <p:nvPr/>
            </p:nvSpPr>
            <p:spPr>
              <a:xfrm>
                <a:off x="5715008" y="3857628"/>
                <a:ext cx="785818" cy="50006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7" name="Прямоугольник 96"/>
              <p:cNvSpPr/>
              <p:nvPr/>
            </p:nvSpPr>
            <p:spPr>
              <a:xfrm>
                <a:off x="5715008" y="4857760"/>
                <a:ext cx="785818" cy="50006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8" name="Прямоугольник 97"/>
              <p:cNvSpPr/>
              <p:nvPr/>
            </p:nvSpPr>
            <p:spPr>
              <a:xfrm>
                <a:off x="5715008" y="5857892"/>
                <a:ext cx="785818" cy="50006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9" name="Прямоугольник 98"/>
              <p:cNvSpPr/>
              <p:nvPr/>
            </p:nvSpPr>
            <p:spPr>
              <a:xfrm>
                <a:off x="5715008" y="2857496"/>
                <a:ext cx="785818" cy="50006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0" name="Прямоугольник 99"/>
              <p:cNvSpPr/>
              <p:nvPr/>
            </p:nvSpPr>
            <p:spPr>
              <a:xfrm>
                <a:off x="5715008" y="5357826"/>
                <a:ext cx="785818" cy="50006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1" name="Прямоугольник 100"/>
              <p:cNvSpPr/>
              <p:nvPr/>
            </p:nvSpPr>
            <p:spPr>
              <a:xfrm>
                <a:off x="6500826" y="2857496"/>
                <a:ext cx="2357454" cy="50006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2" name="Прямоугольник 101"/>
              <p:cNvSpPr/>
              <p:nvPr/>
            </p:nvSpPr>
            <p:spPr>
              <a:xfrm>
                <a:off x="6500826" y="3857628"/>
                <a:ext cx="2357454" cy="50006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3" name="Прямоугольник 102"/>
              <p:cNvSpPr/>
              <p:nvPr/>
            </p:nvSpPr>
            <p:spPr>
              <a:xfrm>
                <a:off x="6500826" y="4857760"/>
                <a:ext cx="2357454" cy="50006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4" name="Прямоугольник 103"/>
              <p:cNvSpPr/>
              <p:nvPr/>
            </p:nvSpPr>
            <p:spPr>
              <a:xfrm>
                <a:off x="6500826" y="5857892"/>
                <a:ext cx="2357454" cy="50006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5" name="Группа 109"/>
              <p:cNvGrpSpPr/>
              <p:nvPr/>
            </p:nvGrpSpPr>
            <p:grpSpPr>
              <a:xfrm>
                <a:off x="1000100" y="642918"/>
                <a:ext cx="7858180" cy="714380"/>
                <a:chOff x="1000100" y="642918"/>
                <a:chExt cx="7858180" cy="714380"/>
              </a:xfrm>
            </p:grpSpPr>
            <p:sp>
              <p:nvSpPr>
                <p:cNvPr id="82" name="Прямоугольник 81"/>
                <p:cNvSpPr/>
                <p:nvPr/>
              </p:nvSpPr>
              <p:spPr>
                <a:xfrm>
                  <a:off x="1000100" y="1000108"/>
                  <a:ext cx="785818" cy="357190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3" name="Прямоугольник 82"/>
                <p:cNvSpPr/>
                <p:nvPr/>
              </p:nvSpPr>
              <p:spPr>
                <a:xfrm>
                  <a:off x="1785918" y="1000108"/>
                  <a:ext cx="785818" cy="357190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II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" name="Прямоугольник 83"/>
                <p:cNvSpPr/>
                <p:nvPr/>
              </p:nvSpPr>
              <p:spPr>
                <a:xfrm>
                  <a:off x="4929190" y="1000108"/>
                  <a:ext cx="785818" cy="357190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VI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" name="Прямоугольник 85"/>
                <p:cNvSpPr/>
                <p:nvPr/>
              </p:nvSpPr>
              <p:spPr>
                <a:xfrm>
                  <a:off x="4143372" y="1000108"/>
                  <a:ext cx="785818" cy="357190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V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" name="Прямоугольник 86"/>
                <p:cNvSpPr/>
                <p:nvPr/>
              </p:nvSpPr>
              <p:spPr>
                <a:xfrm>
                  <a:off x="2571736" y="1000108"/>
                  <a:ext cx="785818" cy="357190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III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" name="Прямоугольник 87"/>
                <p:cNvSpPr/>
                <p:nvPr/>
              </p:nvSpPr>
              <p:spPr>
                <a:xfrm>
                  <a:off x="3357554" y="1000108"/>
                  <a:ext cx="785818" cy="357190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IV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" name="Прямоугольник 105"/>
                <p:cNvSpPr/>
                <p:nvPr/>
              </p:nvSpPr>
              <p:spPr>
                <a:xfrm>
                  <a:off x="6500826" y="1000108"/>
                  <a:ext cx="2357454" cy="357190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VIII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" name="Прямоугольник 106"/>
                <p:cNvSpPr/>
                <p:nvPr/>
              </p:nvSpPr>
              <p:spPr>
                <a:xfrm>
                  <a:off x="1000100" y="642918"/>
                  <a:ext cx="7858180" cy="357190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b="1" spc="300" dirty="0" smtClean="0">
                      <a:solidFill>
                        <a:schemeClr val="tx1"/>
                      </a:solidFill>
                    </a:rPr>
                    <a:t>Группы</a:t>
                  </a:r>
                  <a:r>
                    <a:rPr lang="ru-RU" dirty="0" smtClean="0"/>
                    <a:t> </a:t>
                  </a:r>
                  <a:r>
                    <a:rPr lang="ru-RU" b="1" spc="300" dirty="0" smtClean="0">
                      <a:solidFill>
                        <a:schemeClr val="tx1"/>
                      </a:solidFill>
                    </a:rPr>
                    <a:t>элементов</a:t>
                  </a:r>
                  <a:endParaRPr lang="ru-RU" b="1" spc="3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" name="Прямоугольник 84"/>
                <p:cNvSpPr/>
                <p:nvPr/>
              </p:nvSpPr>
              <p:spPr>
                <a:xfrm>
                  <a:off x="5715008" y="1000108"/>
                  <a:ext cx="785818" cy="357190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VII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</p:grpSp>
          <p:cxnSp>
            <p:nvCxnSpPr>
              <p:cNvPr id="109" name="Прямая соединительная линия 108"/>
              <p:cNvCxnSpPr/>
              <p:nvPr/>
            </p:nvCxnSpPr>
            <p:spPr>
              <a:xfrm rot="5400000">
                <a:off x="6000760" y="3500438"/>
                <a:ext cx="5715040" cy="1588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3" name="Прямоугольник 112"/>
              <p:cNvSpPr/>
              <p:nvPr/>
            </p:nvSpPr>
            <p:spPr>
              <a:xfrm>
                <a:off x="3357554" y="2357430"/>
                <a:ext cx="785818" cy="500066"/>
              </a:xfrm>
              <a:prstGeom prst="rect">
                <a:avLst/>
              </a:prstGeom>
              <a:solidFill>
                <a:schemeClr val="accent5"/>
              </a:solidFill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14" name="TextBox 113"/>
              <p:cNvSpPr txBox="1"/>
              <p:nvPr/>
            </p:nvSpPr>
            <p:spPr>
              <a:xfrm>
                <a:off x="3357554" y="2357430"/>
                <a:ext cx="36901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/>
                  <a:t>Si</a:t>
                </a:r>
                <a:endParaRPr lang="ru-RU" sz="2000" b="1" dirty="0"/>
              </a:p>
            </p:txBody>
          </p:sp>
          <p:grpSp>
            <p:nvGrpSpPr>
              <p:cNvPr id="6" name="Группа 196"/>
              <p:cNvGrpSpPr/>
              <p:nvPr/>
            </p:nvGrpSpPr>
            <p:grpSpPr>
              <a:xfrm>
                <a:off x="3357554" y="2276014"/>
                <a:ext cx="847332" cy="609542"/>
                <a:chOff x="3357554" y="2276014"/>
                <a:chExt cx="847332" cy="609542"/>
              </a:xfrm>
            </p:grpSpPr>
            <p:sp>
              <p:nvSpPr>
                <p:cNvPr id="115" name="TextBox 114"/>
                <p:cNvSpPr txBox="1"/>
                <p:nvPr/>
              </p:nvSpPr>
              <p:spPr>
                <a:xfrm>
                  <a:off x="3786182" y="2276014"/>
                  <a:ext cx="418704" cy="3231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 smtClean="0"/>
                    <a:t>14</a:t>
                  </a:r>
                  <a:endParaRPr lang="ru-RU" dirty="0"/>
                </a:p>
              </p:txBody>
            </p:sp>
            <p:sp>
              <p:nvSpPr>
                <p:cNvPr id="116" name="TextBox 115"/>
                <p:cNvSpPr txBox="1"/>
                <p:nvPr/>
              </p:nvSpPr>
              <p:spPr>
                <a:xfrm>
                  <a:off x="3643306" y="2500306"/>
                  <a:ext cx="545342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1000" dirty="0" smtClean="0"/>
                    <a:t>28,086</a:t>
                  </a:r>
                  <a:endParaRPr lang="ru-RU" sz="1000" dirty="0"/>
                </a:p>
              </p:txBody>
            </p:sp>
            <p:sp>
              <p:nvSpPr>
                <p:cNvPr id="117" name="TextBox 116"/>
                <p:cNvSpPr txBox="1"/>
                <p:nvPr/>
              </p:nvSpPr>
              <p:spPr>
                <a:xfrm>
                  <a:off x="3357554" y="2643182"/>
                  <a:ext cx="812145" cy="24237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1200" dirty="0" smtClean="0"/>
                    <a:t>Кремний </a:t>
                  </a:r>
                  <a:endParaRPr lang="ru-RU" sz="1200" dirty="0"/>
                </a:p>
              </p:txBody>
            </p:sp>
          </p:grpSp>
          <p:sp>
            <p:nvSpPr>
              <p:cNvPr id="119" name="Прямоугольник 118"/>
              <p:cNvSpPr/>
              <p:nvPr/>
            </p:nvSpPr>
            <p:spPr>
              <a:xfrm>
                <a:off x="4143372" y="2367151"/>
                <a:ext cx="785818" cy="490345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22" name="TextBox 121"/>
              <p:cNvSpPr txBox="1"/>
              <p:nvPr/>
            </p:nvSpPr>
            <p:spPr>
              <a:xfrm>
                <a:off x="4357686" y="2500306"/>
                <a:ext cx="611065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000" dirty="0" smtClean="0"/>
                  <a:t>30,9738</a:t>
                </a:r>
                <a:endParaRPr lang="ru-RU" sz="1000" dirty="0"/>
              </a:p>
            </p:txBody>
          </p:sp>
          <p:sp>
            <p:nvSpPr>
              <p:cNvPr id="120" name="TextBox 119"/>
              <p:cNvSpPr txBox="1"/>
              <p:nvPr/>
            </p:nvSpPr>
            <p:spPr>
              <a:xfrm>
                <a:off x="4143372" y="2357430"/>
                <a:ext cx="32092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000" b="1" dirty="0"/>
                  <a:t>Р</a:t>
                </a:r>
              </a:p>
            </p:txBody>
          </p:sp>
          <p:grpSp>
            <p:nvGrpSpPr>
              <p:cNvPr id="37" name="Группа 220"/>
              <p:cNvGrpSpPr/>
              <p:nvPr/>
            </p:nvGrpSpPr>
            <p:grpSpPr>
              <a:xfrm>
                <a:off x="4143372" y="2276013"/>
                <a:ext cx="847332" cy="604831"/>
                <a:chOff x="4143372" y="2276013"/>
                <a:chExt cx="847332" cy="604831"/>
              </a:xfrm>
            </p:grpSpPr>
            <p:sp>
              <p:nvSpPr>
                <p:cNvPr id="121" name="TextBox 120"/>
                <p:cNvSpPr txBox="1"/>
                <p:nvPr/>
              </p:nvSpPr>
              <p:spPr>
                <a:xfrm>
                  <a:off x="4572000" y="2276013"/>
                  <a:ext cx="418704" cy="31688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 smtClean="0"/>
                    <a:t>1</a:t>
                  </a:r>
                  <a:r>
                    <a:rPr lang="ru-RU" dirty="0" smtClean="0"/>
                    <a:t>5</a:t>
                  </a:r>
                  <a:endParaRPr lang="ru-RU" dirty="0"/>
                </a:p>
              </p:txBody>
            </p:sp>
            <p:sp>
              <p:nvSpPr>
                <p:cNvPr id="123" name="TextBox 122"/>
                <p:cNvSpPr txBox="1"/>
                <p:nvPr/>
              </p:nvSpPr>
              <p:spPr>
                <a:xfrm>
                  <a:off x="4143372" y="2643182"/>
                  <a:ext cx="732893" cy="23766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1200" dirty="0" smtClean="0"/>
                    <a:t>Фосфор </a:t>
                  </a:r>
                  <a:endParaRPr lang="ru-RU" sz="1200" dirty="0"/>
                </a:p>
              </p:txBody>
            </p:sp>
          </p:grpSp>
          <p:sp>
            <p:nvSpPr>
              <p:cNvPr id="125" name="TextBox 124"/>
              <p:cNvSpPr txBox="1"/>
              <p:nvPr/>
            </p:nvSpPr>
            <p:spPr>
              <a:xfrm>
                <a:off x="4929190" y="2357430"/>
                <a:ext cx="42862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/>
                  <a:t>S</a:t>
                </a:r>
                <a:endParaRPr lang="ru-RU" sz="2000" b="1" dirty="0"/>
              </a:p>
            </p:txBody>
          </p:sp>
          <p:sp>
            <p:nvSpPr>
              <p:cNvPr id="126" name="TextBox 125"/>
              <p:cNvSpPr txBox="1"/>
              <p:nvPr/>
            </p:nvSpPr>
            <p:spPr>
              <a:xfrm>
                <a:off x="5214942" y="2500306"/>
                <a:ext cx="64294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000" dirty="0" smtClean="0"/>
                  <a:t>32,064</a:t>
                </a:r>
                <a:endParaRPr lang="ru-RU" sz="1000" dirty="0"/>
              </a:p>
            </p:txBody>
          </p:sp>
          <p:sp>
            <p:nvSpPr>
              <p:cNvPr id="127" name="TextBox 126"/>
              <p:cNvSpPr txBox="1"/>
              <p:nvPr/>
            </p:nvSpPr>
            <p:spPr>
              <a:xfrm>
                <a:off x="5025163" y="2643182"/>
                <a:ext cx="928694" cy="277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dirty="0" smtClean="0"/>
                  <a:t>Сера</a:t>
                </a:r>
                <a:endParaRPr lang="ru-RU" sz="1200" dirty="0"/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>
                <a:off x="5286380" y="2276013"/>
                <a:ext cx="418704" cy="3231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16</a:t>
                </a:r>
                <a:endParaRPr lang="ru-RU" dirty="0"/>
              </a:p>
            </p:txBody>
          </p:sp>
          <p:sp>
            <p:nvSpPr>
              <p:cNvPr id="130" name="Прямоугольник 129"/>
              <p:cNvSpPr/>
              <p:nvPr/>
            </p:nvSpPr>
            <p:spPr>
              <a:xfrm>
                <a:off x="5715008" y="2367151"/>
                <a:ext cx="785818" cy="490345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31" name="TextBox 130"/>
              <p:cNvSpPr txBox="1"/>
              <p:nvPr/>
            </p:nvSpPr>
            <p:spPr>
              <a:xfrm>
                <a:off x="5643570" y="2357430"/>
                <a:ext cx="38343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err="1" smtClean="0"/>
                  <a:t>Cl</a:t>
                </a:r>
                <a:endParaRPr lang="ru-RU" sz="2000" b="1" dirty="0"/>
              </a:p>
            </p:txBody>
          </p:sp>
          <p:sp>
            <p:nvSpPr>
              <p:cNvPr id="132" name="TextBox 131"/>
              <p:cNvSpPr txBox="1"/>
              <p:nvPr/>
            </p:nvSpPr>
            <p:spPr>
              <a:xfrm>
                <a:off x="6143636" y="2276013"/>
                <a:ext cx="418704" cy="3168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17</a:t>
                </a:r>
                <a:endParaRPr lang="ru-RU" dirty="0"/>
              </a:p>
            </p:txBody>
          </p:sp>
          <p:grpSp>
            <p:nvGrpSpPr>
              <p:cNvPr id="768" name="Группа 219"/>
              <p:cNvGrpSpPr/>
              <p:nvPr/>
            </p:nvGrpSpPr>
            <p:grpSpPr>
              <a:xfrm>
                <a:off x="5838478" y="2500306"/>
                <a:ext cx="725257" cy="380538"/>
                <a:chOff x="5838478" y="2500306"/>
                <a:chExt cx="725257" cy="380538"/>
              </a:xfrm>
            </p:grpSpPr>
            <p:sp>
              <p:nvSpPr>
                <p:cNvPr id="133" name="TextBox 132"/>
                <p:cNvSpPr txBox="1"/>
                <p:nvPr/>
              </p:nvSpPr>
              <p:spPr>
                <a:xfrm>
                  <a:off x="6000760" y="2500306"/>
                  <a:ext cx="562975" cy="25391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1000" dirty="0" smtClean="0"/>
                    <a:t>35,453</a:t>
                  </a:r>
                  <a:endParaRPr lang="ru-RU" sz="1000" dirty="0"/>
                </a:p>
              </p:txBody>
            </p:sp>
            <p:sp>
              <p:nvSpPr>
                <p:cNvPr id="134" name="TextBox 133"/>
                <p:cNvSpPr txBox="1"/>
                <p:nvPr/>
              </p:nvSpPr>
              <p:spPr>
                <a:xfrm>
                  <a:off x="5838478" y="2643182"/>
                  <a:ext cx="540533" cy="23766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1200" dirty="0" smtClean="0"/>
                    <a:t>Хлор </a:t>
                  </a:r>
                  <a:endParaRPr lang="ru-RU" sz="1200" dirty="0"/>
                </a:p>
              </p:txBody>
            </p:sp>
          </p:grpSp>
          <p:sp>
            <p:nvSpPr>
              <p:cNvPr id="149" name="Прямоугольник 148"/>
              <p:cNvSpPr/>
              <p:nvPr/>
            </p:nvSpPr>
            <p:spPr>
              <a:xfrm>
                <a:off x="1000100" y="1000108"/>
                <a:ext cx="785818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b="1" dirty="0" smtClean="0"/>
                  <a:t>I</a:t>
                </a:r>
                <a:endParaRPr lang="ru-RU" b="1" dirty="0"/>
              </a:p>
            </p:txBody>
          </p:sp>
          <p:sp>
            <p:nvSpPr>
              <p:cNvPr id="151" name="TextBox 150"/>
              <p:cNvSpPr txBox="1"/>
              <p:nvPr/>
            </p:nvSpPr>
            <p:spPr>
              <a:xfrm>
                <a:off x="642910" y="5929330"/>
                <a:ext cx="4286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spc="-300" dirty="0" smtClean="0"/>
                  <a:t>10</a:t>
                </a:r>
                <a:endParaRPr lang="ru-RU" b="1" spc="-300" dirty="0"/>
              </a:p>
            </p:txBody>
          </p:sp>
          <p:sp>
            <p:nvSpPr>
              <p:cNvPr id="153" name="Прямоугольник 152"/>
              <p:cNvSpPr/>
              <p:nvPr/>
            </p:nvSpPr>
            <p:spPr>
              <a:xfrm rot="16909771">
                <a:off x="545788" y="831893"/>
                <a:ext cx="661143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1600" b="1" dirty="0" smtClean="0"/>
                  <a:t>Ряды</a:t>
                </a:r>
                <a:endParaRPr lang="ru-RU" sz="1600" b="1" dirty="0"/>
              </a:p>
            </p:txBody>
          </p:sp>
          <p:grpSp>
            <p:nvGrpSpPr>
              <p:cNvPr id="769" name="Группа 154"/>
              <p:cNvGrpSpPr/>
              <p:nvPr/>
            </p:nvGrpSpPr>
            <p:grpSpPr>
              <a:xfrm>
                <a:off x="6500826" y="2285992"/>
                <a:ext cx="1011928" cy="634189"/>
                <a:chOff x="6572264" y="2357430"/>
                <a:chExt cx="1011928" cy="634189"/>
              </a:xfrm>
            </p:grpSpPr>
            <p:sp>
              <p:nvSpPr>
                <p:cNvPr id="156" name="TextBox 155"/>
                <p:cNvSpPr txBox="1"/>
                <p:nvPr/>
              </p:nvSpPr>
              <p:spPr>
                <a:xfrm>
                  <a:off x="7000892" y="2357430"/>
                  <a:ext cx="42862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 smtClean="0"/>
                    <a:t>18</a:t>
                  </a:r>
                  <a:endParaRPr lang="ru-RU" dirty="0"/>
                </a:p>
              </p:txBody>
            </p:sp>
            <p:sp>
              <p:nvSpPr>
                <p:cNvPr id="157" name="TextBox 156"/>
                <p:cNvSpPr txBox="1"/>
                <p:nvPr/>
              </p:nvSpPr>
              <p:spPr>
                <a:xfrm>
                  <a:off x="6572264" y="2428868"/>
                  <a:ext cx="428628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000" b="1" dirty="0" err="1" smtClean="0"/>
                    <a:t>Ar</a:t>
                  </a:r>
                  <a:endParaRPr lang="ru-RU" sz="2000" b="1" dirty="0"/>
                </a:p>
              </p:txBody>
            </p:sp>
            <p:sp>
              <p:nvSpPr>
                <p:cNvPr id="158" name="TextBox 157"/>
                <p:cNvSpPr txBox="1"/>
                <p:nvPr/>
              </p:nvSpPr>
              <p:spPr>
                <a:xfrm>
                  <a:off x="6655498" y="2714620"/>
                  <a:ext cx="92869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1200" dirty="0" smtClean="0"/>
                    <a:t>Аргон</a:t>
                  </a:r>
                  <a:endParaRPr lang="ru-RU" sz="1200" dirty="0"/>
                </a:p>
              </p:txBody>
            </p:sp>
          </p:grpSp>
          <p:sp>
            <p:nvSpPr>
              <p:cNvPr id="159" name="TextBox 158"/>
              <p:cNvSpPr txBox="1"/>
              <p:nvPr/>
            </p:nvSpPr>
            <p:spPr>
              <a:xfrm>
                <a:off x="6786578" y="2500306"/>
                <a:ext cx="64294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000" dirty="0" smtClean="0"/>
                  <a:t>39,948</a:t>
                </a:r>
                <a:endParaRPr lang="ru-RU" sz="1000" dirty="0"/>
              </a:p>
            </p:txBody>
          </p:sp>
          <p:sp>
            <p:nvSpPr>
              <p:cNvPr id="162" name="Прямоугольник 161"/>
              <p:cNvSpPr/>
              <p:nvPr/>
            </p:nvSpPr>
            <p:spPr>
              <a:xfrm>
                <a:off x="6500826" y="3357562"/>
                <a:ext cx="785818" cy="50006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3" name="Прямоугольник 162"/>
              <p:cNvSpPr/>
              <p:nvPr/>
            </p:nvSpPr>
            <p:spPr>
              <a:xfrm>
                <a:off x="6500826" y="4357694"/>
                <a:ext cx="785818" cy="50006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4" name="Прямоугольник 163"/>
              <p:cNvSpPr/>
              <p:nvPr/>
            </p:nvSpPr>
            <p:spPr>
              <a:xfrm>
                <a:off x="6500826" y="5357826"/>
                <a:ext cx="785818" cy="50006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7" name="TextBox 166"/>
              <p:cNvSpPr txBox="1"/>
              <p:nvPr/>
            </p:nvSpPr>
            <p:spPr>
              <a:xfrm>
                <a:off x="6429388" y="1357298"/>
                <a:ext cx="57150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/>
                  <a:t>He</a:t>
                </a:r>
                <a:endParaRPr lang="ru-RU" sz="2000" b="1" dirty="0"/>
              </a:p>
            </p:txBody>
          </p:sp>
          <p:grpSp>
            <p:nvGrpSpPr>
              <p:cNvPr id="770" name="Группа 221"/>
              <p:cNvGrpSpPr/>
              <p:nvPr/>
            </p:nvGrpSpPr>
            <p:grpSpPr>
              <a:xfrm>
                <a:off x="6584060" y="1236771"/>
                <a:ext cx="928694" cy="683278"/>
                <a:chOff x="6584060" y="1236771"/>
                <a:chExt cx="928694" cy="683278"/>
              </a:xfrm>
            </p:grpSpPr>
            <p:sp>
              <p:nvSpPr>
                <p:cNvPr id="166" name="TextBox 165"/>
                <p:cNvSpPr txBox="1"/>
                <p:nvPr/>
              </p:nvSpPr>
              <p:spPr>
                <a:xfrm>
                  <a:off x="6786578" y="1500174"/>
                  <a:ext cx="642942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1000" dirty="0" smtClean="0"/>
                    <a:t>4,0026</a:t>
                  </a:r>
                  <a:endParaRPr lang="ru-RU" sz="1000" dirty="0"/>
                </a:p>
              </p:txBody>
            </p:sp>
            <p:sp>
              <p:nvSpPr>
                <p:cNvPr id="168" name="TextBox 167"/>
                <p:cNvSpPr txBox="1"/>
                <p:nvPr/>
              </p:nvSpPr>
              <p:spPr>
                <a:xfrm>
                  <a:off x="6584060" y="1643050"/>
                  <a:ext cx="92869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1200" dirty="0" smtClean="0"/>
                    <a:t>Гелий</a:t>
                  </a:r>
                  <a:endParaRPr lang="ru-RU" sz="1200" dirty="0"/>
                </a:p>
              </p:txBody>
            </p:sp>
            <p:sp>
              <p:nvSpPr>
                <p:cNvPr id="173" name="TextBox 172"/>
                <p:cNvSpPr txBox="1"/>
                <p:nvPr/>
              </p:nvSpPr>
              <p:spPr>
                <a:xfrm>
                  <a:off x="6929455" y="1236771"/>
                  <a:ext cx="42862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 smtClean="0"/>
                    <a:t>2</a:t>
                  </a:r>
                  <a:endParaRPr lang="ru-RU" dirty="0"/>
                </a:p>
              </p:txBody>
            </p:sp>
          </p:grpSp>
          <p:sp>
            <p:nvSpPr>
              <p:cNvPr id="174" name="TextBox 173"/>
              <p:cNvSpPr txBox="1"/>
              <p:nvPr/>
            </p:nvSpPr>
            <p:spPr>
              <a:xfrm>
                <a:off x="928662" y="1357298"/>
                <a:ext cx="714380" cy="4157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b="1" dirty="0" smtClean="0"/>
                  <a:t>(</a:t>
                </a:r>
                <a:r>
                  <a:rPr lang="en-US" sz="2000" b="1" dirty="0" smtClean="0"/>
                  <a:t>H</a:t>
                </a:r>
                <a:r>
                  <a:rPr lang="ru-RU" sz="2000" b="1" dirty="0" smtClean="0"/>
                  <a:t>)</a:t>
                </a:r>
                <a:endParaRPr lang="ru-RU" sz="2000" b="1" dirty="0"/>
              </a:p>
            </p:txBody>
          </p:sp>
          <p:sp>
            <p:nvSpPr>
              <p:cNvPr id="182" name="TextBox 181"/>
              <p:cNvSpPr txBox="1"/>
              <p:nvPr/>
            </p:nvSpPr>
            <p:spPr>
              <a:xfrm>
                <a:off x="4143372" y="1857364"/>
                <a:ext cx="57150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/>
                  <a:t>N</a:t>
                </a:r>
                <a:endParaRPr lang="ru-RU" sz="2000" b="1" dirty="0"/>
              </a:p>
            </p:txBody>
          </p:sp>
          <p:sp>
            <p:nvSpPr>
              <p:cNvPr id="187" name="TextBox 186"/>
              <p:cNvSpPr txBox="1"/>
              <p:nvPr/>
            </p:nvSpPr>
            <p:spPr>
              <a:xfrm>
                <a:off x="5143504" y="2000240"/>
                <a:ext cx="64294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000" dirty="0" smtClean="0"/>
                  <a:t>15,9994</a:t>
                </a:r>
                <a:endParaRPr lang="ru-RU" sz="1000" dirty="0"/>
              </a:p>
            </p:txBody>
          </p:sp>
          <p:sp>
            <p:nvSpPr>
              <p:cNvPr id="190" name="TextBox 189"/>
              <p:cNvSpPr txBox="1"/>
              <p:nvPr/>
            </p:nvSpPr>
            <p:spPr>
              <a:xfrm>
                <a:off x="5929322" y="2000240"/>
                <a:ext cx="64294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000" dirty="0" smtClean="0"/>
                  <a:t>18,9984</a:t>
                </a:r>
                <a:endParaRPr lang="ru-RU" sz="1000" dirty="0"/>
              </a:p>
            </p:txBody>
          </p:sp>
          <p:grpSp>
            <p:nvGrpSpPr>
              <p:cNvPr id="771" name="Группа 202"/>
              <p:cNvGrpSpPr/>
              <p:nvPr/>
            </p:nvGrpSpPr>
            <p:grpSpPr>
              <a:xfrm>
                <a:off x="3357554" y="1758219"/>
                <a:ext cx="857256" cy="499255"/>
                <a:chOff x="3357554" y="1758219"/>
                <a:chExt cx="857256" cy="499255"/>
              </a:xfrm>
            </p:grpSpPr>
            <p:sp>
              <p:nvSpPr>
                <p:cNvPr id="183" name="TextBox 182"/>
                <p:cNvSpPr txBox="1"/>
                <p:nvPr/>
              </p:nvSpPr>
              <p:spPr>
                <a:xfrm>
                  <a:off x="3357554" y="1857364"/>
                  <a:ext cx="428628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000" b="1" dirty="0" smtClean="0"/>
                    <a:t>С</a:t>
                  </a:r>
                  <a:endParaRPr lang="ru-RU" sz="2000" b="1" dirty="0"/>
                </a:p>
              </p:txBody>
            </p:sp>
            <p:sp>
              <p:nvSpPr>
                <p:cNvPr id="188" name="TextBox 187"/>
                <p:cNvSpPr txBox="1"/>
                <p:nvPr/>
              </p:nvSpPr>
              <p:spPr>
                <a:xfrm>
                  <a:off x="3571868" y="2000240"/>
                  <a:ext cx="642942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1000" dirty="0" smtClean="0"/>
                    <a:t>12,0112</a:t>
                  </a:r>
                  <a:endParaRPr lang="ru-RU" sz="1000" dirty="0"/>
                </a:p>
              </p:txBody>
            </p:sp>
            <p:sp>
              <p:nvSpPr>
                <p:cNvPr id="191" name="Прямоугольник 190"/>
                <p:cNvSpPr/>
                <p:nvPr/>
              </p:nvSpPr>
              <p:spPr>
                <a:xfrm>
                  <a:off x="3857620" y="1758219"/>
                  <a:ext cx="301686" cy="36933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ru-RU" dirty="0" smtClean="0"/>
                    <a:t>6</a:t>
                  </a:r>
                  <a:endParaRPr lang="ru-RU" dirty="0"/>
                </a:p>
              </p:txBody>
            </p:sp>
          </p:grpSp>
          <p:sp>
            <p:nvSpPr>
              <p:cNvPr id="193" name="TextBox 192"/>
              <p:cNvSpPr txBox="1"/>
              <p:nvPr/>
            </p:nvSpPr>
            <p:spPr>
              <a:xfrm>
                <a:off x="2759993" y="2127550"/>
                <a:ext cx="642942" cy="277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dirty="0" smtClean="0"/>
                  <a:t>Бор</a:t>
                </a:r>
                <a:endParaRPr lang="ru-RU" sz="1200" dirty="0"/>
              </a:p>
            </p:txBody>
          </p:sp>
          <p:sp>
            <p:nvSpPr>
              <p:cNvPr id="194" name="TextBox 193"/>
              <p:cNvSpPr txBox="1"/>
              <p:nvPr/>
            </p:nvSpPr>
            <p:spPr>
              <a:xfrm>
                <a:off x="2857488" y="2000240"/>
                <a:ext cx="64294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000" dirty="0" smtClean="0"/>
                  <a:t>10,811</a:t>
                </a:r>
                <a:endParaRPr lang="ru-RU" sz="1000" dirty="0"/>
              </a:p>
            </p:txBody>
          </p:sp>
          <p:sp>
            <p:nvSpPr>
              <p:cNvPr id="198" name="TextBox 197"/>
              <p:cNvSpPr txBox="1"/>
              <p:nvPr/>
            </p:nvSpPr>
            <p:spPr>
              <a:xfrm>
                <a:off x="3357554" y="2143116"/>
                <a:ext cx="78581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dirty="0" smtClean="0"/>
                  <a:t>Углерод</a:t>
                </a:r>
                <a:endParaRPr lang="ru-RU" sz="1200" dirty="0"/>
              </a:p>
            </p:txBody>
          </p:sp>
          <p:grpSp>
            <p:nvGrpSpPr>
              <p:cNvPr id="772" name="Группа 201"/>
              <p:cNvGrpSpPr/>
              <p:nvPr/>
            </p:nvGrpSpPr>
            <p:grpSpPr>
              <a:xfrm>
                <a:off x="2571736" y="1758218"/>
                <a:ext cx="801752" cy="499256"/>
                <a:chOff x="2571736" y="1758218"/>
                <a:chExt cx="801752" cy="499256"/>
              </a:xfrm>
            </p:grpSpPr>
            <p:sp>
              <p:nvSpPr>
                <p:cNvPr id="200" name="Прямоугольник 199"/>
                <p:cNvSpPr/>
                <p:nvPr/>
              </p:nvSpPr>
              <p:spPr>
                <a:xfrm>
                  <a:off x="3071802" y="1758218"/>
                  <a:ext cx="301686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ru-RU" dirty="0" smtClean="0"/>
                    <a:t>5</a:t>
                  </a:r>
                  <a:endParaRPr lang="ru-RU" dirty="0"/>
                </a:p>
              </p:txBody>
            </p:sp>
            <p:sp>
              <p:nvSpPr>
                <p:cNvPr id="201" name="TextBox 200"/>
                <p:cNvSpPr txBox="1"/>
                <p:nvPr/>
              </p:nvSpPr>
              <p:spPr>
                <a:xfrm>
                  <a:off x="2571736" y="1857364"/>
                  <a:ext cx="57150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000" b="1" dirty="0" smtClean="0"/>
                    <a:t>В</a:t>
                  </a:r>
                  <a:endParaRPr lang="ru-RU" sz="2000" b="1" dirty="0"/>
                </a:p>
              </p:txBody>
            </p:sp>
          </p:grpSp>
          <p:sp>
            <p:nvSpPr>
              <p:cNvPr id="204" name="TextBox 203"/>
              <p:cNvSpPr txBox="1"/>
              <p:nvPr/>
            </p:nvSpPr>
            <p:spPr>
              <a:xfrm>
                <a:off x="5715008" y="1857364"/>
                <a:ext cx="57150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/>
                  <a:t>F</a:t>
                </a:r>
                <a:endParaRPr lang="ru-RU" sz="2000" b="1" dirty="0"/>
              </a:p>
            </p:txBody>
          </p:sp>
          <p:grpSp>
            <p:nvGrpSpPr>
              <p:cNvPr id="773" name="Группа 209"/>
              <p:cNvGrpSpPr/>
              <p:nvPr/>
            </p:nvGrpSpPr>
            <p:grpSpPr>
              <a:xfrm>
                <a:off x="4246873" y="1758218"/>
                <a:ext cx="785817" cy="661897"/>
                <a:chOff x="4246873" y="1758218"/>
                <a:chExt cx="785817" cy="661897"/>
              </a:xfrm>
            </p:grpSpPr>
            <p:sp>
              <p:nvSpPr>
                <p:cNvPr id="192" name="TextBox 191"/>
                <p:cNvSpPr txBox="1"/>
                <p:nvPr/>
              </p:nvSpPr>
              <p:spPr>
                <a:xfrm>
                  <a:off x="4357686" y="2000240"/>
                  <a:ext cx="642942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1000" dirty="0" smtClean="0"/>
                    <a:t>14,0067</a:t>
                  </a:r>
                  <a:endParaRPr lang="ru-RU" sz="1000" dirty="0"/>
                </a:p>
              </p:txBody>
            </p:sp>
            <p:sp>
              <p:nvSpPr>
                <p:cNvPr id="199" name="TextBox 198"/>
                <p:cNvSpPr txBox="1"/>
                <p:nvPr/>
              </p:nvSpPr>
              <p:spPr>
                <a:xfrm>
                  <a:off x="4246873" y="2143116"/>
                  <a:ext cx="785817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1200" dirty="0" smtClean="0"/>
                    <a:t>Азот</a:t>
                  </a:r>
                  <a:endParaRPr lang="ru-RU" sz="1200" dirty="0"/>
                </a:p>
              </p:txBody>
            </p:sp>
            <p:sp>
              <p:nvSpPr>
                <p:cNvPr id="205" name="Прямоугольник 204"/>
                <p:cNvSpPr/>
                <p:nvPr/>
              </p:nvSpPr>
              <p:spPr>
                <a:xfrm>
                  <a:off x="4643437" y="1758218"/>
                  <a:ext cx="301686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ru-RU" dirty="0" smtClean="0"/>
                    <a:t>7</a:t>
                  </a:r>
                  <a:endParaRPr lang="ru-RU" dirty="0"/>
                </a:p>
              </p:txBody>
            </p:sp>
          </p:grpSp>
          <p:sp>
            <p:nvSpPr>
              <p:cNvPr id="207" name="Прямоугольник 206"/>
              <p:cNvSpPr/>
              <p:nvPr/>
            </p:nvSpPr>
            <p:spPr>
              <a:xfrm>
                <a:off x="6858016" y="1785926"/>
                <a:ext cx="41870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smtClean="0"/>
                  <a:t>10</a:t>
                </a:r>
                <a:endParaRPr lang="ru-RU" dirty="0"/>
              </a:p>
            </p:txBody>
          </p:sp>
          <p:grpSp>
            <p:nvGrpSpPr>
              <p:cNvPr id="774" name="Группа 210"/>
              <p:cNvGrpSpPr/>
              <p:nvPr/>
            </p:nvGrpSpPr>
            <p:grpSpPr>
              <a:xfrm>
                <a:off x="4857752" y="1758218"/>
                <a:ext cx="928694" cy="661897"/>
                <a:chOff x="4857752" y="1758218"/>
                <a:chExt cx="928694" cy="661897"/>
              </a:xfrm>
            </p:grpSpPr>
            <p:sp>
              <p:nvSpPr>
                <p:cNvPr id="189" name="Прямоугольник 188"/>
                <p:cNvSpPr/>
                <p:nvPr/>
              </p:nvSpPr>
              <p:spPr>
                <a:xfrm>
                  <a:off x="5429256" y="1758218"/>
                  <a:ext cx="301686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ru-RU" dirty="0" smtClean="0"/>
                    <a:t>8</a:t>
                  </a:r>
                  <a:endParaRPr lang="ru-RU" dirty="0"/>
                </a:p>
              </p:txBody>
            </p:sp>
            <p:sp>
              <p:nvSpPr>
                <p:cNvPr id="206" name="TextBox 205"/>
                <p:cNvSpPr txBox="1"/>
                <p:nvPr/>
              </p:nvSpPr>
              <p:spPr>
                <a:xfrm>
                  <a:off x="4929190" y="1857364"/>
                  <a:ext cx="57150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000" b="1" dirty="0" smtClean="0"/>
                    <a:t>O</a:t>
                  </a:r>
                  <a:endParaRPr lang="ru-RU" sz="2000" b="1" dirty="0"/>
                </a:p>
              </p:txBody>
            </p:sp>
            <p:sp>
              <p:nvSpPr>
                <p:cNvPr id="208" name="TextBox 207"/>
                <p:cNvSpPr txBox="1"/>
                <p:nvPr/>
              </p:nvSpPr>
              <p:spPr>
                <a:xfrm>
                  <a:off x="4857752" y="2143116"/>
                  <a:ext cx="92869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1200" dirty="0" smtClean="0"/>
                    <a:t>Кислород</a:t>
                  </a:r>
                  <a:endParaRPr lang="ru-RU" sz="1200" dirty="0"/>
                </a:p>
              </p:txBody>
            </p:sp>
          </p:grpSp>
          <p:sp>
            <p:nvSpPr>
              <p:cNvPr id="209" name="TextBox 208"/>
              <p:cNvSpPr txBox="1"/>
              <p:nvPr/>
            </p:nvSpPr>
            <p:spPr>
              <a:xfrm>
                <a:off x="6656077" y="2143116"/>
                <a:ext cx="785818" cy="277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dirty="0" smtClean="0"/>
                  <a:t>Неон</a:t>
                </a:r>
                <a:endParaRPr lang="ru-RU" sz="1200" dirty="0"/>
              </a:p>
            </p:txBody>
          </p:sp>
          <p:grpSp>
            <p:nvGrpSpPr>
              <p:cNvPr id="782" name="Группа 218"/>
              <p:cNvGrpSpPr/>
              <p:nvPr/>
            </p:nvGrpSpPr>
            <p:grpSpPr>
              <a:xfrm>
                <a:off x="6500826" y="1857364"/>
                <a:ext cx="1000132" cy="400110"/>
                <a:chOff x="6500826" y="1857364"/>
                <a:chExt cx="1000132" cy="400110"/>
              </a:xfrm>
            </p:grpSpPr>
            <p:sp>
              <p:nvSpPr>
                <p:cNvPr id="214" name="TextBox 213"/>
                <p:cNvSpPr txBox="1"/>
                <p:nvPr/>
              </p:nvSpPr>
              <p:spPr>
                <a:xfrm>
                  <a:off x="6500826" y="1857364"/>
                  <a:ext cx="57150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000" b="1" dirty="0" smtClean="0"/>
                    <a:t>Ne</a:t>
                  </a:r>
                  <a:endParaRPr lang="ru-RU" sz="2000" b="1" dirty="0"/>
                </a:p>
              </p:txBody>
            </p:sp>
            <p:sp>
              <p:nvSpPr>
                <p:cNvPr id="215" name="TextBox 214"/>
                <p:cNvSpPr txBox="1"/>
                <p:nvPr/>
              </p:nvSpPr>
              <p:spPr>
                <a:xfrm>
                  <a:off x="6858016" y="2000240"/>
                  <a:ext cx="642942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1000" dirty="0" smtClean="0"/>
                    <a:t>20,163</a:t>
                  </a:r>
                  <a:endParaRPr lang="ru-RU" sz="1000" dirty="0"/>
                </a:p>
              </p:txBody>
            </p:sp>
          </p:grpSp>
          <p:sp>
            <p:nvSpPr>
              <p:cNvPr id="216" name="Прямоугольник 215"/>
              <p:cNvSpPr/>
              <p:nvPr/>
            </p:nvSpPr>
            <p:spPr>
              <a:xfrm>
                <a:off x="6219043" y="1758218"/>
                <a:ext cx="3016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/>
                  <a:t>9</a:t>
                </a:r>
                <a:endParaRPr lang="ru-RU" dirty="0"/>
              </a:p>
            </p:txBody>
          </p:sp>
          <p:sp>
            <p:nvSpPr>
              <p:cNvPr id="217" name="TextBox 216"/>
              <p:cNvSpPr txBox="1"/>
              <p:nvPr/>
            </p:nvSpPr>
            <p:spPr>
              <a:xfrm>
                <a:off x="5715008" y="2143116"/>
                <a:ext cx="78581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dirty="0" smtClean="0"/>
                  <a:t>Фтор</a:t>
                </a:r>
                <a:endParaRPr lang="ru-RU" sz="1200" dirty="0"/>
              </a:p>
            </p:txBody>
          </p:sp>
        </p:grpSp>
        <p:sp>
          <p:nvSpPr>
            <p:cNvPr id="203" name="Прямоугольник 202"/>
            <p:cNvSpPr/>
            <p:nvPr/>
          </p:nvSpPr>
          <p:spPr>
            <a:xfrm>
              <a:off x="1000100" y="5786455"/>
              <a:ext cx="785818" cy="35718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2" name="Прямоугольник 211"/>
            <p:cNvSpPr/>
            <p:nvPr/>
          </p:nvSpPr>
          <p:spPr>
            <a:xfrm>
              <a:off x="1785918" y="5786454"/>
              <a:ext cx="785818" cy="35718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3" name="Прямоугольник 212"/>
            <p:cNvSpPr/>
            <p:nvPr/>
          </p:nvSpPr>
          <p:spPr>
            <a:xfrm>
              <a:off x="2571736" y="5786454"/>
              <a:ext cx="785818" cy="35718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8" name="Прямоугольник 217"/>
            <p:cNvSpPr/>
            <p:nvPr/>
          </p:nvSpPr>
          <p:spPr>
            <a:xfrm>
              <a:off x="3357554" y="5786454"/>
              <a:ext cx="785818" cy="35718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9" name="Прямоугольник 218"/>
            <p:cNvSpPr/>
            <p:nvPr/>
          </p:nvSpPr>
          <p:spPr>
            <a:xfrm>
              <a:off x="4143372" y="5786454"/>
              <a:ext cx="785818" cy="35718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0" name="Прямоугольник 219"/>
            <p:cNvSpPr/>
            <p:nvPr/>
          </p:nvSpPr>
          <p:spPr>
            <a:xfrm>
              <a:off x="5715008" y="5786454"/>
              <a:ext cx="785818" cy="35718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1" name="Прямоугольник 220"/>
            <p:cNvSpPr/>
            <p:nvPr/>
          </p:nvSpPr>
          <p:spPr>
            <a:xfrm>
              <a:off x="4929190" y="5786454"/>
              <a:ext cx="785818" cy="35718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2" name="Прямоугольник 221"/>
            <p:cNvSpPr/>
            <p:nvPr/>
          </p:nvSpPr>
          <p:spPr>
            <a:xfrm>
              <a:off x="6500826" y="5786454"/>
              <a:ext cx="2357454" cy="35718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3" name="Прямоугольник 222"/>
            <p:cNvSpPr/>
            <p:nvPr/>
          </p:nvSpPr>
          <p:spPr>
            <a:xfrm>
              <a:off x="214282" y="5786454"/>
              <a:ext cx="785818" cy="35718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4" name="Прямоугольник 223"/>
            <p:cNvSpPr/>
            <p:nvPr/>
          </p:nvSpPr>
          <p:spPr>
            <a:xfrm>
              <a:off x="1000100" y="6143644"/>
              <a:ext cx="785818" cy="35718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5" name="Прямоугольник 224"/>
            <p:cNvSpPr/>
            <p:nvPr/>
          </p:nvSpPr>
          <p:spPr>
            <a:xfrm>
              <a:off x="214282" y="6143644"/>
              <a:ext cx="785818" cy="35718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6" name="Прямоугольник 225"/>
            <p:cNvSpPr/>
            <p:nvPr/>
          </p:nvSpPr>
          <p:spPr>
            <a:xfrm>
              <a:off x="1785918" y="6143644"/>
              <a:ext cx="785818" cy="35718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7" name="Прямоугольник 226"/>
            <p:cNvSpPr/>
            <p:nvPr/>
          </p:nvSpPr>
          <p:spPr>
            <a:xfrm>
              <a:off x="2571736" y="6143644"/>
              <a:ext cx="785818" cy="35718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8" name="Прямоугольник 227"/>
            <p:cNvSpPr/>
            <p:nvPr/>
          </p:nvSpPr>
          <p:spPr>
            <a:xfrm>
              <a:off x="3357554" y="6143644"/>
              <a:ext cx="785818" cy="35718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9" name="Прямоугольник 228"/>
            <p:cNvSpPr/>
            <p:nvPr/>
          </p:nvSpPr>
          <p:spPr>
            <a:xfrm>
              <a:off x="4143372" y="6143644"/>
              <a:ext cx="785818" cy="35718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0" name="Прямоугольник 229"/>
            <p:cNvSpPr/>
            <p:nvPr/>
          </p:nvSpPr>
          <p:spPr>
            <a:xfrm>
              <a:off x="4929190" y="6143644"/>
              <a:ext cx="785818" cy="35718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1" name="Прямоугольник 230"/>
            <p:cNvSpPr/>
            <p:nvPr/>
          </p:nvSpPr>
          <p:spPr>
            <a:xfrm>
              <a:off x="5715008" y="6143644"/>
              <a:ext cx="785818" cy="35718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2" name="Прямоугольник 231"/>
            <p:cNvSpPr/>
            <p:nvPr/>
          </p:nvSpPr>
          <p:spPr>
            <a:xfrm>
              <a:off x="6500826" y="6143644"/>
              <a:ext cx="2357454" cy="35718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89" name="Группа 246"/>
          <p:cNvGrpSpPr/>
          <p:nvPr/>
        </p:nvGrpSpPr>
        <p:grpSpPr>
          <a:xfrm>
            <a:off x="6552199" y="3022567"/>
            <a:ext cx="936283" cy="620747"/>
            <a:chOff x="6429388" y="2081281"/>
            <a:chExt cx="928694" cy="620747"/>
          </a:xfrm>
        </p:grpSpPr>
        <p:sp>
          <p:nvSpPr>
            <p:cNvPr id="248" name="Прямоугольник 247"/>
            <p:cNvSpPr/>
            <p:nvPr/>
          </p:nvSpPr>
          <p:spPr>
            <a:xfrm>
              <a:off x="6429388" y="2150031"/>
              <a:ext cx="785818" cy="481247"/>
            </a:xfrm>
            <a:prstGeom prst="rect">
              <a:avLst/>
            </a:prstGeom>
            <a:solidFill>
              <a:srgbClr val="FFCC99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9" name="TextBox 248"/>
            <p:cNvSpPr txBox="1"/>
            <p:nvPr/>
          </p:nvSpPr>
          <p:spPr>
            <a:xfrm>
              <a:off x="6429388" y="2150031"/>
              <a:ext cx="428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/>
                <a:t>Kr</a:t>
              </a:r>
              <a:endParaRPr lang="ru-RU" sz="2000" b="1" dirty="0"/>
            </a:p>
          </p:txBody>
        </p:sp>
        <p:sp>
          <p:nvSpPr>
            <p:cNvPr id="250" name="TextBox 249"/>
            <p:cNvSpPr txBox="1"/>
            <p:nvPr/>
          </p:nvSpPr>
          <p:spPr>
            <a:xfrm>
              <a:off x="6715140" y="2287530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dirty="0" smtClean="0"/>
                <a:t>83,80</a:t>
              </a:r>
              <a:endParaRPr lang="ru-RU" sz="1000" dirty="0"/>
            </a:p>
          </p:txBody>
        </p:sp>
        <p:sp>
          <p:nvSpPr>
            <p:cNvPr id="251" name="TextBox 250"/>
            <p:cNvSpPr txBox="1"/>
            <p:nvPr/>
          </p:nvSpPr>
          <p:spPr>
            <a:xfrm>
              <a:off x="6429388" y="2425029"/>
              <a:ext cx="9286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 smtClean="0"/>
                <a:t>Криптон</a:t>
              </a:r>
              <a:endParaRPr lang="ru-RU" sz="1200" dirty="0"/>
            </a:p>
          </p:txBody>
        </p:sp>
        <p:sp>
          <p:nvSpPr>
            <p:cNvPr id="252" name="TextBox 251"/>
            <p:cNvSpPr txBox="1"/>
            <p:nvPr/>
          </p:nvSpPr>
          <p:spPr>
            <a:xfrm>
              <a:off x="6858016" y="2081281"/>
              <a:ext cx="428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36</a:t>
              </a:r>
              <a:endParaRPr lang="ru-RU" dirty="0"/>
            </a:p>
          </p:txBody>
        </p:sp>
      </p:grpSp>
      <p:grpSp>
        <p:nvGrpSpPr>
          <p:cNvPr id="790" name="Группа 252"/>
          <p:cNvGrpSpPr/>
          <p:nvPr/>
        </p:nvGrpSpPr>
        <p:grpSpPr>
          <a:xfrm>
            <a:off x="6552199" y="4000504"/>
            <a:ext cx="936283" cy="620747"/>
            <a:chOff x="6429388" y="2081281"/>
            <a:chExt cx="928694" cy="620747"/>
          </a:xfrm>
        </p:grpSpPr>
        <p:sp>
          <p:nvSpPr>
            <p:cNvPr id="254" name="Прямоугольник 253"/>
            <p:cNvSpPr/>
            <p:nvPr/>
          </p:nvSpPr>
          <p:spPr>
            <a:xfrm>
              <a:off x="6429388" y="2150031"/>
              <a:ext cx="785818" cy="481247"/>
            </a:xfrm>
            <a:prstGeom prst="rect">
              <a:avLst/>
            </a:prstGeom>
            <a:solidFill>
              <a:srgbClr val="FFCC99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5" name="TextBox 254"/>
            <p:cNvSpPr txBox="1"/>
            <p:nvPr/>
          </p:nvSpPr>
          <p:spPr>
            <a:xfrm>
              <a:off x="6429388" y="2150031"/>
              <a:ext cx="5715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err="1" smtClean="0"/>
                <a:t>Xe</a:t>
              </a:r>
              <a:endParaRPr lang="ru-RU" sz="2000" b="1" dirty="0"/>
            </a:p>
          </p:txBody>
        </p:sp>
        <p:sp>
          <p:nvSpPr>
            <p:cNvPr id="256" name="TextBox 255"/>
            <p:cNvSpPr txBox="1"/>
            <p:nvPr/>
          </p:nvSpPr>
          <p:spPr>
            <a:xfrm>
              <a:off x="6715140" y="2287530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131</a:t>
              </a:r>
              <a:r>
                <a:rPr lang="ru-RU" sz="1000" dirty="0" smtClean="0"/>
                <a:t>,30</a:t>
              </a:r>
              <a:endParaRPr lang="ru-RU" sz="1000" dirty="0"/>
            </a:p>
          </p:txBody>
        </p:sp>
        <p:sp>
          <p:nvSpPr>
            <p:cNvPr id="257" name="TextBox 256"/>
            <p:cNvSpPr txBox="1"/>
            <p:nvPr/>
          </p:nvSpPr>
          <p:spPr>
            <a:xfrm>
              <a:off x="6429388" y="2425029"/>
              <a:ext cx="9286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 smtClean="0"/>
                <a:t>Ксенон</a:t>
              </a:r>
              <a:endParaRPr lang="ru-RU" sz="1200" dirty="0"/>
            </a:p>
          </p:txBody>
        </p:sp>
        <p:sp>
          <p:nvSpPr>
            <p:cNvPr id="258" name="TextBox 257"/>
            <p:cNvSpPr txBox="1"/>
            <p:nvPr/>
          </p:nvSpPr>
          <p:spPr>
            <a:xfrm>
              <a:off x="6858016" y="2081281"/>
              <a:ext cx="428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54</a:t>
              </a:r>
              <a:endParaRPr lang="ru-RU" dirty="0"/>
            </a:p>
          </p:txBody>
        </p:sp>
      </p:grpSp>
      <p:grpSp>
        <p:nvGrpSpPr>
          <p:cNvPr id="791" name="Группа 258"/>
          <p:cNvGrpSpPr/>
          <p:nvPr/>
        </p:nvGrpSpPr>
        <p:grpSpPr>
          <a:xfrm>
            <a:off x="6552196" y="4939251"/>
            <a:ext cx="1020197" cy="632889"/>
            <a:chOff x="6429388" y="2069139"/>
            <a:chExt cx="1011928" cy="632889"/>
          </a:xfrm>
        </p:grpSpPr>
        <p:sp>
          <p:nvSpPr>
            <p:cNvPr id="260" name="Прямоугольник 259"/>
            <p:cNvSpPr/>
            <p:nvPr/>
          </p:nvSpPr>
          <p:spPr>
            <a:xfrm>
              <a:off x="6429388" y="2150031"/>
              <a:ext cx="785818" cy="481247"/>
            </a:xfrm>
            <a:prstGeom prst="rect">
              <a:avLst/>
            </a:prstGeom>
            <a:solidFill>
              <a:srgbClr val="FFCC99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1" name="TextBox 260"/>
            <p:cNvSpPr txBox="1"/>
            <p:nvPr/>
          </p:nvSpPr>
          <p:spPr>
            <a:xfrm>
              <a:off x="6429388" y="2150031"/>
              <a:ext cx="50006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err="1" smtClean="0"/>
                <a:t>Rn</a:t>
              </a:r>
              <a:endParaRPr lang="ru-RU" sz="2000" b="1" dirty="0"/>
            </a:p>
          </p:txBody>
        </p:sp>
        <p:sp>
          <p:nvSpPr>
            <p:cNvPr id="262" name="TextBox 261"/>
            <p:cNvSpPr txBox="1"/>
            <p:nvPr/>
          </p:nvSpPr>
          <p:spPr>
            <a:xfrm>
              <a:off x="6786578" y="2287530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[222]</a:t>
              </a:r>
              <a:endParaRPr lang="ru-RU" sz="1000" dirty="0"/>
            </a:p>
          </p:txBody>
        </p:sp>
        <p:sp>
          <p:nvSpPr>
            <p:cNvPr id="263" name="TextBox 262"/>
            <p:cNvSpPr txBox="1"/>
            <p:nvPr/>
          </p:nvSpPr>
          <p:spPr>
            <a:xfrm>
              <a:off x="6512622" y="2425029"/>
              <a:ext cx="9286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 smtClean="0"/>
                <a:t>Радон</a:t>
              </a:r>
              <a:endParaRPr lang="ru-RU" sz="1200" dirty="0"/>
            </a:p>
          </p:txBody>
        </p:sp>
        <p:sp>
          <p:nvSpPr>
            <p:cNvPr id="264" name="TextBox 263"/>
            <p:cNvSpPr txBox="1"/>
            <p:nvPr/>
          </p:nvSpPr>
          <p:spPr>
            <a:xfrm>
              <a:off x="6858016" y="2069139"/>
              <a:ext cx="428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86</a:t>
              </a:r>
              <a:endParaRPr lang="ru-RU" dirty="0"/>
            </a:p>
          </p:txBody>
        </p:sp>
      </p:grpSp>
      <p:grpSp>
        <p:nvGrpSpPr>
          <p:cNvPr id="792" name="Группа 294"/>
          <p:cNvGrpSpPr/>
          <p:nvPr/>
        </p:nvGrpSpPr>
        <p:grpSpPr>
          <a:xfrm>
            <a:off x="5759959" y="3000372"/>
            <a:ext cx="1026619" cy="645031"/>
            <a:chOff x="2428860" y="1261576"/>
            <a:chExt cx="1018298" cy="645031"/>
          </a:xfrm>
        </p:grpSpPr>
        <p:sp>
          <p:nvSpPr>
            <p:cNvPr id="296" name="Прямоугольник 295"/>
            <p:cNvSpPr/>
            <p:nvPr/>
          </p:nvSpPr>
          <p:spPr>
            <a:xfrm>
              <a:off x="2428860" y="1354610"/>
              <a:ext cx="785818" cy="481247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7" name="TextBox 296"/>
            <p:cNvSpPr txBox="1"/>
            <p:nvPr/>
          </p:nvSpPr>
          <p:spPr>
            <a:xfrm>
              <a:off x="2428860" y="1354610"/>
              <a:ext cx="428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/>
                <a:t>Br</a:t>
              </a:r>
              <a:endParaRPr lang="ru-RU" sz="2000" b="1" dirty="0"/>
            </a:p>
          </p:txBody>
        </p:sp>
        <p:sp>
          <p:nvSpPr>
            <p:cNvPr id="298" name="TextBox 297"/>
            <p:cNvSpPr txBox="1"/>
            <p:nvPr/>
          </p:nvSpPr>
          <p:spPr>
            <a:xfrm>
              <a:off x="2714612" y="1492109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dirty="0" smtClean="0"/>
                <a:t>79,904</a:t>
              </a:r>
              <a:endParaRPr lang="ru-RU" sz="1000" dirty="0"/>
            </a:p>
          </p:txBody>
        </p:sp>
        <p:sp>
          <p:nvSpPr>
            <p:cNvPr id="299" name="TextBox 298"/>
            <p:cNvSpPr txBox="1"/>
            <p:nvPr/>
          </p:nvSpPr>
          <p:spPr>
            <a:xfrm>
              <a:off x="2518464" y="1629608"/>
              <a:ext cx="9286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 smtClean="0"/>
                <a:t>Бром</a:t>
              </a:r>
              <a:endParaRPr lang="ru-RU" sz="1200" dirty="0"/>
            </a:p>
          </p:txBody>
        </p:sp>
        <p:sp>
          <p:nvSpPr>
            <p:cNvPr id="300" name="TextBox 299"/>
            <p:cNvSpPr txBox="1"/>
            <p:nvPr/>
          </p:nvSpPr>
          <p:spPr>
            <a:xfrm>
              <a:off x="2857488" y="1261576"/>
              <a:ext cx="428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35</a:t>
              </a:r>
              <a:endParaRPr lang="ru-RU" dirty="0"/>
            </a:p>
          </p:txBody>
        </p:sp>
      </p:grpSp>
      <p:grpSp>
        <p:nvGrpSpPr>
          <p:cNvPr id="793" name="Группа 306"/>
          <p:cNvGrpSpPr/>
          <p:nvPr/>
        </p:nvGrpSpPr>
        <p:grpSpPr>
          <a:xfrm>
            <a:off x="5759959" y="1059404"/>
            <a:ext cx="936283" cy="655084"/>
            <a:chOff x="3286116" y="3488296"/>
            <a:chExt cx="928694" cy="655084"/>
          </a:xfrm>
        </p:grpSpPr>
        <p:sp>
          <p:nvSpPr>
            <p:cNvPr id="308" name="Прямоугольник 307"/>
            <p:cNvSpPr/>
            <p:nvPr/>
          </p:nvSpPr>
          <p:spPr>
            <a:xfrm>
              <a:off x="3286116" y="3593771"/>
              <a:ext cx="785818" cy="48124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9" name="Прямоугольник 308"/>
            <p:cNvSpPr/>
            <p:nvPr/>
          </p:nvSpPr>
          <p:spPr>
            <a:xfrm>
              <a:off x="3286116" y="3591383"/>
              <a:ext cx="785818" cy="481247"/>
            </a:xfrm>
            <a:prstGeom prst="rect">
              <a:avLst/>
            </a:prstGeom>
            <a:solidFill>
              <a:srgbClr val="FF7C80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0" name="TextBox 309"/>
            <p:cNvSpPr txBox="1"/>
            <p:nvPr/>
          </p:nvSpPr>
          <p:spPr>
            <a:xfrm>
              <a:off x="3286116" y="3591383"/>
              <a:ext cx="428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Н</a:t>
              </a:r>
              <a:endParaRPr lang="ru-RU" sz="2000" b="1" dirty="0"/>
            </a:p>
          </p:txBody>
        </p:sp>
        <p:sp>
          <p:nvSpPr>
            <p:cNvPr id="311" name="TextBox 310"/>
            <p:cNvSpPr txBox="1"/>
            <p:nvPr/>
          </p:nvSpPr>
          <p:spPr>
            <a:xfrm>
              <a:off x="3571868" y="3728882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dirty="0" smtClean="0"/>
                <a:t>1,00797</a:t>
              </a:r>
              <a:endParaRPr lang="ru-RU" sz="1000" dirty="0"/>
            </a:p>
          </p:txBody>
        </p:sp>
        <p:sp>
          <p:nvSpPr>
            <p:cNvPr id="312" name="TextBox 311"/>
            <p:cNvSpPr txBox="1"/>
            <p:nvPr/>
          </p:nvSpPr>
          <p:spPr>
            <a:xfrm>
              <a:off x="3286116" y="3866381"/>
              <a:ext cx="9286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 smtClean="0"/>
                <a:t>Водород</a:t>
              </a:r>
              <a:endParaRPr lang="ru-RU" sz="1200" dirty="0"/>
            </a:p>
          </p:txBody>
        </p:sp>
        <p:sp>
          <p:nvSpPr>
            <p:cNvPr id="313" name="TextBox 312"/>
            <p:cNvSpPr txBox="1"/>
            <p:nvPr/>
          </p:nvSpPr>
          <p:spPr>
            <a:xfrm>
              <a:off x="3786182" y="3488296"/>
              <a:ext cx="428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1</a:t>
              </a:r>
              <a:endParaRPr lang="ru-RU" dirty="0"/>
            </a:p>
          </p:txBody>
        </p:sp>
      </p:grpSp>
      <p:grpSp>
        <p:nvGrpSpPr>
          <p:cNvPr id="794" name="Группа 313"/>
          <p:cNvGrpSpPr/>
          <p:nvPr/>
        </p:nvGrpSpPr>
        <p:grpSpPr>
          <a:xfrm>
            <a:off x="5759959" y="4000504"/>
            <a:ext cx="1098057" cy="642942"/>
            <a:chOff x="1214414" y="1192227"/>
            <a:chExt cx="1089157" cy="642942"/>
          </a:xfrm>
        </p:grpSpPr>
        <p:sp>
          <p:nvSpPr>
            <p:cNvPr id="315" name="Прямоугольник 314"/>
            <p:cNvSpPr/>
            <p:nvPr/>
          </p:nvSpPr>
          <p:spPr>
            <a:xfrm>
              <a:off x="1214414" y="1283172"/>
              <a:ext cx="785818" cy="481247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6" name="TextBox 315"/>
            <p:cNvSpPr txBox="1"/>
            <p:nvPr/>
          </p:nvSpPr>
          <p:spPr>
            <a:xfrm>
              <a:off x="1285852" y="1283172"/>
              <a:ext cx="428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/>
                <a:t>I</a:t>
              </a:r>
              <a:endParaRPr lang="ru-RU" sz="2000" b="1" dirty="0"/>
            </a:p>
          </p:txBody>
        </p:sp>
        <p:sp>
          <p:nvSpPr>
            <p:cNvPr id="317" name="TextBox 316"/>
            <p:cNvSpPr txBox="1"/>
            <p:nvPr/>
          </p:nvSpPr>
          <p:spPr>
            <a:xfrm>
              <a:off x="1428728" y="1420671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126,904</a:t>
              </a:r>
              <a:endParaRPr lang="ru-RU" sz="1000" dirty="0"/>
            </a:p>
          </p:txBody>
        </p:sp>
        <p:sp>
          <p:nvSpPr>
            <p:cNvPr id="318" name="TextBox 317"/>
            <p:cNvSpPr txBox="1"/>
            <p:nvPr/>
          </p:nvSpPr>
          <p:spPr>
            <a:xfrm>
              <a:off x="1374877" y="1558170"/>
              <a:ext cx="9286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 err="1" smtClean="0"/>
                <a:t>Иод</a:t>
              </a:r>
              <a:endParaRPr lang="ru-RU" sz="1200" dirty="0"/>
            </a:p>
          </p:txBody>
        </p:sp>
        <p:sp>
          <p:nvSpPr>
            <p:cNvPr id="319" name="TextBox 318"/>
            <p:cNvSpPr txBox="1"/>
            <p:nvPr/>
          </p:nvSpPr>
          <p:spPr>
            <a:xfrm>
              <a:off x="1643042" y="1192227"/>
              <a:ext cx="428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53</a:t>
              </a:r>
              <a:endParaRPr lang="ru-RU" dirty="0"/>
            </a:p>
          </p:txBody>
        </p:sp>
      </p:grpSp>
      <p:grpSp>
        <p:nvGrpSpPr>
          <p:cNvPr id="795" name="Группа 319"/>
          <p:cNvGrpSpPr/>
          <p:nvPr/>
        </p:nvGrpSpPr>
        <p:grpSpPr>
          <a:xfrm>
            <a:off x="4967720" y="3000372"/>
            <a:ext cx="1033040" cy="645031"/>
            <a:chOff x="785786" y="4202676"/>
            <a:chExt cx="1024667" cy="645031"/>
          </a:xfrm>
        </p:grpSpPr>
        <p:sp>
          <p:nvSpPr>
            <p:cNvPr id="321" name="Прямоугольник 320"/>
            <p:cNvSpPr/>
            <p:nvPr/>
          </p:nvSpPr>
          <p:spPr>
            <a:xfrm>
              <a:off x="785786" y="4295710"/>
              <a:ext cx="785818" cy="481247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2" name="TextBox 321"/>
            <p:cNvSpPr txBox="1"/>
            <p:nvPr/>
          </p:nvSpPr>
          <p:spPr>
            <a:xfrm>
              <a:off x="785786" y="4295710"/>
              <a:ext cx="50006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/>
                <a:t>Se</a:t>
              </a:r>
              <a:endParaRPr lang="ru-RU" sz="2000" b="1" dirty="0"/>
            </a:p>
          </p:txBody>
        </p:sp>
        <p:sp>
          <p:nvSpPr>
            <p:cNvPr id="323" name="TextBox 322"/>
            <p:cNvSpPr txBox="1"/>
            <p:nvPr/>
          </p:nvSpPr>
          <p:spPr>
            <a:xfrm>
              <a:off x="1142976" y="4433209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78,96</a:t>
              </a:r>
              <a:endParaRPr lang="ru-RU" sz="1000" dirty="0"/>
            </a:p>
          </p:txBody>
        </p:sp>
        <p:sp>
          <p:nvSpPr>
            <p:cNvPr id="324" name="TextBox 323"/>
            <p:cNvSpPr txBox="1"/>
            <p:nvPr/>
          </p:nvSpPr>
          <p:spPr>
            <a:xfrm>
              <a:off x="881759" y="4570708"/>
              <a:ext cx="9286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 smtClean="0"/>
                <a:t>Селен</a:t>
              </a:r>
              <a:endParaRPr lang="ru-RU" sz="1200" dirty="0"/>
            </a:p>
          </p:txBody>
        </p:sp>
        <p:sp>
          <p:nvSpPr>
            <p:cNvPr id="325" name="TextBox 324"/>
            <p:cNvSpPr txBox="1"/>
            <p:nvPr/>
          </p:nvSpPr>
          <p:spPr>
            <a:xfrm>
              <a:off x="1214414" y="4202676"/>
              <a:ext cx="428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34</a:t>
              </a:r>
              <a:endParaRPr lang="ru-RU" dirty="0"/>
            </a:p>
          </p:txBody>
        </p:sp>
      </p:grpSp>
      <p:grpSp>
        <p:nvGrpSpPr>
          <p:cNvPr id="796" name="Группа 325"/>
          <p:cNvGrpSpPr/>
          <p:nvPr/>
        </p:nvGrpSpPr>
        <p:grpSpPr>
          <a:xfrm>
            <a:off x="5759959" y="4929198"/>
            <a:ext cx="1080327" cy="645031"/>
            <a:chOff x="642910" y="2345288"/>
            <a:chExt cx="1071570" cy="645031"/>
          </a:xfrm>
        </p:grpSpPr>
        <p:sp>
          <p:nvSpPr>
            <p:cNvPr id="327" name="Прямоугольник 326"/>
            <p:cNvSpPr/>
            <p:nvPr/>
          </p:nvSpPr>
          <p:spPr>
            <a:xfrm>
              <a:off x="642910" y="2438322"/>
              <a:ext cx="785818" cy="481247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8" name="TextBox 327"/>
            <p:cNvSpPr txBox="1"/>
            <p:nvPr/>
          </p:nvSpPr>
          <p:spPr>
            <a:xfrm>
              <a:off x="642910" y="2438322"/>
              <a:ext cx="428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/>
                <a:t>At</a:t>
              </a:r>
              <a:endParaRPr lang="ru-RU" sz="2000" b="1" dirty="0"/>
            </a:p>
          </p:txBody>
        </p:sp>
        <p:sp>
          <p:nvSpPr>
            <p:cNvPr id="329" name="TextBox 328"/>
            <p:cNvSpPr txBox="1"/>
            <p:nvPr/>
          </p:nvSpPr>
          <p:spPr>
            <a:xfrm>
              <a:off x="1071538" y="2575821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dirty="0" smtClean="0"/>
                <a:t>210</a:t>
              </a:r>
              <a:endParaRPr lang="ru-RU" sz="1000" dirty="0"/>
            </a:p>
          </p:txBody>
        </p:sp>
        <p:sp>
          <p:nvSpPr>
            <p:cNvPr id="330" name="TextBox 329"/>
            <p:cNvSpPr txBox="1"/>
            <p:nvPr/>
          </p:nvSpPr>
          <p:spPr>
            <a:xfrm>
              <a:off x="732514" y="2713320"/>
              <a:ext cx="9286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 smtClean="0"/>
                <a:t>Астат</a:t>
              </a:r>
              <a:endParaRPr lang="ru-RU" sz="1200" dirty="0"/>
            </a:p>
          </p:txBody>
        </p:sp>
        <p:sp>
          <p:nvSpPr>
            <p:cNvPr id="331" name="TextBox 330"/>
            <p:cNvSpPr txBox="1"/>
            <p:nvPr/>
          </p:nvSpPr>
          <p:spPr>
            <a:xfrm>
              <a:off x="1071538" y="2345288"/>
              <a:ext cx="428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85</a:t>
              </a:r>
              <a:endParaRPr lang="ru-RU" dirty="0"/>
            </a:p>
          </p:txBody>
        </p:sp>
      </p:grpSp>
      <p:grpSp>
        <p:nvGrpSpPr>
          <p:cNvPr id="797" name="Группа 331"/>
          <p:cNvGrpSpPr/>
          <p:nvPr/>
        </p:nvGrpSpPr>
        <p:grpSpPr>
          <a:xfrm>
            <a:off x="4967717" y="3988362"/>
            <a:ext cx="969191" cy="645031"/>
            <a:chOff x="3000364" y="4261972"/>
            <a:chExt cx="961336" cy="645031"/>
          </a:xfrm>
        </p:grpSpPr>
        <p:sp>
          <p:nvSpPr>
            <p:cNvPr id="333" name="Прямоугольник 332"/>
            <p:cNvSpPr/>
            <p:nvPr/>
          </p:nvSpPr>
          <p:spPr>
            <a:xfrm>
              <a:off x="3000364" y="4355006"/>
              <a:ext cx="785818" cy="481247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4" name="TextBox 333"/>
            <p:cNvSpPr txBox="1"/>
            <p:nvPr/>
          </p:nvSpPr>
          <p:spPr>
            <a:xfrm>
              <a:off x="3000364" y="4355006"/>
              <a:ext cx="428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/>
                <a:t>Te</a:t>
              </a:r>
              <a:endParaRPr lang="ru-RU" sz="2000" b="1" dirty="0"/>
            </a:p>
          </p:txBody>
        </p:sp>
        <p:sp>
          <p:nvSpPr>
            <p:cNvPr id="335" name="TextBox 334"/>
            <p:cNvSpPr txBox="1"/>
            <p:nvPr/>
          </p:nvSpPr>
          <p:spPr>
            <a:xfrm>
              <a:off x="3286116" y="4492505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127,60</a:t>
              </a:r>
              <a:endParaRPr lang="ru-RU" sz="1000" dirty="0"/>
            </a:p>
          </p:txBody>
        </p:sp>
        <p:sp>
          <p:nvSpPr>
            <p:cNvPr id="336" name="TextBox 335"/>
            <p:cNvSpPr txBox="1"/>
            <p:nvPr/>
          </p:nvSpPr>
          <p:spPr>
            <a:xfrm>
              <a:off x="3033006" y="4630004"/>
              <a:ext cx="9286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 smtClean="0"/>
                <a:t>Теллур</a:t>
              </a:r>
              <a:endParaRPr lang="ru-RU" sz="1200" dirty="0"/>
            </a:p>
          </p:txBody>
        </p:sp>
        <p:sp>
          <p:nvSpPr>
            <p:cNvPr id="337" name="TextBox 336"/>
            <p:cNvSpPr txBox="1"/>
            <p:nvPr/>
          </p:nvSpPr>
          <p:spPr>
            <a:xfrm>
              <a:off x="3428996" y="4261972"/>
              <a:ext cx="4286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52</a:t>
              </a:r>
              <a:endParaRPr lang="ru-RU" dirty="0"/>
            </a:p>
          </p:txBody>
        </p:sp>
      </p:grpSp>
      <p:grpSp>
        <p:nvGrpSpPr>
          <p:cNvPr id="798" name="Группа 337"/>
          <p:cNvGrpSpPr/>
          <p:nvPr/>
        </p:nvGrpSpPr>
        <p:grpSpPr>
          <a:xfrm>
            <a:off x="4175480" y="3000372"/>
            <a:ext cx="936283" cy="645031"/>
            <a:chOff x="5143504" y="4274114"/>
            <a:chExt cx="928694" cy="645031"/>
          </a:xfrm>
        </p:grpSpPr>
        <p:sp>
          <p:nvSpPr>
            <p:cNvPr id="339" name="Прямоугольник 338"/>
            <p:cNvSpPr/>
            <p:nvPr/>
          </p:nvSpPr>
          <p:spPr>
            <a:xfrm>
              <a:off x="5143504" y="4367148"/>
              <a:ext cx="785818" cy="481247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0" name="TextBox 339"/>
            <p:cNvSpPr txBox="1"/>
            <p:nvPr/>
          </p:nvSpPr>
          <p:spPr>
            <a:xfrm>
              <a:off x="5143504" y="4367148"/>
              <a:ext cx="50006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/>
                <a:t>As</a:t>
              </a:r>
              <a:endParaRPr lang="ru-RU" sz="2000" b="1" dirty="0"/>
            </a:p>
          </p:txBody>
        </p:sp>
        <p:sp>
          <p:nvSpPr>
            <p:cNvPr id="341" name="TextBox 340"/>
            <p:cNvSpPr txBox="1"/>
            <p:nvPr/>
          </p:nvSpPr>
          <p:spPr>
            <a:xfrm>
              <a:off x="5429256" y="4504647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74,9216</a:t>
              </a:r>
              <a:endParaRPr lang="ru-RU" sz="1000" dirty="0"/>
            </a:p>
          </p:txBody>
        </p:sp>
        <p:sp>
          <p:nvSpPr>
            <p:cNvPr id="342" name="TextBox 341"/>
            <p:cNvSpPr txBox="1"/>
            <p:nvPr/>
          </p:nvSpPr>
          <p:spPr>
            <a:xfrm>
              <a:off x="5143504" y="4642146"/>
              <a:ext cx="9286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 smtClean="0"/>
                <a:t>Мышьяк</a:t>
              </a:r>
              <a:endParaRPr lang="ru-RU" sz="1200" dirty="0"/>
            </a:p>
          </p:txBody>
        </p:sp>
        <p:sp>
          <p:nvSpPr>
            <p:cNvPr id="343" name="TextBox 342"/>
            <p:cNvSpPr txBox="1"/>
            <p:nvPr/>
          </p:nvSpPr>
          <p:spPr>
            <a:xfrm>
              <a:off x="5572132" y="4274114"/>
              <a:ext cx="428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33</a:t>
              </a:r>
              <a:endParaRPr lang="ru-RU" dirty="0"/>
            </a:p>
          </p:txBody>
        </p:sp>
      </p:grpSp>
      <p:sp>
        <p:nvSpPr>
          <p:cNvPr id="344" name="Прямоугольник 343"/>
          <p:cNvSpPr/>
          <p:nvPr/>
        </p:nvSpPr>
        <p:spPr>
          <a:xfrm>
            <a:off x="1006522" y="5988626"/>
            <a:ext cx="601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latin typeface="Baskerville Old Face" pitchFamily="18" charset="0"/>
              </a:rPr>
              <a:t>R</a:t>
            </a:r>
            <a:r>
              <a:rPr lang="en-US" b="1" baseline="-25000" dirty="0" smtClean="0">
                <a:latin typeface="Baskerville Old Face" pitchFamily="18" charset="0"/>
              </a:rPr>
              <a:t>2</a:t>
            </a:r>
            <a:r>
              <a:rPr lang="en-US" b="1" dirty="0" smtClean="0">
                <a:latin typeface="Baskerville Old Face" pitchFamily="18" charset="0"/>
              </a:rPr>
              <a:t>O</a:t>
            </a:r>
            <a:endParaRPr lang="ru-RU" b="1" dirty="0">
              <a:latin typeface="Baskerville Old Face" pitchFamily="18" charset="0"/>
            </a:endParaRPr>
          </a:p>
        </p:txBody>
      </p:sp>
      <p:sp>
        <p:nvSpPr>
          <p:cNvPr id="775" name="Прямоугольник 774"/>
          <p:cNvSpPr/>
          <p:nvPr/>
        </p:nvSpPr>
        <p:spPr>
          <a:xfrm>
            <a:off x="1870783" y="5988626"/>
            <a:ext cx="525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latin typeface="Baskerville Old Face" pitchFamily="18" charset="0"/>
              </a:rPr>
              <a:t>RO</a:t>
            </a:r>
            <a:endParaRPr lang="ru-RU" b="1" dirty="0">
              <a:latin typeface="Baskerville Old Face" pitchFamily="18" charset="0"/>
            </a:endParaRPr>
          </a:p>
        </p:txBody>
      </p:sp>
      <p:sp>
        <p:nvSpPr>
          <p:cNvPr id="776" name="Прямоугольник 775"/>
          <p:cNvSpPr/>
          <p:nvPr/>
        </p:nvSpPr>
        <p:spPr>
          <a:xfrm>
            <a:off x="2663023" y="6000768"/>
            <a:ext cx="6774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latin typeface="Baskerville Old Face" pitchFamily="18" charset="0"/>
              </a:rPr>
              <a:t>R</a:t>
            </a:r>
            <a:r>
              <a:rPr lang="en-US" b="1" baseline="-25000" dirty="0" smtClean="0">
                <a:latin typeface="Baskerville Old Face" pitchFamily="18" charset="0"/>
              </a:rPr>
              <a:t>2</a:t>
            </a:r>
            <a:r>
              <a:rPr lang="en-US" b="1" dirty="0" smtClean="0">
                <a:latin typeface="Baskerville Old Face" pitchFamily="18" charset="0"/>
              </a:rPr>
              <a:t>O</a:t>
            </a:r>
            <a:r>
              <a:rPr lang="en-US" b="1" baseline="-25000" dirty="0" smtClean="0">
                <a:latin typeface="Baskerville Old Face" pitchFamily="18" charset="0"/>
              </a:rPr>
              <a:t>3</a:t>
            </a:r>
            <a:endParaRPr lang="ru-RU" b="1" baseline="-25000" dirty="0">
              <a:latin typeface="Baskerville Old Face" pitchFamily="18" charset="0"/>
            </a:endParaRPr>
          </a:p>
        </p:txBody>
      </p:sp>
      <p:sp>
        <p:nvSpPr>
          <p:cNvPr id="777" name="Прямоугольник 776"/>
          <p:cNvSpPr/>
          <p:nvPr/>
        </p:nvSpPr>
        <p:spPr>
          <a:xfrm>
            <a:off x="3501946" y="5988626"/>
            <a:ext cx="601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latin typeface="Baskerville Old Face" pitchFamily="18" charset="0"/>
              </a:rPr>
              <a:t>RO</a:t>
            </a:r>
            <a:r>
              <a:rPr lang="en-US" b="1" baseline="-25000" dirty="0" smtClean="0">
                <a:latin typeface="Baskerville Old Face" pitchFamily="18" charset="0"/>
              </a:rPr>
              <a:t>2</a:t>
            </a:r>
            <a:endParaRPr lang="ru-RU" b="1" baseline="-25000" dirty="0">
              <a:latin typeface="Baskerville Old Face" pitchFamily="18" charset="0"/>
            </a:endParaRPr>
          </a:p>
        </p:txBody>
      </p:sp>
      <p:sp>
        <p:nvSpPr>
          <p:cNvPr id="778" name="Прямоугольник 777"/>
          <p:cNvSpPr/>
          <p:nvPr/>
        </p:nvSpPr>
        <p:spPr>
          <a:xfrm>
            <a:off x="4268875" y="5988626"/>
            <a:ext cx="6774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latin typeface="Baskerville Old Face" pitchFamily="18" charset="0"/>
              </a:rPr>
              <a:t>R</a:t>
            </a:r>
            <a:r>
              <a:rPr lang="en-US" b="1" baseline="-25000" dirty="0" smtClean="0">
                <a:latin typeface="Baskerville Old Face" pitchFamily="18" charset="0"/>
              </a:rPr>
              <a:t>2</a:t>
            </a:r>
            <a:r>
              <a:rPr lang="en-US" b="1" dirty="0" smtClean="0">
                <a:latin typeface="Baskerville Old Face" pitchFamily="18" charset="0"/>
              </a:rPr>
              <a:t>O</a:t>
            </a:r>
            <a:r>
              <a:rPr lang="en-US" b="1" baseline="-25000" dirty="0" smtClean="0">
                <a:latin typeface="Baskerville Old Face" pitchFamily="18" charset="0"/>
              </a:rPr>
              <a:t>5</a:t>
            </a:r>
            <a:endParaRPr lang="ru-RU" b="1" baseline="-25000" dirty="0">
              <a:latin typeface="Baskerville Old Face" pitchFamily="18" charset="0"/>
            </a:endParaRPr>
          </a:p>
        </p:txBody>
      </p:sp>
      <p:sp>
        <p:nvSpPr>
          <p:cNvPr id="779" name="Прямоугольник 778"/>
          <p:cNvSpPr/>
          <p:nvPr/>
        </p:nvSpPr>
        <p:spPr>
          <a:xfrm>
            <a:off x="5086425" y="5988626"/>
            <a:ext cx="601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latin typeface="Baskerville Old Face" pitchFamily="18" charset="0"/>
              </a:rPr>
              <a:t>RO</a:t>
            </a:r>
            <a:r>
              <a:rPr lang="en-US" b="1" baseline="-25000" dirty="0" smtClean="0">
                <a:latin typeface="Baskerville Old Face" pitchFamily="18" charset="0"/>
              </a:rPr>
              <a:t>3</a:t>
            </a:r>
            <a:endParaRPr lang="ru-RU" b="1" baseline="-25000" dirty="0">
              <a:latin typeface="Baskerville Old Face" pitchFamily="18" charset="0"/>
            </a:endParaRPr>
          </a:p>
        </p:txBody>
      </p:sp>
      <p:sp>
        <p:nvSpPr>
          <p:cNvPr id="780" name="Прямоугольник 779"/>
          <p:cNvSpPr/>
          <p:nvPr/>
        </p:nvSpPr>
        <p:spPr>
          <a:xfrm>
            <a:off x="5802707" y="6000768"/>
            <a:ext cx="6774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latin typeface="Baskerville Old Face" pitchFamily="18" charset="0"/>
              </a:rPr>
              <a:t>R</a:t>
            </a:r>
            <a:r>
              <a:rPr lang="en-US" b="1" baseline="-25000" dirty="0" smtClean="0">
                <a:latin typeface="Baskerville Old Face" pitchFamily="18" charset="0"/>
              </a:rPr>
              <a:t>2</a:t>
            </a:r>
            <a:r>
              <a:rPr lang="en-US" b="1" dirty="0" smtClean="0">
                <a:latin typeface="Baskerville Old Face" pitchFamily="18" charset="0"/>
              </a:rPr>
              <a:t>O</a:t>
            </a:r>
            <a:r>
              <a:rPr lang="en-US" b="1" baseline="-25000" dirty="0" smtClean="0">
                <a:latin typeface="Baskerville Old Face" pitchFamily="18" charset="0"/>
              </a:rPr>
              <a:t>7</a:t>
            </a:r>
            <a:endParaRPr lang="ru-RU" b="1" baseline="-25000" dirty="0">
              <a:latin typeface="Baskerville Old Face" pitchFamily="18" charset="0"/>
            </a:endParaRPr>
          </a:p>
        </p:txBody>
      </p:sp>
      <p:sp>
        <p:nvSpPr>
          <p:cNvPr id="781" name="Прямоугольник 780"/>
          <p:cNvSpPr/>
          <p:nvPr/>
        </p:nvSpPr>
        <p:spPr>
          <a:xfrm>
            <a:off x="7391122" y="5988626"/>
            <a:ext cx="601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latin typeface="Baskerville Old Face" pitchFamily="18" charset="0"/>
              </a:rPr>
              <a:t>RO</a:t>
            </a:r>
            <a:r>
              <a:rPr lang="en-US" b="1" baseline="-25000" dirty="0" smtClean="0">
                <a:latin typeface="Baskerville Old Face" pitchFamily="18" charset="0"/>
              </a:rPr>
              <a:t>4</a:t>
            </a:r>
            <a:endParaRPr lang="ru-RU" b="1" baseline="-25000" dirty="0">
              <a:latin typeface="Baskerville Old Face" pitchFamily="18" charset="0"/>
            </a:endParaRPr>
          </a:p>
        </p:txBody>
      </p:sp>
      <p:sp>
        <p:nvSpPr>
          <p:cNvPr id="783" name="Прямоугольник 782"/>
          <p:cNvSpPr/>
          <p:nvPr/>
        </p:nvSpPr>
        <p:spPr>
          <a:xfrm>
            <a:off x="3527284" y="6345816"/>
            <a:ext cx="601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latin typeface="Baskerville Old Face" pitchFamily="18" charset="0"/>
              </a:rPr>
              <a:t>RH</a:t>
            </a:r>
            <a:r>
              <a:rPr lang="en-US" b="1" baseline="-25000" dirty="0" smtClean="0">
                <a:latin typeface="Baskerville Old Face" pitchFamily="18" charset="0"/>
              </a:rPr>
              <a:t>4</a:t>
            </a:r>
            <a:endParaRPr lang="ru-RU" b="1" baseline="-25000" dirty="0"/>
          </a:p>
        </p:txBody>
      </p:sp>
      <p:sp>
        <p:nvSpPr>
          <p:cNvPr id="784" name="Прямоугольник 783"/>
          <p:cNvSpPr/>
          <p:nvPr/>
        </p:nvSpPr>
        <p:spPr>
          <a:xfrm>
            <a:off x="4306854" y="6345816"/>
            <a:ext cx="601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latin typeface="Baskerville Old Face" pitchFamily="18" charset="0"/>
              </a:rPr>
              <a:t>RH</a:t>
            </a:r>
            <a:r>
              <a:rPr lang="en-US" b="1" baseline="-25000" dirty="0" smtClean="0">
                <a:latin typeface="Baskerville Old Face" pitchFamily="18" charset="0"/>
              </a:rPr>
              <a:t>3</a:t>
            </a:r>
            <a:endParaRPr lang="ru-RU" b="1" baseline="-25000" dirty="0"/>
          </a:p>
        </p:txBody>
      </p:sp>
      <p:sp>
        <p:nvSpPr>
          <p:cNvPr id="785" name="Прямоугольник 784"/>
          <p:cNvSpPr/>
          <p:nvPr/>
        </p:nvSpPr>
        <p:spPr>
          <a:xfrm>
            <a:off x="5086425" y="6345816"/>
            <a:ext cx="601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latin typeface="Baskerville Old Face" pitchFamily="18" charset="0"/>
              </a:rPr>
              <a:t>H</a:t>
            </a:r>
            <a:r>
              <a:rPr lang="en-US" b="1" baseline="-25000" dirty="0" smtClean="0">
                <a:latin typeface="Baskerville Old Face" pitchFamily="18" charset="0"/>
              </a:rPr>
              <a:t>2</a:t>
            </a:r>
            <a:r>
              <a:rPr lang="en-US" b="1" dirty="0" smtClean="0">
                <a:latin typeface="Baskerville Old Face" pitchFamily="18" charset="0"/>
              </a:rPr>
              <a:t>R</a:t>
            </a:r>
            <a:endParaRPr lang="ru-RU" b="1" dirty="0">
              <a:latin typeface="Baskerville Old Face" pitchFamily="18" charset="0"/>
            </a:endParaRPr>
          </a:p>
        </p:txBody>
      </p:sp>
      <p:sp>
        <p:nvSpPr>
          <p:cNvPr id="786" name="Прямоугольник 785"/>
          <p:cNvSpPr/>
          <p:nvPr/>
        </p:nvSpPr>
        <p:spPr>
          <a:xfrm>
            <a:off x="5831981" y="6357958"/>
            <a:ext cx="525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latin typeface="Baskerville Old Face" pitchFamily="18" charset="0"/>
              </a:rPr>
              <a:t>HR</a:t>
            </a:r>
            <a:endParaRPr lang="ru-RU" b="1" dirty="0">
              <a:latin typeface="Baskerville Old Face" pitchFamily="18" charset="0"/>
            </a:endParaRPr>
          </a:p>
        </p:txBody>
      </p:sp>
      <p:sp>
        <p:nvSpPr>
          <p:cNvPr id="787" name="TextBox 786"/>
          <p:cNvSpPr txBox="1"/>
          <p:nvPr/>
        </p:nvSpPr>
        <p:spPr>
          <a:xfrm>
            <a:off x="214282" y="5929330"/>
            <a:ext cx="8642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/>
              <a:t>Высшие оксиды</a:t>
            </a:r>
            <a:endParaRPr lang="ru-RU" sz="1200" b="1" dirty="0"/>
          </a:p>
        </p:txBody>
      </p:sp>
      <p:sp>
        <p:nvSpPr>
          <p:cNvPr id="788" name="TextBox 787"/>
          <p:cNvSpPr txBox="1"/>
          <p:nvPr/>
        </p:nvSpPr>
        <p:spPr>
          <a:xfrm>
            <a:off x="358326" y="6357958"/>
            <a:ext cx="504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ЛВС</a:t>
            </a:r>
            <a:endParaRPr lang="ru-RU" sz="1400" b="1" dirty="0"/>
          </a:p>
        </p:txBody>
      </p:sp>
      <p:sp>
        <p:nvSpPr>
          <p:cNvPr id="269" name="Прямоугольник 268"/>
          <p:cNvSpPr/>
          <p:nvPr/>
        </p:nvSpPr>
        <p:spPr>
          <a:xfrm>
            <a:off x="1785918" y="1661869"/>
            <a:ext cx="792240" cy="48124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0" name="Прямоугольник 269"/>
          <p:cNvSpPr/>
          <p:nvPr/>
        </p:nvSpPr>
        <p:spPr>
          <a:xfrm>
            <a:off x="1000100" y="1661869"/>
            <a:ext cx="792240" cy="48124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2" name="Скругленный прямоугольник 271">
            <a:hlinkClick r:id="" action="ppaction://noaction"/>
          </p:cNvPr>
          <p:cNvSpPr/>
          <p:nvPr/>
        </p:nvSpPr>
        <p:spPr>
          <a:xfrm>
            <a:off x="357158" y="71414"/>
            <a:ext cx="4000528" cy="357190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Положение в ПСХЭ Д.И. Менделеева</a:t>
            </a:r>
            <a:endParaRPr lang="ru-RU" sz="1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4" name="Прямоугольник 233"/>
          <p:cNvSpPr/>
          <p:nvPr/>
        </p:nvSpPr>
        <p:spPr>
          <a:xfrm>
            <a:off x="2571736" y="2143116"/>
            <a:ext cx="792240" cy="48124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5" name="Прямоугольник 234"/>
          <p:cNvSpPr/>
          <p:nvPr/>
        </p:nvSpPr>
        <p:spPr>
          <a:xfrm>
            <a:off x="1785918" y="2143116"/>
            <a:ext cx="792240" cy="48124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6" name="Прямоугольник 235"/>
          <p:cNvSpPr/>
          <p:nvPr/>
        </p:nvSpPr>
        <p:spPr>
          <a:xfrm>
            <a:off x="1000100" y="2143116"/>
            <a:ext cx="792240" cy="48124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38" name="Группа 237"/>
          <p:cNvGrpSpPr/>
          <p:nvPr/>
        </p:nvGrpSpPr>
        <p:grpSpPr>
          <a:xfrm>
            <a:off x="928662" y="3000372"/>
            <a:ext cx="3357586" cy="2714644"/>
            <a:chOff x="928662" y="3000372"/>
            <a:chExt cx="3357586" cy="2714644"/>
          </a:xfrm>
        </p:grpSpPr>
        <p:sp>
          <p:nvSpPr>
            <p:cNvPr id="239" name="Скругленный прямоугольник 238"/>
            <p:cNvSpPr/>
            <p:nvPr/>
          </p:nvSpPr>
          <p:spPr>
            <a:xfrm>
              <a:off x="1071538" y="3000372"/>
              <a:ext cx="3000396" cy="2714644"/>
            </a:xfrm>
            <a:prstGeom prst="roundRect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0" name="TextBox 239"/>
            <p:cNvSpPr txBox="1"/>
            <p:nvPr/>
          </p:nvSpPr>
          <p:spPr>
            <a:xfrm>
              <a:off x="928662" y="3071810"/>
              <a:ext cx="3357586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chemeClr val="tx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В ПСХЭ Д.И. Менделеева граница, отделяющая металлы от неметаллов, проходит по следующим неметаллам – элементам главных подгрупп: </a:t>
              </a:r>
              <a:r>
                <a:rPr lang="en-US" b="1" dirty="0" smtClean="0">
                  <a:solidFill>
                    <a:schemeClr val="tx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B; Si;</a:t>
              </a:r>
              <a:endPara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b="1" dirty="0" smtClean="0">
                  <a:solidFill>
                    <a:schemeClr val="tx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 As; Te; At</a:t>
              </a:r>
              <a:r>
                <a:rPr lang="ru-RU" dirty="0" smtClean="0">
                  <a:solidFill>
                    <a:schemeClr val="tx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. Неметаллы располагаются правее и выше этой границы. </a:t>
              </a:r>
              <a:endParaRPr lang="ru-RU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42" name="Группа 241"/>
          <p:cNvGrpSpPr/>
          <p:nvPr/>
        </p:nvGrpSpPr>
        <p:grpSpPr>
          <a:xfrm>
            <a:off x="7286644" y="71414"/>
            <a:ext cx="1214446" cy="357190"/>
            <a:chOff x="6715140" y="142852"/>
            <a:chExt cx="1214446" cy="357190"/>
          </a:xfrm>
        </p:grpSpPr>
        <p:sp>
          <p:nvSpPr>
            <p:cNvPr id="237" name="Пятиугольник 236">
              <a:hlinkClick r:id="rId2" action="ppaction://hlinksldjump"/>
            </p:cNvPr>
            <p:cNvSpPr/>
            <p:nvPr/>
          </p:nvSpPr>
          <p:spPr>
            <a:xfrm>
              <a:off x="6715140" y="142852"/>
              <a:ext cx="1000132" cy="357190"/>
            </a:xfrm>
            <a:prstGeom prst="homePlat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главная</a:t>
              </a:r>
              <a:endParaRPr lang="ru-RU" sz="1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1" name="Нашивка 240"/>
            <p:cNvSpPr/>
            <p:nvPr/>
          </p:nvSpPr>
          <p:spPr>
            <a:xfrm>
              <a:off x="7572396" y="142852"/>
              <a:ext cx="357190" cy="357190"/>
            </a:xfrm>
            <a:prstGeom prst="chevro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243" name="Прямоугольник 242"/>
          <p:cNvSpPr/>
          <p:nvPr/>
        </p:nvSpPr>
        <p:spPr>
          <a:xfrm rot="17552730">
            <a:off x="43993" y="658307"/>
            <a:ext cx="84638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/>
              <a:t>период</a:t>
            </a:r>
            <a:endParaRPr lang="ru-RU" sz="16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2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ши задачи.JP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rcRect l="14062" t="18560" r="17187" b="5086"/>
          <a:stretch>
            <a:fillRect/>
          </a:stretch>
        </p:blipFill>
        <p:spPr>
          <a:xfrm>
            <a:off x="1285852" y="1428736"/>
            <a:ext cx="6286544" cy="4857784"/>
          </a:xfrm>
          <a:prstGeom prst="rect">
            <a:avLst/>
          </a:prstGeom>
        </p:spPr>
      </p:pic>
      <p:pic>
        <p:nvPicPr>
          <p:cNvPr id="3" name="Рисунок 2" descr="Реши задачи.JP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rcRect b="84958"/>
          <a:stretch>
            <a:fillRect/>
          </a:stretch>
        </p:blipFill>
        <p:spPr>
          <a:xfrm>
            <a:off x="71406" y="142852"/>
            <a:ext cx="9001188" cy="95700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grpSp>
        <p:nvGrpSpPr>
          <p:cNvPr id="4" name="Группа 3"/>
          <p:cNvGrpSpPr/>
          <p:nvPr/>
        </p:nvGrpSpPr>
        <p:grpSpPr>
          <a:xfrm>
            <a:off x="7786710" y="214290"/>
            <a:ext cx="1214446" cy="357190"/>
            <a:chOff x="6715140" y="142852"/>
            <a:chExt cx="1214446" cy="357190"/>
          </a:xfrm>
        </p:grpSpPr>
        <p:sp>
          <p:nvSpPr>
            <p:cNvPr id="5" name="Пятиугольник 4">
              <a:hlinkClick r:id="rId4" action="ppaction://hlinksldjump"/>
            </p:cNvPr>
            <p:cNvSpPr/>
            <p:nvPr/>
          </p:nvSpPr>
          <p:spPr>
            <a:xfrm>
              <a:off x="6715140" y="142852"/>
              <a:ext cx="1000132" cy="357190"/>
            </a:xfrm>
            <a:prstGeom prst="homePlat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главная</a:t>
              </a:r>
              <a:endParaRPr lang="ru-RU" sz="1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Нашивка 5"/>
            <p:cNvSpPr/>
            <p:nvPr/>
          </p:nvSpPr>
          <p:spPr>
            <a:xfrm>
              <a:off x="7572396" y="142852"/>
              <a:ext cx="357190" cy="357190"/>
            </a:xfrm>
            <a:prstGeom prst="chevro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32"/>
          <p:cNvGrpSpPr/>
          <p:nvPr/>
        </p:nvGrpSpPr>
        <p:grpSpPr>
          <a:xfrm>
            <a:off x="214282" y="500042"/>
            <a:ext cx="8715436" cy="6215105"/>
            <a:chOff x="214282" y="285728"/>
            <a:chExt cx="8644792" cy="6215105"/>
          </a:xfrm>
        </p:grpSpPr>
        <p:sp>
          <p:nvSpPr>
            <p:cNvPr id="152" name="Прямоугольник 151"/>
            <p:cNvSpPr/>
            <p:nvPr/>
          </p:nvSpPr>
          <p:spPr>
            <a:xfrm rot="17209412">
              <a:off x="-28682" y="725896"/>
              <a:ext cx="1022413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b="1" spc="-150" dirty="0" smtClean="0"/>
                <a:t>Периоды</a:t>
              </a:r>
              <a:endParaRPr lang="ru-RU" sz="1600" b="1" spc="-150" dirty="0"/>
            </a:p>
          </p:txBody>
        </p:sp>
        <p:grpSp>
          <p:nvGrpSpPr>
            <p:cNvPr id="3" name="Группа 201"/>
            <p:cNvGrpSpPr/>
            <p:nvPr/>
          </p:nvGrpSpPr>
          <p:grpSpPr>
            <a:xfrm>
              <a:off x="214282" y="285728"/>
              <a:ext cx="8644792" cy="5500726"/>
              <a:chOff x="214282" y="642918"/>
              <a:chExt cx="8644792" cy="5715834"/>
            </a:xfrm>
          </p:grpSpPr>
          <p:grpSp>
            <p:nvGrpSpPr>
              <p:cNvPr id="4" name="Группа 36"/>
              <p:cNvGrpSpPr/>
              <p:nvPr/>
            </p:nvGrpSpPr>
            <p:grpSpPr>
              <a:xfrm>
                <a:off x="214282" y="642918"/>
                <a:ext cx="785818" cy="5715040"/>
                <a:chOff x="214282" y="642918"/>
                <a:chExt cx="785818" cy="5715040"/>
              </a:xfrm>
              <a:solidFill>
                <a:schemeClr val="tx2">
                  <a:lumMod val="20000"/>
                  <a:lumOff val="80000"/>
                </a:schemeClr>
              </a:solidFill>
            </p:grpSpPr>
            <p:sp>
              <p:nvSpPr>
                <p:cNvPr id="7" name="Прямоугольник 6"/>
                <p:cNvSpPr/>
                <p:nvPr/>
              </p:nvSpPr>
              <p:spPr>
                <a:xfrm>
                  <a:off x="214282" y="1857364"/>
                  <a:ext cx="500066" cy="500066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2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" name="Прямоугольник 7"/>
                <p:cNvSpPr/>
                <p:nvPr/>
              </p:nvSpPr>
              <p:spPr>
                <a:xfrm>
                  <a:off x="214282" y="1357298"/>
                  <a:ext cx="500066" cy="500066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1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" name="Прямоугольник 8"/>
                <p:cNvSpPr/>
                <p:nvPr/>
              </p:nvSpPr>
              <p:spPr>
                <a:xfrm>
                  <a:off x="214282" y="2357430"/>
                  <a:ext cx="500066" cy="500066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3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" name="Прямоугольник 9"/>
                <p:cNvSpPr/>
                <p:nvPr/>
              </p:nvSpPr>
              <p:spPr>
                <a:xfrm>
                  <a:off x="214282" y="642918"/>
                  <a:ext cx="500066" cy="714380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1" name="Прямоугольник 10"/>
                <p:cNvSpPr/>
                <p:nvPr/>
              </p:nvSpPr>
              <p:spPr>
                <a:xfrm>
                  <a:off x="214282" y="2857496"/>
                  <a:ext cx="500066" cy="1000132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4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" name="Прямоугольник 11"/>
                <p:cNvSpPr/>
                <p:nvPr/>
              </p:nvSpPr>
              <p:spPr>
                <a:xfrm>
                  <a:off x="214282" y="3857628"/>
                  <a:ext cx="500066" cy="1000132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5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" name="Прямоугольник 12"/>
                <p:cNvSpPr/>
                <p:nvPr/>
              </p:nvSpPr>
              <p:spPr>
                <a:xfrm>
                  <a:off x="214282" y="4857760"/>
                  <a:ext cx="500066" cy="1000132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6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" name="Прямоугольник 13"/>
                <p:cNvSpPr/>
                <p:nvPr/>
              </p:nvSpPr>
              <p:spPr>
                <a:xfrm>
                  <a:off x="214282" y="5857892"/>
                  <a:ext cx="500066" cy="500066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7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" name="Прямоугольник 14"/>
                <p:cNvSpPr/>
                <p:nvPr/>
              </p:nvSpPr>
              <p:spPr>
                <a:xfrm>
                  <a:off x="714348" y="642918"/>
                  <a:ext cx="285752" cy="714380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6" name="Прямоугольник 15"/>
                <p:cNvSpPr/>
                <p:nvPr/>
              </p:nvSpPr>
              <p:spPr>
                <a:xfrm>
                  <a:off x="714348" y="1357298"/>
                  <a:ext cx="285752" cy="500066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1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" name="Прямоугольник 16"/>
                <p:cNvSpPr/>
                <p:nvPr/>
              </p:nvSpPr>
              <p:spPr>
                <a:xfrm>
                  <a:off x="714348" y="1857364"/>
                  <a:ext cx="285752" cy="500066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2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" name="Прямоугольник 17"/>
                <p:cNvSpPr/>
                <p:nvPr/>
              </p:nvSpPr>
              <p:spPr>
                <a:xfrm>
                  <a:off x="714348" y="4857760"/>
                  <a:ext cx="285752" cy="500066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8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" name="Прямоугольник 18"/>
                <p:cNvSpPr/>
                <p:nvPr/>
              </p:nvSpPr>
              <p:spPr>
                <a:xfrm>
                  <a:off x="714348" y="2857496"/>
                  <a:ext cx="285752" cy="500066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4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" name="Прямоугольник 19"/>
                <p:cNvSpPr/>
                <p:nvPr/>
              </p:nvSpPr>
              <p:spPr>
                <a:xfrm>
                  <a:off x="714348" y="2357430"/>
                  <a:ext cx="285752" cy="500066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3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" name="Прямоугольник 20"/>
                <p:cNvSpPr/>
                <p:nvPr/>
              </p:nvSpPr>
              <p:spPr>
                <a:xfrm>
                  <a:off x="714348" y="5357826"/>
                  <a:ext cx="285752" cy="500066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9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" name="Прямоугольник 21"/>
                <p:cNvSpPr/>
                <p:nvPr/>
              </p:nvSpPr>
              <p:spPr>
                <a:xfrm>
                  <a:off x="714348" y="3357562"/>
                  <a:ext cx="285752" cy="500066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5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" name="Прямоугольник 22"/>
                <p:cNvSpPr/>
                <p:nvPr/>
              </p:nvSpPr>
              <p:spPr>
                <a:xfrm>
                  <a:off x="714348" y="3857628"/>
                  <a:ext cx="285752" cy="500066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6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" name="Прямоугольник 23"/>
                <p:cNvSpPr/>
                <p:nvPr/>
              </p:nvSpPr>
              <p:spPr>
                <a:xfrm>
                  <a:off x="714348" y="4357694"/>
                  <a:ext cx="285752" cy="500066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7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" name="Прямоугольник 24"/>
                <p:cNvSpPr/>
                <p:nvPr/>
              </p:nvSpPr>
              <p:spPr>
                <a:xfrm>
                  <a:off x="714348" y="5857892"/>
                  <a:ext cx="285752" cy="500066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ru-RU" dirty="0"/>
                </a:p>
              </p:txBody>
            </p:sp>
          </p:grpSp>
          <p:sp>
            <p:nvSpPr>
              <p:cNvPr id="30" name="Прямоугольник 29"/>
              <p:cNvSpPr/>
              <p:nvPr/>
            </p:nvSpPr>
            <p:spPr>
              <a:xfrm>
                <a:off x="1000100" y="1357298"/>
                <a:ext cx="785818" cy="500066"/>
              </a:xfrm>
              <a:prstGeom prst="rect">
                <a:avLst/>
              </a:prstGeom>
              <a:solidFill>
                <a:srgbClr val="FF7C80"/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4" name="Прямоугольник 53"/>
              <p:cNvSpPr/>
              <p:nvPr/>
            </p:nvSpPr>
            <p:spPr>
              <a:xfrm>
                <a:off x="2571736" y="1857364"/>
                <a:ext cx="785818" cy="500066"/>
              </a:xfrm>
              <a:prstGeom prst="rect">
                <a:avLst/>
              </a:prstGeom>
              <a:solidFill>
                <a:schemeClr val="accent6"/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2" name="Прямоугольник 61"/>
              <p:cNvSpPr/>
              <p:nvPr/>
            </p:nvSpPr>
            <p:spPr>
              <a:xfrm>
                <a:off x="3357554" y="2357430"/>
                <a:ext cx="785818" cy="500066"/>
              </a:xfrm>
              <a:prstGeom prst="rect">
                <a:avLst/>
              </a:prstGeom>
              <a:solidFill>
                <a:srgbClr val="FF9999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3" name="Прямоугольник 62"/>
              <p:cNvSpPr/>
              <p:nvPr/>
            </p:nvSpPr>
            <p:spPr>
              <a:xfrm>
                <a:off x="3357554" y="1857364"/>
                <a:ext cx="785818" cy="500066"/>
              </a:xfrm>
              <a:prstGeom prst="rect">
                <a:avLst/>
              </a:prstGeom>
              <a:solidFill>
                <a:schemeClr val="accent6"/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9" name="Прямоугольник 68"/>
              <p:cNvSpPr/>
              <p:nvPr/>
            </p:nvSpPr>
            <p:spPr>
              <a:xfrm>
                <a:off x="4143372" y="3357562"/>
                <a:ext cx="785818" cy="50006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0" name="Прямоугольник 69"/>
              <p:cNvSpPr/>
              <p:nvPr/>
            </p:nvSpPr>
            <p:spPr>
              <a:xfrm>
                <a:off x="4143372" y="2857496"/>
                <a:ext cx="785818" cy="50006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1" name="Прямоугольник 70"/>
              <p:cNvSpPr/>
              <p:nvPr/>
            </p:nvSpPr>
            <p:spPr>
              <a:xfrm>
                <a:off x="4143372" y="2357430"/>
                <a:ext cx="785818" cy="500066"/>
              </a:xfrm>
              <a:prstGeom prst="rect">
                <a:avLst/>
              </a:prstGeom>
              <a:solidFill>
                <a:srgbClr val="FF9999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2" name="Прямоугольник 71"/>
              <p:cNvSpPr/>
              <p:nvPr/>
            </p:nvSpPr>
            <p:spPr>
              <a:xfrm>
                <a:off x="4143372" y="1857364"/>
                <a:ext cx="785818" cy="500066"/>
              </a:xfrm>
              <a:prstGeom prst="rect">
                <a:avLst/>
              </a:prstGeom>
              <a:solidFill>
                <a:schemeClr val="accent6"/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4929190" y="4357694"/>
                <a:ext cx="785818" cy="50006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4929190" y="3857628"/>
                <a:ext cx="785818" cy="50006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8" name="Прямоугольник 77"/>
              <p:cNvSpPr/>
              <p:nvPr/>
            </p:nvSpPr>
            <p:spPr>
              <a:xfrm>
                <a:off x="4929190" y="3357562"/>
                <a:ext cx="785818" cy="50006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9" name="Прямоугольник 78"/>
              <p:cNvSpPr/>
              <p:nvPr/>
            </p:nvSpPr>
            <p:spPr>
              <a:xfrm>
                <a:off x="4929190" y="2857496"/>
                <a:ext cx="785818" cy="50006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0" name="Прямоугольник 79"/>
              <p:cNvSpPr/>
              <p:nvPr/>
            </p:nvSpPr>
            <p:spPr>
              <a:xfrm>
                <a:off x="4929190" y="2357430"/>
                <a:ext cx="785818" cy="500066"/>
              </a:xfrm>
              <a:prstGeom prst="rect">
                <a:avLst/>
              </a:prstGeom>
              <a:solidFill>
                <a:schemeClr val="accent6"/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1" name="Прямоугольник 80"/>
              <p:cNvSpPr/>
              <p:nvPr/>
            </p:nvSpPr>
            <p:spPr>
              <a:xfrm>
                <a:off x="4929190" y="1857364"/>
                <a:ext cx="785818" cy="500066"/>
              </a:xfrm>
              <a:prstGeom prst="rect">
                <a:avLst/>
              </a:prstGeom>
              <a:solidFill>
                <a:schemeClr val="accent6"/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0" name="Прямоугольник 89"/>
              <p:cNvSpPr/>
              <p:nvPr/>
            </p:nvSpPr>
            <p:spPr>
              <a:xfrm>
                <a:off x="5715008" y="4357694"/>
                <a:ext cx="785818" cy="50006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2" name="Прямоугольник 91"/>
              <p:cNvSpPr/>
              <p:nvPr/>
            </p:nvSpPr>
            <p:spPr>
              <a:xfrm>
                <a:off x="5715008" y="3357562"/>
                <a:ext cx="785818" cy="50006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4" name="Прямоугольник 93"/>
              <p:cNvSpPr/>
              <p:nvPr/>
            </p:nvSpPr>
            <p:spPr>
              <a:xfrm>
                <a:off x="5715008" y="2357430"/>
                <a:ext cx="785818" cy="500066"/>
              </a:xfrm>
              <a:prstGeom prst="rect">
                <a:avLst/>
              </a:prstGeom>
              <a:solidFill>
                <a:srgbClr val="FF9999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5" name="Прямоугольник 94"/>
              <p:cNvSpPr/>
              <p:nvPr/>
            </p:nvSpPr>
            <p:spPr>
              <a:xfrm>
                <a:off x="5715008" y="1857364"/>
                <a:ext cx="785818" cy="500066"/>
              </a:xfrm>
              <a:prstGeom prst="rect">
                <a:avLst/>
              </a:prstGeom>
              <a:solidFill>
                <a:schemeClr val="accent6"/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6" name="Прямоугольник 95"/>
              <p:cNvSpPr/>
              <p:nvPr/>
            </p:nvSpPr>
            <p:spPr>
              <a:xfrm>
                <a:off x="5715008" y="3857628"/>
                <a:ext cx="785818" cy="50006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7" name="Прямоугольник 96"/>
              <p:cNvSpPr/>
              <p:nvPr/>
            </p:nvSpPr>
            <p:spPr>
              <a:xfrm>
                <a:off x="5715008" y="4857760"/>
                <a:ext cx="785818" cy="50006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8" name="Прямоугольник 97"/>
              <p:cNvSpPr/>
              <p:nvPr/>
            </p:nvSpPr>
            <p:spPr>
              <a:xfrm>
                <a:off x="5715008" y="5857892"/>
                <a:ext cx="785818" cy="50006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9" name="Прямоугольник 98"/>
              <p:cNvSpPr/>
              <p:nvPr/>
            </p:nvSpPr>
            <p:spPr>
              <a:xfrm>
                <a:off x="5715008" y="2857496"/>
                <a:ext cx="785818" cy="50006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0" name="Прямоугольник 99"/>
              <p:cNvSpPr/>
              <p:nvPr/>
            </p:nvSpPr>
            <p:spPr>
              <a:xfrm>
                <a:off x="5715008" y="5357826"/>
                <a:ext cx="785818" cy="50006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5" name="Группа 109"/>
              <p:cNvGrpSpPr/>
              <p:nvPr/>
            </p:nvGrpSpPr>
            <p:grpSpPr>
              <a:xfrm>
                <a:off x="1000100" y="642918"/>
                <a:ext cx="7858180" cy="714380"/>
                <a:chOff x="1000100" y="642918"/>
                <a:chExt cx="7858180" cy="714380"/>
              </a:xfrm>
            </p:grpSpPr>
            <p:sp>
              <p:nvSpPr>
                <p:cNvPr id="82" name="Прямоугольник 81"/>
                <p:cNvSpPr/>
                <p:nvPr/>
              </p:nvSpPr>
              <p:spPr>
                <a:xfrm>
                  <a:off x="1000100" y="1000108"/>
                  <a:ext cx="785818" cy="357190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3" name="Прямоугольник 82"/>
                <p:cNvSpPr/>
                <p:nvPr/>
              </p:nvSpPr>
              <p:spPr>
                <a:xfrm>
                  <a:off x="1785918" y="1000108"/>
                  <a:ext cx="785818" cy="357190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II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" name="Прямоугольник 83"/>
                <p:cNvSpPr/>
                <p:nvPr/>
              </p:nvSpPr>
              <p:spPr>
                <a:xfrm>
                  <a:off x="4929190" y="1000108"/>
                  <a:ext cx="785818" cy="357190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VI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" name="Прямоугольник 85"/>
                <p:cNvSpPr/>
                <p:nvPr/>
              </p:nvSpPr>
              <p:spPr>
                <a:xfrm>
                  <a:off x="4143372" y="1000108"/>
                  <a:ext cx="785818" cy="357190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V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" name="Прямоугольник 86"/>
                <p:cNvSpPr/>
                <p:nvPr/>
              </p:nvSpPr>
              <p:spPr>
                <a:xfrm>
                  <a:off x="2571736" y="1000108"/>
                  <a:ext cx="785818" cy="357190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III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" name="Прямоугольник 87"/>
                <p:cNvSpPr/>
                <p:nvPr/>
              </p:nvSpPr>
              <p:spPr>
                <a:xfrm>
                  <a:off x="3357554" y="1000108"/>
                  <a:ext cx="785818" cy="357190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IV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" name="Прямоугольник 105"/>
                <p:cNvSpPr/>
                <p:nvPr/>
              </p:nvSpPr>
              <p:spPr>
                <a:xfrm>
                  <a:off x="6500826" y="1000108"/>
                  <a:ext cx="2357454" cy="357190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VIII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" name="Прямоугольник 106"/>
                <p:cNvSpPr/>
                <p:nvPr/>
              </p:nvSpPr>
              <p:spPr>
                <a:xfrm>
                  <a:off x="1000100" y="642918"/>
                  <a:ext cx="7858180" cy="357190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b="1" spc="300" dirty="0" smtClean="0">
                      <a:solidFill>
                        <a:schemeClr val="tx1"/>
                      </a:solidFill>
                    </a:rPr>
                    <a:t>Группы</a:t>
                  </a:r>
                  <a:r>
                    <a:rPr lang="ru-RU" dirty="0" smtClean="0"/>
                    <a:t> </a:t>
                  </a:r>
                  <a:r>
                    <a:rPr lang="ru-RU" b="1" spc="300" dirty="0" smtClean="0">
                      <a:solidFill>
                        <a:schemeClr val="tx1"/>
                      </a:solidFill>
                    </a:rPr>
                    <a:t>элементов</a:t>
                  </a:r>
                  <a:endParaRPr lang="ru-RU" b="1" spc="3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" name="Прямоугольник 84"/>
                <p:cNvSpPr/>
                <p:nvPr/>
              </p:nvSpPr>
              <p:spPr>
                <a:xfrm>
                  <a:off x="5715008" y="1000108"/>
                  <a:ext cx="785818" cy="357190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chemeClr val="tx1"/>
                      </a:solidFill>
                    </a:rPr>
                    <a:t>VII</a:t>
                  </a:r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</p:grpSp>
          <p:cxnSp>
            <p:nvCxnSpPr>
              <p:cNvPr id="109" name="Прямая соединительная линия 108"/>
              <p:cNvCxnSpPr/>
              <p:nvPr/>
            </p:nvCxnSpPr>
            <p:spPr>
              <a:xfrm rot="5400000">
                <a:off x="6000760" y="3500438"/>
                <a:ext cx="5715040" cy="1588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3" name="Прямоугольник 112"/>
              <p:cNvSpPr/>
              <p:nvPr/>
            </p:nvSpPr>
            <p:spPr>
              <a:xfrm>
                <a:off x="3357554" y="2357430"/>
                <a:ext cx="785818" cy="500066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14" name="TextBox 113"/>
              <p:cNvSpPr txBox="1"/>
              <p:nvPr/>
            </p:nvSpPr>
            <p:spPr>
              <a:xfrm>
                <a:off x="3357554" y="2357430"/>
                <a:ext cx="36901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/>
                  <a:t>Si</a:t>
                </a:r>
                <a:endParaRPr lang="ru-RU" sz="2000" b="1" dirty="0"/>
              </a:p>
            </p:txBody>
          </p:sp>
          <p:grpSp>
            <p:nvGrpSpPr>
              <p:cNvPr id="6" name="Группа 196"/>
              <p:cNvGrpSpPr/>
              <p:nvPr/>
            </p:nvGrpSpPr>
            <p:grpSpPr>
              <a:xfrm>
                <a:off x="3357554" y="2276014"/>
                <a:ext cx="847332" cy="609542"/>
                <a:chOff x="3357554" y="2276014"/>
                <a:chExt cx="847332" cy="609542"/>
              </a:xfrm>
            </p:grpSpPr>
            <p:sp>
              <p:nvSpPr>
                <p:cNvPr id="115" name="TextBox 114"/>
                <p:cNvSpPr txBox="1"/>
                <p:nvPr/>
              </p:nvSpPr>
              <p:spPr>
                <a:xfrm>
                  <a:off x="3786182" y="2276014"/>
                  <a:ext cx="418704" cy="3231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 smtClean="0"/>
                    <a:t>14</a:t>
                  </a:r>
                  <a:endParaRPr lang="ru-RU" dirty="0"/>
                </a:p>
              </p:txBody>
            </p:sp>
            <p:sp>
              <p:nvSpPr>
                <p:cNvPr id="116" name="TextBox 115"/>
                <p:cNvSpPr txBox="1"/>
                <p:nvPr/>
              </p:nvSpPr>
              <p:spPr>
                <a:xfrm>
                  <a:off x="3643306" y="2500306"/>
                  <a:ext cx="545342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1000" dirty="0" smtClean="0"/>
                    <a:t>28,086</a:t>
                  </a:r>
                  <a:endParaRPr lang="ru-RU" sz="1000" dirty="0"/>
                </a:p>
              </p:txBody>
            </p:sp>
            <p:sp>
              <p:nvSpPr>
                <p:cNvPr id="117" name="TextBox 116"/>
                <p:cNvSpPr txBox="1"/>
                <p:nvPr/>
              </p:nvSpPr>
              <p:spPr>
                <a:xfrm>
                  <a:off x="3357554" y="2643182"/>
                  <a:ext cx="812145" cy="24237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1200" dirty="0" smtClean="0"/>
                    <a:t>Кремний </a:t>
                  </a:r>
                  <a:endParaRPr lang="ru-RU" sz="1200" dirty="0"/>
                </a:p>
              </p:txBody>
            </p:sp>
          </p:grpSp>
          <p:sp>
            <p:nvSpPr>
              <p:cNvPr id="119" name="Прямоугольник 118"/>
              <p:cNvSpPr/>
              <p:nvPr/>
            </p:nvSpPr>
            <p:spPr>
              <a:xfrm>
                <a:off x="4143372" y="2367151"/>
                <a:ext cx="785818" cy="490345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22" name="TextBox 121"/>
              <p:cNvSpPr txBox="1"/>
              <p:nvPr/>
            </p:nvSpPr>
            <p:spPr>
              <a:xfrm>
                <a:off x="4357686" y="2500306"/>
                <a:ext cx="611065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000" dirty="0" smtClean="0"/>
                  <a:t>30,9738</a:t>
                </a:r>
                <a:endParaRPr lang="ru-RU" sz="1000" dirty="0"/>
              </a:p>
            </p:txBody>
          </p:sp>
          <p:sp>
            <p:nvSpPr>
              <p:cNvPr id="120" name="TextBox 119"/>
              <p:cNvSpPr txBox="1"/>
              <p:nvPr/>
            </p:nvSpPr>
            <p:spPr>
              <a:xfrm>
                <a:off x="4143372" y="2357430"/>
                <a:ext cx="32092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000" b="1" dirty="0"/>
                  <a:t>Р</a:t>
                </a:r>
              </a:p>
            </p:txBody>
          </p:sp>
          <p:grpSp>
            <p:nvGrpSpPr>
              <p:cNvPr id="26" name="Группа 220"/>
              <p:cNvGrpSpPr/>
              <p:nvPr/>
            </p:nvGrpSpPr>
            <p:grpSpPr>
              <a:xfrm>
                <a:off x="4143372" y="2276013"/>
                <a:ext cx="847332" cy="604831"/>
                <a:chOff x="4143372" y="2276013"/>
                <a:chExt cx="847332" cy="604831"/>
              </a:xfrm>
            </p:grpSpPr>
            <p:sp>
              <p:nvSpPr>
                <p:cNvPr id="121" name="TextBox 120"/>
                <p:cNvSpPr txBox="1"/>
                <p:nvPr/>
              </p:nvSpPr>
              <p:spPr>
                <a:xfrm>
                  <a:off x="4572000" y="2276013"/>
                  <a:ext cx="418704" cy="31688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 smtClean="0"/>
                    <a:t>1</a:t>
                  </a:r>
                  <a:r>
                    <a:rPr lang="ru-RU" dirty="0" smtClean="0"/>
                    <a:t>5</a:t>
                  </a:r>
                  <a:endParaRPr lang="ru-RU" dirty="0"/>
                </a:p>
              </p:txBody>
            </p:sp>
            <p:sp>
              <p:nvSpPr>
                <p:cNvPr id="123" name="TextBox 122"/>
                <p:cNvSpPr txBox="1"/>
                <p:nvPr/>
              </p:nvSpPr>
              <p:spPr>
                <a:xfrm>
                  <a:off x="4143372" y="2643182"/>
                  <a:ext cx="732893" cy="23766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1200" dirty="0" smtClean="0"/>
                    <a:t>Фосфор </a:t>
                  </a:r>
                  <a:endParaRPr lang="ru-RU" sz="1200" dirty="0"/>
                </a:p>
              </p:txBody>
            </p:sp>
          </p:grpSp>
          <p:sp>
            <p:nvSpPr>
              <p:cNvPr id="125" name="TextBox 124"/>
              <p:cNvSpPr txBox="1"/>
              <p:nvPr/>
            </p:nvSpPr>
            <p:spPr>
              <a:xfrm>
                <a:off x="4929190" y="2357430"/>
                <a:ext cx="42862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/>
                  <a:t>S</a:t>
                </a:r>
                <a:endParaRPr lang="ru-RU" sz="2000" b="1" dirty="0"/>
              </a:p>
            </p:txBody>
          </p:sp>
          <p:sp>
            <p:nvSpPr>
              <p:cNvPr id="126" name="TextBox 125"/>
              <p:cNvSpPr txBox="1"/>
              <p:nvPr/>
            </p:nvSpPr>
            <p:spPr>
              <a:xfrm>
                <a:off x="5214942" y="2500306"/>
                <a:ext cx="64294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000" dirty="0" smtClean="0"/>
                  <a:t>32,064</a:t>
                </a:r>
                <a:endParaRPr lang="ru-RU" sz="1000" dirty="0"/>
              </a:p>
            </p:txBody>
          </p:sp>
          <p:sp>
            <p:nvSpPr>
              <p:cNvPr id="127" name="TextBox 126"/>
              <p:cNvSpPr txBox="1"/>
              <p:nvPr/>
            </p:nvSpPr>
            <p:spPr>
              <a:xfrm>
                <a:off x="5025163" y="2643182"/>
                <a:ext cx="928694" cy="277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dirty="0" smtClean="0"/>
                  <a:t>Сера</a:t>
                </a:r>
                <a:endParaRPr lang="ru-RU" sz="1200" dirty="0"/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>
                <a:off x="5286380" y="2276013"/>
                <a:ext cx="418704" cy="3231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16</a:t>
                </a:r>
                <a:endParaRPr lang="ru-RU" dirty="0"/>
              </a:p>
            </p:txBody>
          </p:sp>
          <p:sp>
            <p:nvSpPr>
              <p:cNvPr id="130" name="Прямоугольник 129"/>
              <p:cNvSpPr/>
              <p:nvPr/>
            </p:nvSpPr>
            <p:spPr>
              <a:xfrm>
                <a:off x="5715008" y="2367151"/>
                <a:ext cx="785818" cy="490345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31" name="TextBox 130"/>
              <p:cNvSpPr txBox="1"/>
              <p:nvPr/>
            </p:nvSpPr>
            <p:spPr>
              <a:xfrm>
                <a:off x="5643570" y="2357430"/>
                <a:ext cx="38343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err="1" smtClean="0"/>
                  <a:t>Cl</a:t>
                </a:r>
                <a:endParaRPr lang="ru-RU" sz="2000" b="1" dirty="0"/>
              </a:p>
            </p:txBody>
          </p:sp>
          <p:sp>
            <p:nvSpPr>
              <p:cNvPr id="132" name="TextBox 131"/>
              <p:cNvSpPr txBox="1"/>
              <p:nvPr/>
            </p:nvSpPr>
            <p:spPr>
              <a:xfrm>
                <a:off x="6143636" y="2276013"/>
                <a:ext cx="418704" cy="3168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17</a:t>
                </a:r>
                <a:endParaRPr lang="ru-RU" dirty="0"/>
              </a:p>
            </p:txBody>
          </p:sp>
          <p:grpSp>
            <p:nvGrpSpPr>
              <p:cNvPr id="27" name="Группа 219"/>
              <p:cNvGrpSpPr/>
              <p:nvPr/>
            </p:nvGrpSpPr>
            <p:grpSpPr>
              <a:xfrm>
                <a:off x="5838478" y="2500306"/>
                <a:ext cx="725257" cy="380538"/>
                <a:chOff x="5838478" y="2500306"/>
                <a:chExt cx="725257" cy="380538"/>
              </a:xfrm>
            </p:grpSpPr>
            <p:sp>
              <p:nvSpPr>
                <p:cNvPr id="133" name="TextBox 132"/>
                <p:cNvSpPr txBox="1"/>
                <p:nvPr/>
              </p:nvSpPr>
              <p:spPr>
                <a:xfrm>
                  <a:off x="6000760" y="2500306"/>
                  <a:ext cx="562975" cy="25391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1000" dirty="0" smtClean="0"/>
                    <a:t>35,453</a:t>
                  </a:r>
                  <a:endParaRPr lang="ru-RU" sz="1000" dirty="0"/>
                </a:p>
              </p:txBody>
            </p:sp>
            <p:sp>
              <p:nvSpPr>
                <p:cNvPr id="134" name="TextBox 133"/>
                <p:cNvSpPr txBox="1"/>
                <p:nvPr/>
              </p:nvSpPr>
              <p:spPr>
                <a:xfrm>
                  <a:off x="5838478" y="2643182"/>
                  <a:ext cx="540533" cy="23766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1200" dirty="0" smtClean="0"/>
                    <a:t>Хлор </a:t>
                  </a:r>
                  <a:endParaRPr lang="ru-RU" sz="1200" dirty="0"/>
                </a:p>
              </p:txBody>
            </p:sp>
          </p:grpSp>
          <p:sp>
            <p:nvSpPr>
              <p:cNvPr id="149" name="Прямоугольник 148"/>
              <p:cNvSpPr/>
              <p:nvPr/>
            </p:nvSpPr>
            <p:spPr>
              <a:xfrm>
                <a:off x="1000100" y="1000108"/>
                <a:ext cx="785818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b="1" dirty="0" smtClean="0"/>
                  <a:t>I</a:t>
                </a:r>
                <a:endParaRPr lang="ru-RU" b="1" dirty="0"/>
              </a:p>
            </p:txBody>
          </p:sp>
          <p:sp>
            <p:nvSpPr>
              <p:cNvPr id="151" name="TextBox 150"/>
              <p:cNvSpPr txBox="1"/>
              <p:nvPr/>
            </p:nvSpPr>
            <p:spPr>
              <a:xfrm>
                <a:off x="642910" y="5929330"/>
                <a:ext cx="4286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spc="-300" dirty="0" smtClean="0"/>
                  <a:t>10</a:t>
                </a:r>
                <a:endParaRPr lang="ru-RU" b="1" spc="-300" dirty="0"/>
              </a:p>
            </p:txBody>
          </p:sp>
          <p:sp>
            <p:nvSpPr>
              <p:cNvPr id="153" name="Прямоугольник 152"/>
              <p:cNvSpPr/>
              <p:nvPr/>
            </p:nvSpPr>
            <p:spPr>
              <a:xfrm rot="16909771">
                <a:off x="532861" y="833265"/>
                <a:ext cx="686997" cy="3358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1600" b="1" dirty="0" smtClean="0"/>
                  <a:t>Ряды</a:t>
                </a:r>
                <a:endParaRPr lang="ru-RU" sz="1600" b="1" dirty="0"/>
              </a:p>
            </p:txBody>
          </p:sp>
          <p:sp>
            <p:nvSpPr>
              <p:cNvPr id="174" name="TextBox 173"/>
              <p:cNvSpPr txBox="1"/>
              <p:nvPr/>
            </p:nvSpPr>
            <p:spPr>
              <a:xfrm>
                <a:off x="928662" y="1357298"/>
                <a:ext cx="714380" cy="4157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b="1" dirty="0" smtClean="0"/>
                  <a:t>(</a:t>
                </a:r>
                <a:r>
                  <a:rPr lang="en-US" sz="2000" b="1" dirty="0" smtClean="0"/>
                  <a:t>H</a:t>
                </a:r>
                <a:r>
                  <a:rPr lang="ru-RU" sz="2000" b="1" dirty="0" smtClean="0"/>
                  <a:t>)</a:t>
                </a:r>
                <a:endParaRPr lang="ru-RU" sz="2000" b="1" dirty="0"/>
              </a:p>
            </p:txBody>
          </p:sp>
          <p:sp>
            <p:nvSpPr>
              <p:cNvPr id="182" name="TextBox 181"/>
              <p:cNvSpPr txBox="1"/>
              <p:nvPr/>
            </p:nvSpPr>
            <p:spPr>
              <a:xfrm>
                <a:off x="4143372" y="1857364"/>
                <a:ext cx="57150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/>
                  <a:t>N</a:t>
                </a:r>
                <a:endParaRPr lang="ru-RU" sz="2000" b="1" dirty="0"/>
              </a:p>
            </p:txBody>
          </p:sp>
          <p:sp>
            <p:nvSpPr>
              <p:cNvPr id="187" name="TextBox 186"/>
              <p:cNvSpPr txBox="1"/>
              <p:nvPr/>
            </p:nvSpPr>
            <p:spPr>
              <a:xfrm>
                <a:off x="5143504" y="2000240"/>
                <a:ext cx="64294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000" dirty="0" smtClean="0"/>
                  <a:t>15,9994</a:t>
                </a:r>
                <a:endParaRPr lang="ru-RU" sz="1000" dirty="0"/>
              </a:p>
            </p:txBody>
          </p:sp>
          <p:sp>
            <p:nvSpPr>
              <p:cNvPr id="190" name="TextBox 189"/>
              <p:cNvSpPr txBox="1"/>
              <p:nvPr/>
            </p:nvSpPr>
            <p:spPr>
              <a:xfrm>
                <a:off x="5929322" y="2000240"/>
                <a:ext cx="64294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000" dirty="0" smtClean="0"/>
                  <a:t>18,9984</a:t>
                </a:r>
                <a:endParaRPr lang="ru-RU" sz="1000" dirty="0"/>
              </a:p>
            </p:txBody>
          </p:sp>
          <p:grpSp>
            <p:nvGrpSpPr>
              <p:cNvPr id="28" name="Группа 202"/>
              <p:cNvGrpSpPr/>
              <p:nvPr/>
            </p:nvGrpSpPr>
            <p:grpSpPr>
              <a:xfrm>
                <a:off x="3357554" y="1758219"/>
                <a:ext cx="857256" cy="499255"/>
                <a:chOff x="3357554" y="1758219"/>
                <a:chExt cx="857256" cy="499255"/>
              </a:xfrm>
            </p:grpSpPr>
            <p:sp>
              <p:nvSpPr>
                <p:cNvPr id="183" name="TextBox 182"/>
                <p:cNvSpPr txBox="1"/>
                <p:nvPr/>
              </p:nvSpPr>
              <p:spPr>
                <a:xfrm>
                  <a:off x="3357554" y="1857364"/>
                  <a:ext cx="428628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000" b="1" dirty="0" smtClean="0"/>
                    <a:t>С</a:t>
                  </a:r>
                  <a:endParaRPr lang="ru-RU" sz="2000" b="1" dirty="0"/>
                </a:p>
              </p:txBody>
            </p:sp>
            <p:sp>
              <p:nvSpPr>
                <p:cNvPr id="188" name="TextBox 187"/>
                <p:cNvSpPr txBox="1"/>
                <p:nvPr/>
              </p:nvSpPr>
              <p:spPr>
                <a:xfrm>
                  <a:off x="3571868" y="2000240"/>
                  <a:ext cx="642942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1000" dirty="0" smtClean="0"/>
                    <a:t>12,0112</a:t>
                  </a:r>
                  <a:endParaRPr lang="ru-RU" sz="1000" dirty="0"/>
                </a:p>
              </p:txBody>
            </p:sp>
            <p:sp>
              <p:nvSpPr>
                <p:cNvPr id="191" name="Прямоугольник 190"/>
                <p:cNvSpPr/>
                <p:nvPr/>
              </p:nvSpPr>
              <p:spPr>
                <a:xfrm>
                  <a:off x="3857620" y="1758219"/>
                  <a:ext cx="301686" cy="36933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ru-RU" dirty="0" smtClean="0"/>
                    <a:t>6</a:t>
                  </a:r>
                  <a:endParaRPr lang="ru-RU" dirty="0"/>
                </a:p>
              </p:txBody>
            </p:sp>
          </p:grpSp>
          <p:sp>
            <p:nvSpPr>
              <p:cNvPr id="193" name="TextBox 192"/>
              <p:cNvSpPr txBox="1"/>
              <p:nvPr/>
            </p:nvSpPr>
            <p:spPr>
              <a:xfrm>
                <a:off x="2759993" y="2143116"/>
                <a:ext cx="642942" cy="277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dirty="0" smtClean="0"/>
                  <a:t>Бор</a:t>
                </a:r>
                <a:endParaRPr lang="ru-RU" sz="1200" dirty="0"/>
              </a:p>
            </p:txBody>
          </p:sp>
          <p:sp>
            <p:nvSpPr>
              <p:cNvPr id="194" name="TextBox 193"/>
              <p:cNvSpPr txBox="1"/>
              <p:nvPr/>
            </p:nvSpPr>
            <p:spPr>
              <a:xfrm>
                <a:off x="2857488" y="2000240"/>
                <a:ext cx="64294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000" dirty="0" smtClean="0"/>
                  <a:t>10,811</a:t>
                </a:r>
                <a:endParaRPr lang="ru-RU" sz="1000" dirty="0"/>
              </a:p>
            </p:txBody>
          </p:sp>
          <p:sp>
            <p:nvSpPr>
              <p:cNvPr id="198" name="TextBox 197"/>
              <p:cNvSpPr txBox="1"/>
              <p:nvPr/>
            </p:nvSpPr>
            <p:spPr>
              <a:xfrm>
                <a:off x="3357554" y="2143116"/>
                <a:ext cx="78581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dirty="0" smtClean="0"/>
                  <a:t>Углерод</a:t>
                </a:r>
                <a:endParaRPr lang="ru-RU" sz="1200" dirty="0"/>
              </a:p>
            </p:txBody>
          </p:sp>
          <p:grpSp>
            <p:nvGrpSpPr>
              <p:cNvPr id="29" name="Группа 201"/>
              <p:cNvGrpSpPr/>
              <p:nvPr/>
            </p:nvGrpSpPr>
            <p:grpSpPr>
              <a:xfrm>
                <a:off x="2571736" y="1758218"/>
                <a:ext cx="801752" cy="499256"/>
                <a:chOff x="2571736" y="1758218"/>
                <a:chExt cx="801752" cy="499256"/>
              </a:xfrm>
            </p:grpSpPr>
            <p:sp>
              <p:nvSpPr>
                <p:cNvPr id="200" name="Прямоугольник 199"/>
                <p:cNvSpPr/>
                <p:nvPr/>
              </p:nvSpPr>
              <p:spPr>
                <a:xfrm>
                  <a:off x="3071802" y="1758218"/>
                  <a:ext cx="301686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ru-RU" dirty="0" smtClean="0"/>
                    <a:t>5</a:t>
                  </a:r>
                  <a:endParaRPr lang="ru-RU" dirty="0"/>
                </a:p>
              </p:txBody>
            </p:sp>
            <p:sp>
              <p:nvSpPr>
                <p:cNvPr id="201" name="TextBox 200"/>
                <p:cNvSpPr txBox="1"/>
                <p:nvPr/>
              </p:nvSpPr>
              <p:spPr>
                <a:xfrm>
                  <a:off x="2571736" y="1857364"/>
                  <a:ext cx="57150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000" b="1" dirty="0" smtClean="0"/>
                    <a:t>В</a:t>
                  </a:r>
                  <a:endParaRPr lang="ru-RU" sz="2000" b="1" dirty="0"/>
                </a:p>
              </p:txBody>
            </p:sp>
          </p:grpSp>
          <p:sp>
            <p:nvSpPr>
              <p:cNvPr id="204" name="TextBox 203"/>
              <p:cNvSpPr txBox="1"/>
              <p:nvPr/>
            </p:nvSpPr>
            <p:spPr>
              <a:xfrm>
                <a:off x="5715008" y="1857364"/>
                <a:ext cx="57150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/>
                  <a:t>F</a:t>
                </a:r>
                <a:endParaRPr lang="ru-RU" sz="2000" b="1" dirty="0"/>
              </a:p>
            </p:txBody>
          </p:sp>
          <p:grpSp>
            <p:nvGrpSpPr>
              <p:cNvPr id="31" name="Группа 209"/>
              <p:cNvGrpSpPr/>
              <p:nvPr/>
            </p:nvGrpSpPr>
            <p:grpSpPr>
              <a:xfrm>
                <a:off x="4246873" y="1758218"/>
                <a:ext cx="785817" cy="661897"/>
                <a:chOff x="4246873" y="1758218"/>
                <a:chExt cx="785817" cy="661897"/>
              </a:xfrm>
            </p:grpSpPr>
            <p:sp>
              <p:nvSpPr>
                <p:cNvPr id="192" name="TextBox 191"/>
                <p:cNvSpPr txBox="1"/>
                <p:nvPr/>
              </p:nvSpPr>
              <p:spPr>
                <a:xfrm>
                  <a:off x="4357686" y="2000240"/>
                  <a:ext cx="642942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1000" dirty="0" smtClean="0"/>
                    <a:t>14,0067</a:t>
                  </a:r>
                  <a:endParaRPr lang="ru-RU" sz="1000" dirty="0"/>
                </a:p>
              </p:txBody>
            </p:sp>
            <p:sp>
              <p:nvSpPr>
                <p:cNvPr id="199" name="TextBox 198"/>
                <p:cNvSpPr txBox="1"/>
                <p:nvPr/>
              </p:nvSpPr>
              <p:spPr>
                <a:xfrm>
                  <a:off x="4246873" y="2143116"/>
                  <a:ext cx="785817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1200" dirty="0" smtClean="0"/>
                    <a:t>Азот</a:t>
                  </a:r>
                  <a:endParaRPr lang="ru-RU" sz="1200" dirty="0"/>
                </a:p>
              </p:txBody>
            </p:sp>
            <p:sp>
              <p:nvSpPr>
                <p:cNvPr id="205" name="Прямоугольник 204"/>
                <p:cNvSpPr/>
                <p:nvPr/>
              </p:nvSpPr>
              <p:spPr>
                <a:xfrm>
                  <a:off x="4643437" y="1758218"/>
                  <a:ext cx="301686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ru-RU" dirty="0" smtClean="0"/>
                    <a:t>7</a:t>
                  </a:r>
                  <a:endParaRPr lang="ru-RU" dirty="0"/>
                </a:p>
              </p:txBody>
            </p:sp>
          </p:grpSp>
          <p:grpSp>
            <p:nvGrpSpPr>
              <p:cNvPr id="32" name="Группа 210"/>
              <p:cNvGrpSpPr/>
              <p:nvPr/>
            </p:nvGrpSpPr>
            <p:grpSpPr>
              <a:xfrm>
                <a:off x="4857752" y="1758218"/>
                <a:ext cx="928694" cy="661897"/>
                <a:chOff x="4857752" y="1758218"/>
                <a:chExt cx="928694" cy="661897"/>
              </a:xfrm>
            </p:grpSpPr>
            <p:sp>
              <p:nvSpPr>
                <p:cNvPr id="189" name="Прямоугольник 188"/>
                <p:cNvSpPr/>
                <p:nvPr/>
              </p:nvSpPr>
              <p:spPr>
                <a:xfrm>
                  <a:off x="5429256" y="1758218"/>
                  <a:ext cx="301686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ru-RU" dirty="0" smtClean="0"/>
                    <a:t>8</a:t>
                  </a:r>
                  <a:endParaRPr lang="ru-RU" dirty="0"/>
                </a:p>
              </p:txBody>
            </p:sp>
            <p:sp>
              <p:nvSpPr>
                <p:cNvPr id="206" name="TextBox 205"/>
                <p:cNvSpPr txBox="1"/>
                <p:nvPr/>
              </p:nvSpPr>
              <p:spPr>
                <a:xfrm>
                  <a:off x="4929190" y="1857364"/>
                  <a:ext cx="57150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000" b="1" dirty="0" smtClean="0"/>
                    <a:t>O</a:t>
                  </a:r>
                  <a:endParaRPr lang="ru-RU" sz="2000" b="1" dirty="0"/>
                </a:p>
              </p:txBody>
            </p:sp>
            <p:sp>
              <p:nvSpPr>
                <p:cNvPr id="208" name="TextBox 207"/>
                <p:cNvSpPr txBox="1"/>
                <p:nvPr/>
              </p:nvSpPr>
              <p:spPr>
                <a:xfrm>
                  <a:off x="4857752" y="2143116"/>
                  <a:ext cx="92869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1200" dirty="0" smtClean="0"/>
                    <a:t>Кислород</a:t>
                  </a:r>
                  <a:endParaRPr lang="ru-RU" sz="1200" dirty="0"/>
                </a:p>
              </p:txBody>
            </p:sp>
          </p:grpSp>
          <p:sp>
            <p:nvSpPr>
              <p:cNvPr id="216" name="Прямоугольник 215"/>
              <p:cNvSpPr/>
              <p:nvPr/>
            </p:nvSpPr>
            <p:spPr>
              <a:xfrm>
                <a:off x="6219043" y="1758218"/>
                <a:ext cx="3016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/>
                  <a:t>9</a:t>
                </a:r>
                <a:endParaRPr lang="ru-RU" dirty="0"/>
              </a:p>
            </p:txBody>
          </p:sp>
          <p:sp>
            <p:nvSpPr>
              <p:cNvPr id="217" name="TextBox 216"/>
              <p:cNvSpPr txBox="1"/>
              <p:nvPr/>
            </p:nvSpPr>
            <p:spPr>
              <a:xfrm>
                <a:off x="5715008" y="2143116"/>
                <a:ext cx="78581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dirty="0" smtClean="0"/>
                  <a:t>Фтор</a:t>
                </a:r>
                <a:endParaRPr lang="ru-RU" sz="1200" dirty="0"/>
              </a:p>
            </p:txBody>
          </p:sp>
        </p:grpSp>
        <p:sp>
          <p:nvSpPr>
            <p:cNvPr id="203" name="Прямоугольник 202"/>
            <p:cNvSpPr/>
            <p:nvPr/>
          </p:nvSpPr>
          <p:spPr>
            <a:xfrm>
              <a:off x="1000100" y="5786455"/>
              <a:ext cx="785818" cy="35718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2" name="Прямоугольник 211"/>
            <p:cNvSpPr/>
            <p:nvPr/>
          </p:nvSpPr>
          <p:spPr>
            <a:xfrm>
              <a:off x="1785918" y="5786454"/>
              <a:ext cx="785818" cy="35718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3" name="Прямоугольник 212"/>
            <p:cNvSpPr/>
            <p:nvPr/>
          </p:nvSpPr>
          <p:spPr>
            <a:xfrm>
              <a:off x="2571736" y="5786454"/>
              <a:ext cx="785818" cy="35718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8" name="Прямоугольник 217"/>
            <p:cNvSpPr/>
            <p:nvPr/>
          </p:nvSpPr>
          <p:spPr>
            <a:xfrm>
              <a:off x="3357554" y="5786454"/>
              <a:ext cx="785818" cy="35718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9" name="Прямоугольник 218"/>
            <p:cNvSpPr/>
            <p:nvPr/>
          </p:nvSpPr>
          <p:spPr>
            <a:xfrm>
              <a:off x="4143372" y="5786454"/>
              <a:ext cx="785818" cy="35718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0" name="Прямоугольник 219"/>
            <p:cNvSpPr/>
            <p:nvPr/>
          </p:nvSpPr>
          <p:spPr>
            <a:xfrm>
              <a:off x="5715008" y="5786454"/>
              <a:ext cx="785818" cy="35718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1" name="Прямоугольник 220"/>
            <p:cNvSpPr/>
            <p:nvPr/>
          </p:nvSpPr>
          <p:spPr>
            <a:xfrm>
              <a:off x="4929190" y="5786454"/>
              <a:ext cx="785818" cy="35718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2" name="Прямоугольник 221"/>
            <p:cNvSpPr/>
            <p:nvPr/>
          </p:nvSpPr>
          <p:spPr>
            <a:xfrm>
              <a:off x="6500826" y="5786454"/>
              <a:ext cx="2357454" cy="35718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3" name="Прямоугольник 222"/>
            <p:cNvSpPr/>
            <p:nvPr/>
          </p:nvSpPr>
          <p:spPr>
            <a:xfrm>
              <a:off x="214282" y="5786454"/>
              <a:ext cx="785818" cy="35718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4" name="Прямоугольник 223"/>
            <p:cNvSpPr/>
            <p:nvPr/>
          </p:nvSpPr>
          <p:spPr>
            <a:xfrm>
              <a:off x="1000100" y="6143644"/>
              <a:ext cx="785818" cy="35718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5" name="Прямоугольник 224"/>
            <p:cNvSpPr/>
            <p:nvPr/>
          </p:nvSpPr>
          <p:spPr>
            <a:xfrm>
              <a:off x="214282" y="6143644"/>
              <a:ext cx="785818" cy="35718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6" name="Прямоугольник 225"/>
            <p:cNvSpPr/>
            <p:nvPr/>
          </p:nvSpPr>
          <p:spPr>
            <a:xfrm>
              <a:off x="1785918" y="6143644"/>
              <a:ext cx="785818" cy="35718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7" name="Прямоугольник 226"/>
            <p:cNvSpPr/>
            <p:nvPr/>
          </p:nvSpPr>
          <p:spPr>
            <a:xfrm>
              <a:off x="2571736" y="6143644"/>
              <a:ext cx="785818" cy="35718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8" name="Прямоугольник 227"/>
            <p:cNvSpPr/>
            <p:nvPr/>
          </p:nvSpPr>
          <p:spPr>
            <a:xfrm>
              <a:off x="3357554" y="6143644"/>
              <a:ext cx="785818" cy="35718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9" name="Прямоугольник 228"/>
            <p:cNvSpPr/>
            <p:nvPr/>
          </p:nvSpPr>
          <p:spPr>
            <a:xfrm>
              <a:off x="4143372" y="6143644"/>
              <a:ext cx="785818" cy="35718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0" name="Прямоугольник 229"/>
            <p:cNvSpPr/>
            <p:nvPr/>
          </p:nvSpPr>
          <p:spPr>
            <a:xfrm>
              <a:off x="4929190" y="6143644"/>
              <a:ext cx="785818" cy="35718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1" name="Прямоугольник 230"/>
            <p:cNvSpPr/>
            <p:nvPr/>
          </p:nvSpPr>
          <p:spPr>
            <a:xfrm>
              <a:off x="5715008" y="6143644"/>
              <a:ext cx="785818" cy="35718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2" name="Прямоугольник 231"/>
            <p:cNvSpPr/>
            <p:nvPr/>
          </p:nvSpPr>
          <p:spPr>
            <a:xfrm>
              <a:off x="6500826" y="6143644"/>
              <a:ext cx="2357454" cy="35718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3" name="Группа 294"/>
          <p:cNvGrpSpPr/>
          <p:nvPr/>
        </p:nvGrpSpPr>
        <p:grpSpPr>
          <a:xfrm>
            <a:off x="5759959" y="2988230"/>
            <a:ext cx="1026619" cy="645031"/>
            <a:chOff x="2428860" y="1261576"/>
            <a:chExt cx="1018298" cy="645031"/>
          </a:xfrm>
        </p:grpSpPr>
        <p:sp>
          <p:nvSpPr>
            <p:cNvPr id="296" name="Прямоугольник 295"/>
            <p:cNvSpPr/>
            <p:nvPr/>
          </p:nvSpPr>
          <p:spPr>
            <a:xfrm>
              <a:off x="2428860" y="1354610"/>
              <a:ext cx="785818" cy="481247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7" name="TextBox 296"/>
            <p:cNvSpPr txBox="1"/>
            <p:nvPr/>
          </p:nvSpPr>
          <p:spPr>
            <a:xfrm>
              <a:off x="2428860" y="1354610"/>
              <a:ext cx="428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/>
                <a:t>Br</a:t>
              </a:r>
              <a:endParaRPr lang="ru-RU" sz="2000" b="1" dirty="0"/>
            </a:p>
          </p:txBody>
        </p:sp>
        <p:sp>
          <p:nvSpPr>
            <p:cNvPr id="298" name="TextBox 297"/>
            <p:cNvSpPr txBox="1"/>
            <p:nvPr/>
          </p:nvSpPr>
          <p:spPr>
            <a:xfrm>
              <a:off x="2714612" y="1492109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dirty="0" smtClean="0"/>
                <a:t>79,904</a:t>
              </a:r>
              <a:endParaRPr lang="ru-RU" sz="1000" dirty="0"/>
            </a:p>
          </p:txBody>
        </p:sp>
        <p:sp>
          <p:nvSpPr>
            <p:cNvPr id="299" name="TextBox 298"/>
            <p:cNvSpPr txBox="1"/>
            <p:nvPr/>
          </p:nvSpPr>
          <p:spPr>
            <a:xfrm>
              <a:off x="2518464" y="1629608"/>
              <a:ext cx="9286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 smtClean="0"/>
                <a:t>Бром</a:t>
              </a:r>
              <a:endParaRPr lang="ru-RU" sz="1200" dirty="0"/>
            </a:p>
          </p:txBody>
        </p:sp>
        <p:sp>
          <p:nvSpPr>
            <p:cNvPr id="300" name="TextBox 299"/>
            <p:cNvSpPr txBox="1"/>
            <p:nvPr/>
          </p:nvSpPr>
          <p:spPr>
            <a:xfrm>
              <a:off x="2857488" y="1261576"/>
              <a:ext cx="428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35</a:t>
              </a:r>
              <a:endParaRPr lang="ru-RU" dirty="0"/>
            </a:p>
          </p:txBody>
        </p:sp>
      </p:grpSp>
      <p:grpSp>
        <p:nvGrpSpPr>
          <p:cNvPr id="34" name="Группа 306"/>
          <p:cNvGrpSpPr/>
          <p:nvPr/>
        </p:nvGrpSpPr>
        <p:grpSpPr>
          <a:xfrm>
            <a:off x="5759959" y="1059404"/>
            <a:ext cx="936283" cy="655084"/>
            <a:chOff x="3286116" y="3488296"/>
            <a:chExt cx="928694" cy="655084"/>
          </a:xfrm>
        </p:grpSpPr>
        <p:sp>
          <p:nvSpPr>
            <p:cNvPr id="308" name="Прямоугольник 307"/>
            <p:cNvSpPr/>
            <p:nvPr/>
          </p:nvSpPr>
          <p:spPr>
            <a:xfrm>
              <a:off x="3286116" y="3593771"/>
              <a:ext cx="785818" cy="48124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9" name="Прямоугольник 308"/>
            <p:cNvSpPr/>
            <p:nvPr/>
          </p:nvSpPr>
          <p:spPr>
            <a:xfrm>
              <a:off x="3286116" y="3591383"/>
              <a:ext cx="785818" cy="481247"/>
            </a:xfrm>
            <a:prstGeom prst="rect">
              <a:avLst/>
            </a:prstGeom>
            <a:solidFill>
              <a:srgbClr val="FF7C80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0" name="TextBox 309"/>
            <p:cNvSpPr txBox="1"/>
            <p:nvPr/>
          </p:nvSpPr>
          <p:spPr>
            <a:xfrm>
              <a:off x="3286116" y="3591383"/>
              <a:ext cx="428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Н</a:t>
              </a:r>
              <a:endParaRPr lang="ru-RU" sz="2000" b="1" dirty="0"/>
            </a:p>
          </p:txBody>
        </p:sp>
        <p:sp>
          <p:nvSpPr>
            <p:cNvPr id="311" name="TextBox 310"/>
            <p:cNvSpPr txBox="1"/>
            <p:nvPr/>
          </p:nvSpPr>
          <p:spPr>
            <a:xfrm>
              <a:off x="3571868" y="3728882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dirty="0" smtClean="0"/>
                <a:t>1,00797</a:t>
              </a:r>
              <a:endParaRPr lang="ru-RU" sz="1000" dirty="0"/>
            </a:p>
          </p:txBody>
        </p:sp>
        <p:sp>
          <p:nvSpPr>
            <p:cNvPr id="312" name="TextBox 311"/>
            <p:cNvSpPr txBox="1"/>
            <p:nvPr/>
          </p:nvSpPr>
          <p:spPr>
            <a:xfrm>
              <a:off x="3286116" y="3866381"/>
              <a:ext cx="9286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 smtClean="0"/>
                <a:t>Водород</a:t>
              </a:r>
              <a:endParaRPr lang="ru-RU" sz="1200" dirty="0"/>
            </a:p>
          </p:txBody>
        </p:sp>
        <p:sp>
          <p:nvSpPr>
            <p:cNvPr id="313" name="TextBox 312"/>
            <p:cNvSpPr txBox="1"/>
            <p:nvPr/>
          </p:nvSpPr>
          <p:spPr>
            <a:xfrm>
              <a:off x="3786182" y="3488296"/>
              <a:ext cx="428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1</a:t>
              </a:r>
              <a:endParaRPr lang="ru-RU" dirty="0"/>
            </a:p>
          </p:txBody>
        </p:sp>
      </p:grpSp>
      <p:grpSp>
        <p:nvGrpSpPr>
          <p:cNvPr id="35" name="Группа 313"/>
          <p:cNvGrpSpPr/>
          <p:nvPr/>
        </p:nvGrpSpPr>
        <p:grpSpPr>
          <a:xfrm>
            <a:off x="5759959" y="4000504"/>
            <a:ext cx="1098057" cy="642942"/>
            <a:chOff x="1214414" y="1192227"/>
            <a:chExt cx="1089157" cy="642942"/>
          </a:xfrm>
        </p:grpSpPr>
        <p:sp>
          <p:nvSpPr>
            <p:cNvPr id="315" name="Прямоугольник 314"/>
            <p:cNvSpPr/>
            <p:nvPr/>
          </p:nvSpPr>
          <p:spPr>
            <a:xfrm>
              <a:off x="1214414" y="1283172"/>
              <a:ext cx="785818" cy="481247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6" name="TextBox 315"/>
            <p:cNvSpPr txBox="1"/>
            <p:nvPr/>
          </p:nvSpPr>
          <p:spPr>
            <a:xfrm>
              <a:off x="1285852" y="1283172"/>
              <a:ext cx="428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/>
                <a:t>I</a:t>
              </a:r>
              <a:endParaRPr lang="ru-RU" sz="2000" b="1" dirty="0"/>
            </a:p>
          </p:txBody>
        </p:sp>
        <p:sp>
          <p:nvSpPr>
            <p:cNvPr id="317" name="TextBox 316"/>
            <p:cNvSpPr txBox="1"/>
            <p:nvPr/>
          </p:nvSpPr>
          <p:spPr>
            <a:xfrm>
              <a:off x="1428728" y="1420671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126,904</a:t>
              </a:r>
              <a:endParaRPr lang="ru-RU" sz="1000" dirty="0"/>
            </a:p>
          </p:txBody>
        </p:sp>
        <p:sp>
          <p:nvSpPr>
            <p:cNvPr id="318" name="TextBox 317"/>
            <p:cNvSpPr txBox="1"/>
            <p:nvPr/>
          </p:nvSpPr>
          <p:spPr>
            <a:xfrm>
              <a:off x="1374877" y="1558170"/>
              <a:ext cx="9286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 err="1" smtClean="0"/>
                <a:t>Иод</a:t>
              </a:r>
              <a:endParaRPr lang="ru-RU" sz="1200" dirty="0"/>
            </a:p>
          </p:txBody>
        </p:sp>
        <p:sp>
          <p:nvSpPr>
            <p:cNvPr id="319" name="TextBox 318"/>
            <p:cNvSpPr txBox="1"/>
            <p:nvPr/>
          </p:nvSpPr>
          <p:spPr>
            <a:xfrm>
              <a:off x="1643042" y="1192227"/>
              <a:ext cx="428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53</a:t>
              </a:r>
              <a:endParaRPr lang="ru-RU" dirty="0"/>
            </a:p>
          </p:txBody>
        </p:sp>
      </p:grpSp>
      <p:grpSp>
        <p:nvGrpSpPr>
          <p:cNvPr id="36" name="Группа 319"/>
          <p:cNvGrpSpPr/>
          <p:nvPr/>
        </p:nvGrpSpPr>
        <p:grpSpPr>
          <a:xfrm>
            <a:off x="4967720" y="2988230"/>
            <a:ext cx="1033040" cy="645031"/>
            <a:chOff x="785786" y="4202676"/>
            <a:chExt cx="1024667" cy="645031"/>
          </a:xfrm>
        </p:grpSpPr>
        <p:sp>
          <p:nvSpPr>
            <p:cNvPr id="321" name="Прямоугольник 320"/>
            <p:cNvSpPr/>
            <p:nvPr/>
          </p:nvSpPr>
          <p:spPr>
            <a:xfrm>
              <a:off x="785786" y="4295710"/>
              <a:ext cx="785818" cy="481247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2" name="TextBox 321"/>
            <p:cNvSpPr txBox="1"/>
            <p:nvPr/>
          </p:nvSpPr>
          <p:spPr>
            <a:xfrm>
              <a:off x="785786" y="4295710"/>
              <a:ext cx="50006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/>
                <a:t>Se</a:t>
              </a:r>
              <a:endParaRPr lang="ru-RU" sz="2000" b="1" dirty="0"/>
            </a:p>
          </p:txBody>
        </p:sp>
        <p:sp>
          <p:nvSpPr>
            <p:cNvPr id="323" name="TextBox 322"/>
            <p:cNvSpPr txBox="1"/>
            <p:nvPr/>
          </p:nvSpPr>
          <p:spPr>
            <a:xfrm>
              <a:off x="1142976" y="4433209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78,96</a:t>
              </a:r>
              <a:endParaRPr lang="ru-RU" sz="1000" dirty="0"/>
            </a:p>
          </p:txBody>
        </p:sp>
        <p:sp>
          <p:nvSpPr>
            <p:cNvPr id="324" name="TextBox 323"/>
            <p:cNvSpPr txBox="1"/>
            <p:nvPr/>
          </p:nvSpPr>
          <p:spPr>
            <a:xfrm>
              <a:off x="881759" y="4570708"/>
              <a:ext cx="9286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 smtClean="0"/>
                <a:t>Селен</a:t>
              </a:r>
              <a:endParaRPr lang="ru-RU" sz="1200" dirty="0"/>
            </a:p>
          </p:txBody>
        </p:sp>
        <p:sp>
          <p:nvSpPr>
            <p:cNvPr id="325" name="TextBox 324"/>
            <p:cNvSpPr txBox="1"/>
            <p:nvPr/>
          </p:nvSpPr>
          <p:spPr>
            <a:xfrm>
              <a:off x="1214414" y="4202676"/>
              <a:ext cx="428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34</a:t>
              </a:r>
              <a:endParaRPr lang="ru-RU" dirty="0"/>
            </a:p>
          </p:txBody>
        </p:sp>
      </p:grpSp>
      <p:grpSp>
        <p:nvGrpSpPr>
          <p:cNvPr id="37" name="Группа 325"/>
          <p:cNvGrpSpPr/>
          <p:nvPr/>
        </p:nvGrpSpPr>
        <p:grpSpPr>
          <a:xfrm>
            <a:off x="5759959" y="4917056"/>
            <a:ext cx="1080327" cy="645031"/>
            <a:chOff x="642910" y="2345288"/>
            <a:chExt cx="1071570" cy="645031"/>
          </a:xfrm>
        </p:grpSpPr>
        <p:sp>
          <p:nvSpPr>
            <p:cNvPr id="327" name="Прямоугольник 326"/>
            <p:cNvSpPr/>
            <p:nvPr/>
          </p:nvSpPr>
          <p:spPr>
            <a:xfrm>
              <a:off x="642910" y="2438322"/>
              <a:ext cx="785818" cy="481247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8" name="TextBox 327"/>
            <p:cNvSpPr txBox="1"/>
            <p:nvPr/>
          </p:nvSpPr>
          <p:spPr>
            <a:xfrm>
              <a:off x="642910" y="2438322"/>
              <a:ext cx="428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/>
                <a:t>At</a:t>
              </a:r>
              <a:endParaRPr lang="ru-RU" sz="2000" b="1" dirty="0"/>
            </a:p>
          </p:txBody>
        </p:sp>
        <p:sp>
          <p:nvSpPr>
            <p:cNvPr id="329" name="TextBox 328"/>
            <p:cNvSpPr txBox="1"/>
            <p:nvPr/>
          </p:nvSpPr>
          <p:spPr>
            <a:xfrm>
              <a:off x="1071538" y="2575821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dirty="0" smtClean="0"/>
                <a:t>210</a:t>
              </a:r>
              <a:endParaRPr lang="ru-RU" sz="1000" dirty="0"/>
            </a:p>
          </p:txBody>
        </p:sp>
        <p:sp>
          <p:nvSpPr>
            <p:cNvPr id="330" name="TextBox 329"/>
            <p:cNvSpPr txBox="1"/>
            <p:nvPr/>
          </p:nvSpPr>
          <p:spPr>
            <a:xfrm>
              <a:off x="732514" y="2713320"/>
              <a:ext cx="9286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 smtClean="0"/>
                <a:t>Астат</a:t>
              </a:r>
              <a:endParaRPr lang="ru-RU" sz="1200" dirty="0"/>
            </a:p>
          </p:txBody>
        </p:sp>
        <p:sp>
          <p:nvSpPr>
            <p:cNvPr id="331" name="TextBox 330"/>
            <p:cNvSpPr txBox="1"/>
            <p:nvPr/>
          </p:nvSpPr>
          <p:spPr>
            <a:xfrm>
              <a:off x="1071538" y="2345288"/>
              <a:ext cx="428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85</a:t>
              </a:r>
              <a:endParaRPr lang="ru-RU" dirty="0"/>
            </a:p>
          </p:txBody>
        </p:sp>
      </p:grpSp>
      <p:grpSp>
        <p:nvGrpSpPr>
          <p:cNvPr id="38" name="Группа 331"/>
          <p:cNvGrpSpPr/>
          <p:nvPr/>
        </p:nvGrpSpPr>
        <p:grpSpPr>
          <a:xfrm>
            <a:off x="4967717" y="4000504"/>
            <a:ext cx="969191" cy="632889"/>
            <a:chOff x="3000364" y="4274114"/>
            <a:chExt cx="961336" cy="632889"/>
          </a:xfrm>
        </p:grpSpPr>
        <p:sp>
          <p:nvSpPr>
            <p:cNvPr id="333" name="Прямоугольник 332"/>
            <p:cNvSpPr/>
            <p:nvPr/>
          </p:nvSpPr>
          <p:spPr>
            <a:xfrm>
              <a:off x="3000364" y="4355006"/>
              <a:ext cx="785818" cy="481247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4" name="TextBox 333"/>
            <p:cNvSpPr txBox="1"/>
            <p:nvPr/>
          </p:nvSpPr>
          <p:spPr>
            <a:xfrm>
              <a:off x="3000364" y="4355006"/>
              <a:ext cx="428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/>
                <a:t>Te</a:t>
              </a:r>
              <a:endParaRPr lang="ru-RU" sz="2000" b="1" dirty="0"/>
            </a:p>
          </p:txBody>
        </p:sp>
        <p:sp>
          <p:nvSpPr>
            <p:cNvPr id="335" name="TextBox 334"/>
            <p:cNvSpPr txBox="1"/>
            <p:nvPr/>
          </p:nvSpPr>
          <p:spPr>
            <a:xfrm>
              <a:off x="3286116" y="4492505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127,60</a:t>
              </a:r>
              <a:endParaRPr lang="ru-RU" sz="1000" dirty="0"/>
            </a:p>
          </p:txBody>
        </p:sp>
        <p:sp>
          <p:nvSpPr>
            <p:cNvPr id="336" name="TextBox 335"/>
            <p:cNvSpPr txBox="1"/>
            <p:nvPr/>
          </p:nvSpPr>
          <p:spPr>
            <a:xfrm>
              <a:off x="3033006" y="4630004"/>
              <a:ext cx="9286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 smtClean="0"/>
                <a:t>Теллур</a:t>
              </a:r>
              <a:endParaRPr lang="ru-RU" sz="1200" dirty="0"/>
            </a:p>
          </p:txBody>
        </p:sp>
        <p:sp>
          <p:nvSpPr>
            <p:cNvPr id="337" name="TextBox 336"/>
            <p:cNvSpPr txBox="1"/>
            <p:nvPr/>
          </p:nvSpPr>
          <p:spPr>
            <a:xfrm>
              <a:off x="3428996" y="4274114"/>
              <a:ext cx="4286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52</a:t>
              </a:r>
              <a:endParaRPr lang="ru-RU" dirty="0"/>
            </a:p>
          </p:txBody>
        </p:sp>
      </p:grpSp>
      <p:grpSp>
        <p:nvGrpSpPr>
          <p:cNvPr id="39" name="Группа 337"/>
          <p:cNvGrpSpPr/>
          <p:nvPr/>
        </p:nvGrpSpPr>
        <p:grpSpPr>
          <a:xfrm>
            <a:off x="4175480" y="2988230"/>
            <a:ext cx="936283" cy="645031"/>
            <a:chOff x="5143504" y="4274114"/>
            <a:chExt cx="928694" cy="645031"/>
          </a:xfrm>
        </p:grpSpPr>
        <p:sp>
          <p:nvSpPr>
            <p:cNvPr id="339" name="Прямоугольник 338"/>
            <p:cNvSpPr/>
            <p:nvPr/>
          </p:nvSpPr>
          <p:spPr>
            <a:xfrm>
              <a:off x="5143504" y="4367148"/>
              <a:ext cx="785818" cy="481247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0" name="TextBox 339"/>
            <p:cNvSpPr txBox="1"/>
            <p:nvPr/>
          </p:nvSpPr>
          <p:spPr>
            <a:xfrm>
              <a:off x="5143504" y="4367148"/>
              <a:ext cx="50006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/>
                <a:t>As</a:t>
              </a:r>
              <a:endParaRPr lang="ru-RU" sz="2000" b="1" dirty="0"/>
            </a:p>
          </p:txBody>
        </p:sp>
        <p:sp>
          <p:nvSpPr>
            <p:cNvPr id="341" name="TextBox 340"/>
            <p:cNvSpPr txBox="1"/>
            <p:nvPr/>
          </p:nvSpPr>
          <p:spPr>
            <a:xfrm>
              <a:off x="5429256" y="4504647"/>
              <a:ext cx="6429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74,9216</a:t>
              </a:r>
              <a:endParaRPr lang="ru-RU" sz="1000" dirty="0"/>
            </a:p>
          </p:txBody>
        </p:sp>
        <p:sp>
          <p:nvSpPr>
            <p:cNvPr id="342" name="TextBox 341"/>
            <p:cNvSpPr txBox="1"/>
            <p:nvPr/>
          </p:nvSpPr>
          <p:spPr>
            <a:xfrm>
              <a:off x="5143504" y="4642146"/>
              <a:ext cx="9286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 smtClean="0"/>
                <a:t>Мышьяк</a:t>
              </a:r>
              <a:endParaRPr lang="ru-RU" sz="1200" dirty="0"/>
            </a:p>
          </p:txBody>
        </p:sp>
        <p:sp>
          <p:nvSpPr>
            <p:cNvPr id="343" name="TextBox 342"/>
            <p:cNvSpPr txBox="1"/>
            <p:nvPr/>
          </p:nvSpPr>
          <p:spPr>
            <a:xfrm>
              <a:off x="5572132" y="4274114"/>
              <a:ext cx="428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33</a:t>
              </a:r>
              <a:endParaRPr lang="ru-RU" dirty="0"/>
            </a:p>
          </p:txBody>
        </p:sp>
      </p:grpSp>
      <p:sp>
        <p:nvSpPr>
          <p:cNvPr id="344" name="Прямоугольник 343"/>
          <p:cNvSpPr/>
          <p:nvPr/>
        </p:nvSpPr>
        <p:spPr>
          <a:xfrm>
            <a:off x="1006522" y="5988626"/>
            <a:ext cx="601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latin typeface="Baskerville Old Face" pitchFamily="18" charset="0"/>
              </a:rPr>
              <a:t>R</a:t>
            </a:r>
            <a:r>
              <a:rPr lang="en-US" b="1" baseline="-25000" dirty="0" smtClean="0">
                <a:latin typeface="Baskerville Old Face" pitchFamily="18" charset="0"/>
              </a:rPr>
              <a:t>2</a:t>
            </a:r>
            <a:r>
              <a:rPr lang="en-US" b="1" dirty="0" smtClean="0">
                <a:latin typeface="Baskerville Old Face" pitchFamily="18" charset="0"/>
              </a:rPr>
              <a:t>O</a:t>
            </a:r>
            <a:endParaRPr lang="ru-RU" b="1" dirty="0">
              <a:latin typeface="Baskerville Old Face" pitchFamily="18" charset="0"/>
            </a:endParaRPr>
          </a:p>
        </p:txBody>
      </p:sp>
      <p:sp>
        <p:nvSpPr>
          <p:cNvPr id="775" name="Прямоугольник 774"/>
          <p:cNvSpPr/>
          <p:nvPr/>
        </p:nvSpPr>
        <p:spPr>
          <a:xfrm>
            <a:off x="1870783" y="5988626"/>
            <a:ext cx="525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latin typeface="Baskerville Old Face" pitchFamily="18" charset="0"/>
              </a:rPr>
              <a:t>RO</a:t>
            </a:r>
            <a:endParaRPr lang="ru-RU" b="1" dirty="0">
              <a:latin typeface="Baskerville Old Face" pitchFamily="18" charset="0"/>
            </a:endParaRPr>
          </a:p>
        </p:txBody>
      </p:sp>
      <p:sp>
        <p:nvSpPr>
          <p:cNvPr id="776" name="Прямоугольник 775"/>
          <p:cNvSpPr/>
          <p:nvPr/>
        </p:nvSpPr>
        <p:spPr>
          <a:xfrm>
            <a:off x="2663023" y="6000768"/>
            <a:ext cx="6774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latin typeface="Baskerville Old Face" pitchFamily="18" charset="0"/>
              </a:rPr>
              <a:t>R</a:t>
            </a:r>
            <a:r>
              <a:rPr lang="en-US" b="1" baseline="-25000" dirty="0" smtClean="0">
                <a:latin typeface="Baskerville Old Face" pitchFamily="18" charset="0"/>
              </a:rPr>
              <a:t>2</a:t>
            </a:r>
            <a:r>
              <a:rPr lang="en-US" b="1" dirty="0" smtClean="0">
                <a:latin typeface="Baskerville Old Face" pitchFamily="18" charset="0"/>
              </a:rPr>
              <a:t>O</a:t>
            </a:r>
            <a:r>
              <a:rPr lang="en-US" b="1" baseline="-25000" dirty="0" smtClean="0">
                <a:latin typeface="Baskerville Old Face" pitchFamily="18" charset="0"/>
              </a:rPr>
              <a:t>3</a:t>
            </a:r>
            <a:endParaRPr lang="ru-RU" b="1" baseline="-25000" dirty="0">
              <a:latin typeface="Baskerville Old Face" pitchFamily="18" charset="0"/>
            </a:endParaRPr>
          </a:p>
        </p:txBody>
      </p:sp>
      <p:sp>
        <p:nvSpPr>
          <p:cNvPr id="777" name="Прямоугольник 776"/>
          <p:cNvSpPr/>
          <p:nvPr/>
        </p:nvSpPr>
        <p:spPr>
          <a:xfrm>
            <a:off x="3501946" y="5988626"/>
            <a:ext cx="601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latin typeface="Baskerville Old Face" pitchFamily="18" charset="0"/>
              </a:rPr>
              <a:t>RO</a:t>
            </a:r>
            <a:r>
              <a:rPr lang="en-US" b="1" baseline="-25000" dirty="0" smtClean="0">
                <a:latin typeface="Baskerville Old Face" pitchFamily="18" charset="0"/>
              </a:rPr>
              <a:t>2</a:t>
            </a:r>
            <a:endParaRPr lang="ru-RU" b="1" baseline="-25000" dirty="0">
              <a:latin typeface="Baskerville Old Face" pitchFamily="18" charset="0"/>
            </a:endParaRPr>
          </a:p>
        </p:txBody>
      </p:sp>
      <p:sp>
        <p:nvSpPr>
          <p:cNvPr id="778" name="Прямоугольник 777"/>
          <p:cNvSpPr/>
          <p:nvPr/>
        </p:nvSpPr>
        <p:spPr>
          <a:xfrm>
            <a:off x="4268875" y="5988626"/>
            <a:ext cx="6774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latin typeface="Baskerville Old Face" pitchFamily="18" charset="0"/>
              </a:rPr>
              <a:t>R</a:t>
            </a:r>
            <a:r>
              <a:rPr lang="en-US" b="1" baseline="-25000" dirty="0" smtClean="0">
                <a:latin typeface="Baskerville Old Face" pitchFamily="18" charset="0"/>
              </a:rPr>
              <a:t>2</a:t>
            </a:r>
            <a:r>
              <a:rPr lang="en-US" b="1" dirty="0" smtClean="0">
                <a:latin typeface="Baskerville Old Face" pitchFamily="18" charset="0"/>
              </a:rPr>
              <a:t>O</a:t>
            </a:r>
            <a:r>
              <a:rPr lang="en-US" b="1" baseline="-25000" dirty="0" smtClean="0">
                <a:latin typeface="Baskerville Old Face" pitchFamily="18" charset="0"/>
              </a:rPr>
              <a:t>5</a:t>
            </a:r>
            <a:endParaRPr lang="ru-RU" b="1" baseline="-25000" dirty="0">
              <a:latin typeface="Baskerville Old Face" pitchFamily="18" charset="0"/>
            </a:endParaRPr>
          </a:p>
        </p:txBody>
      </p:sp>
      <p:sp>
        <p:nvSpPr>
          <p:cNvPr id="779" name="Прямоугольник 778"/>
          <p:cNvSpPr/>
          <p:nvPr/>
        </p:nvSpPr>
        <p:spPr>
          <a:xfrm>
            <a:off x="5086425" y="5988626"/>
            <a:ext cx="601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latin typeface="Baskerville Old Face" pitchFamily="18" charset="0"/>
              </a:rPr>
              <a:t>RO</a:t>
            </a:r>
            <a:r>
              <a:rPr lang="en-US" b="1" baseline="-25000" dirty="0" smtClean="0">
                <a:latin typeface="Baskerville Old Face" pitchFamily="18" charset="0"/>
              </a:rPr>
              <a:t>3</a:t>
            </a:r>
            <a:endParaRPr lang="ru-RU" b="1" baseline="-25000" dirty="0">
              <a:latin typeface="Baskerville Old Face" pitchFamily="18" charset="0"/>
            </a:endParaRPr>
          </a:p>
        </p:txBody>
      </p:sp>
      <p:sp>
        <p:nvSpPr>
          <p:cNvPr id="780" name="Прямоугольник 779"/>
          <p:cNvSpPr/>
          <p:nvPr/>
        </p:nvSpPr>
        <p:spPr>
          <a:xfrm>
            <a:off x="5802707" y="6000768"/>
            <a:ext cx="6774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latin typeface="Baskerville Old Face" pitchFamily="18" charset="0"/>
              </a:rPr>
              <a:t>R</a:t>
            </a:r>
            <a:r>
              <a:rPr lang="en-US" b="1" baseline="-25000" dirty="0" smtClean="0">
                <a:latin typeface="Baskerville Old Face" pitchFamily="18" charset="0"/>
              </a:rPr>
              <a:t>2</a:t>
            </a:r>
            <a:r>
              <a:rPr lang="en-US" b="1" dirty="0" smtClean="0">
                <a:latin typeface="Baskerville Old Face" pitchFamily="18" charset="0"/>
              </a:rPr>
              <a:t>O</a:t>
            </a:r>
            <a:r>
              <a:rPr lang="en-US" b="1" baseline="-25000" dirty="0" smtClean="0">
                <a:latin typeface="Baskerville Old Face" pitchFamily="18" charset="0"/>
              </a:rPr>
              <a:t>7</a:t>
            </a:r>
            <a:endParaRPr lang="ru-RU" b="1" baseline="-25000" dirty="0">
              <a:latin typeface="Baskerville Old Face" pitchFamily="18" charset="0"/>
            </a:endParaRPr>
          </a:p>
        </p:txBody>
      </p:sp>
      <p:sp>
        <p:nvSpPr>
          <p:cNvPr id="783" name="Прямоугольник 782"/>
          <p:cNvSpPr/>
          <p:nvPr/>
        </p:nvSpPr>
        <p:spPr>
          <a:xfrm>
            <a:off x="3527284" y="6345816"/>
            <a:ext cx="601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latin typeface="Baskerville Old Face" pitchFamily="18" charset="0"/>
              </a:rPr>
              <a:t>RH</a:t>
            </a:r>
            <a:r>
              <a:rPr lang="en-US" b="1" baseline="-25000" dirty="0" smtClean="0">
                <a:latin typeface="Baskerville Old Face" pitchFamily="18" charset="0"/>
              </a:rPr>
              <a:t>4</a:t>
            </a:r>
            <a:endParaRPr lang="ru-RU" b="1" baseline="-25000" dirty="0"/>
          </a:p>
        </p:txBody>
      </p:sp>
      <p:sp>
        <p:nvSpPr>
          <p:cNvPr id="784" name="Прямоугольник 783"/>
          <p:cNvSpPr/>
          <p:nvPr/>
        </p:nvSpPr>
        <p:spPr>
          <a:xfrm>
            <a:off x="4306854" y="6345816"/>
            <a:ext cx="601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latin typeface="Baskerville Old Face" pitchFamily="18" charset="0"/>
              </a:rPr>
              <a:t>RH</a:t>
            </a:r>
            <a:r>
              <a:rPr lang="en-US" b="1" baseline="-25000" dirty="0" smtClean="0">
                <a:latin typeface="Baskerville Old Face" pitchFamily="18" charset="0"/>
              </a:rPr>
              <a:t>3</a:t>
            </a:r>
            <a:endParaRPr lang="ru-RU" b="1" baseline="-25000" dirty="0"/>
          </a:p>
        </p:txBody>
      </p:sp>
      <p:sp>
        <p:nvSpPr>
          <p:cNvPr id="785" name="Прямоугольник 784"/>
          <p:cNvSpPr/>
          <p:nvPr/>
        </p:nvSpPr>
        <p:spPr>
          <a:xfrm>
            <a:off x="5086425" y="6345816"/>
            <a:ext cx="601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latin typeface="Baskerville Old Face" pitchFamily="18" charset="0"/>
              </a:rPr>
              <a:t>H</a:t>
            </a:r>
            <a:r>
              <a:rPr lang="en-US" b="1" baseline="-25000" dirty="0" smtClean="0">
                <a:latin typeface="Baskerville Old Face" pitchFamily="18" charset="0"/>
              </a:rPr>
              <a:t>2</a:t>
            </a:r>
            <a:r>
              <a:rPr lang="en-US" b="1" dirty="0" smtClean="0">
                <a:latin typeface="Baskerville Old Face" pitchFamily="18" charset="0"/>
              </a:rPr>
              <a:t>R</a:t>
            </a:r>
            <a:endParaRPr lang="ru-RU" b="1" dirty="0">
              <a:latin typeface="Baskerville Old Face" pitchFamily="18" charset="0"/>
            </a:endParaRPr>
          </a:p>
        </p:txBody>
      </p:sp>
      <p:sp>
        <p:nvSpPr>
          <p:cNvPr id="786" name="Прямоугольник 785"/>
          <p:cNvSpPr/>
          <p:nvPr/>
        </p:nvSpPr>
        <p:spPr>
          <a:xfrm>
            <a:off x="5831981" y="6357958"/>
            <a:ext cx="525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latin typeface="Baskerville Old Face" pitchFamily="18" charset="0"/>
              </a:rPr>
              <a:t>HR</a:t>
            </a:r>
            <a:endParaRPr lang="ru-RU" b="1" dirty="0">
              <a:latin typeface="Baskerville Old Face" pitchFamily="18" charset="0"/>
            </a:endParaRPr>
          </a:p>
        </p:txBody>
      </p:sp>
      <p:sp>
        <p:nvSpPr>
          <p:cNvPr id="787" name="TextBox 786"/>
          <p:cNvSpPr txBox="1"/>
          <p:nvPr/>
        </p:nvSpPr>
        <p:spPr>
          <a:xfrm>
            <a:off x="214282" y="5929330"/>
            <a:ext cx="8642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/>
              <a:t>Высшие оксиды</a:t>
            </a:r>
            <a:endParaRPr lang="ru-RU" sz="1200" b="1" dirty="0"/>
          </a:p>
        </p:txBody>
      </p:sp>
      <p:sp>
        <p:nvSpPr>
          <p:cNvPr id="788" name="TextBox 787"/>
          <p:cNvSpPr txBox="1"/>
          <p:nvPr/>
        </p:nvSpPr>
        <p:spPr>
          <a:xfrm>
            <a:off x="358326" y="6357958"/>
            <a:ext cx="504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ЛВС</a:t>
            </a:r>
            <a:endParaRPr lang="ru-RU" sz="1400" b="1" dirty="0"/>
          </a:p>
        </p:txBody>
      </p:sp>
      <p:sp>
        <p:nvSpPr>
          <p:cNvPr id="269" name="Прямоугольник 268"/>
          <p:cNvSpPr/>
          <p:nvPr/>
        </p:nvSpPr>
        <p:spPr>
          <a:xfrm>
            <a:off x="1785918" y="1661869"/>
            <a:ext cx="792240" cy="48124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0" name="Прямоугольник 269"/>
          <p:cNvSpPr/>
          <p:nvPr/>
        </p:nvSpPr>
        <p:spPr>
          <a:xfrm>
            <a:off x="1000100" y="1661869"/>
            <a:ext cx="792240" cy="48124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2" name="Скругленный прямоугольник 271"/>
          <p:cNvSpPr/>
          <p:nvPr/>
        </p:nvSpPr>
        <p:spPr>
          <a:xfrm>
            <a:off x="357158" y="71414"/>
            <a:ext cx="4000528" cy="357190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Неметаллы в природе</a:t>
            </a:r>
            <a:endParaRPr lang="ru-RU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96" name="Рисунок 195" descr="Неме  1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E1F5FF"/>
              </a:clrFrom>
              <a:clrTo>
                <a:srgbClr val="E1F5FF">
                  <a:alpha val="0"/>
                </a:srgbClr>
              </a:clrTo>
            </a:clrChange>
          </a:blip>
          <a:srcRect l="22829" t="16138" r="29171" b="23419"/>
          <a:stretch>
            <a:fillRect/>
          </a:stretch>
        </p:blipFill>
        <p:spPr>
          <a:xfrm>
            <a:off x="1071538" y="3071810"/>
            <a:ext cx="3000396" cy="2221345"/>
          </a:xfrm>
          <a:prstGeom prst="rect">
            <a:avLst/>
          </a:prstGeom>
        </p:spPr>
      </p:pic>
      <p:sp>
        <p:nvSpPr>
          <p:cNvPr id="197" name="Прямоугольник 196"/>
          <p:cNvSpPr/>
          <p:nvPr/>
        </p:nvSpPr>
        <p:spPr>
          <a:xfrm>
            <a:off x="1071538" y="3000372"/>
            <a:ext cx="1071570" cy="14287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2" name="Прямоугольник 201"/>
          <p:cNvSpPr/>
          <p:nvPr/>
        </p:nvSpPr>
        <p:spPr>
          <a:xfrm>
            <a:off x="1071538" y="4929198"/>
            <a:ext cx="714380" cy="3571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7" name="Прямоугольник 206"/>
          <p:cNvSpPr/>
          <p:nvPr/>
        </p:nvSpPr>
        <p:spPr>
          <a:xfrm>
            <a:off x="1714480" y="5072074"/>
            <a:ext cx="428628" cy="7143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9" name="Скругленная прямоугольная выноска 208"/>
          <p:cNvSpPr/>
          <p:nvPr/>
        </p:nvSpPr>
        <p:spPr>
          <a:xfrm>
            <a:off x="1142976" y="2285992"/>
            <a:ext cx="2000264" cy="1000132"/>
          </a:xfrm>
          <a:prstGeom prst="wedgeRoundRectCallout">
            <a:avLst>
              <a:gd name="adj1" fmla="val -865"/>
              <a:gd name="adj2" fmla="val 116443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98,5% от массы растений</a:t>
            </a: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0" name="Скругленная прямоугольная выноска 209"/>
          <p:cNvSpPr/>
          <p:nvPr/>
        </p:nvSpPr>
        <p:spPr>
          <a:xfrm>
            <a:off x="1071538" y="5286388"/>
            <a:ext cx="1928826" cy="642942"/>
          </a:xfrm>
          <a:prstGeom prst="wedgeRoundRectCallout">
            <a:avLst>
              <a:gd name="adj1" fmla="val 15738"/>
              <a:gd name="adj2" fmla="val -72752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97,6%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от массы человека</a:t>
            </a: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1" name="Скругленная прямоугольная выноска 210"/>
          <p:cNvSpPr/>
          <p:nvPr/>
        </p:nvSpPr>
        <p:spPr>
          <a:xfrm>
            <a:off x="3643306" y="4643446"/>
            <a:ext cx="2071702" cy="1285884"/>
          </a:xfrm>
          <a:prstGeom prst="wedgeRoundRectCallout">
            <a:avLst>
              <a:gd name="adj1" fmla="val -90570"/>
              <a:gd name="adj2" fmla="val -86121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49%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кислород, 27% кремний от массы земной коры</a:t>
            </a: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35" name="Группа 234"/>
          <p:cNvGrpSpPr/>
          <p:nvPr/>
        </p:nvGrpSpPr>
        <p:grpSpPr>
          <a:xfrm>
            <a:off x="6643702" y="1357298"/>
            <a:ext cx="2214578" cy="5072098"/>
            <a:chOff x="6643702" y="1285860"/>
            <a:chExt cx="2214578" cy="5072098"/>
          </a:xfrm>
        </p:grpSpPr>
        <p:sp>
          <p:nvSpPr>
            <p:cNvPr id="781" name="Прямоугольник 780"/>
            <p:cNvSpPr/>
            <p:nvPr/>
          </p:nvSpPr>
          <p:spPr>
            <a:xfrm>
              <a:off x="7391122" y="5988626"/>
              <a:ext cx="60151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 smtClean="0">
                  <a:latin typeface="Baskerville Old Face" pitchFamily="18" charset="0"/>
                </a:rPr>
                <a:t>RO</a:t>
              </a:r>
              <a:r>
                <a:rPr lang="en-US" b="1" baseline="-25000" dirty="0" smtClean="0">
                  <a:latin typeface="Baskerville Old Face" pitchFamily="18" charset="0"/>
                </a:rPr>
                <a:t>4</a:t>
              </a:r>
              <a:endParaRPr lang="ru-RU" b="1" baseline="-25000" dirty="0">
                <a:latin typeface="Baskerville Old Face" pitchFamily="18" charset="0"/>
              </a:endParaRPr>
            </a:p>
          </p:txBody>
        </p:sp>
        <p:sp>
          <p:nvSpPr>
            <p:cNvPr id="214" name="Скругленный прямоугольник 213"/>
            <p:cNvSpPr/>
            <p:nvPr/>
          </p:nvSpPr>
          <p:spPr>
            <a:xfrm>
              <a:off x="6643702" y="1285860"/>
              <a:ext cx="2214578" cy="4500594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15" name="TextBox 214"/>
            <p:cNvSpPr txBox="1"/>
            <p:nvPr/>
          </p:nvSpPr>
          <p:spPr>
            <a:xfrm>
              <a:off x="6643702" y="1357298"/>
              <a:ext cx="2214578" cy="42780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Химических элементов-неметаллов всего </a:t>
              </a:r>
              <a:r>
                <a:rPr lang="ru-RU" sz="1600" b="1" dirty="0" smtClean="0">
                  <a:solidFill>
                    <a:schemeClr val="accent6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16</a:t>
              </a:r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 из всех известных элементов. Они широко распространены в природе и их значение огромно. Шесть </a:t>
              </a:r>
              <a:r>
                <a:rPr lang="ru-RU" sz="1600" dirty="0" err="1" smtClean="0">
                  <a:latin typeface="Arial" pitchFamily="34" charset="0"/>
                  <a:cs typeface="Arial" pitchFamily="34" charset="0"/>
                </a:rPr>
                <a:t>НеМе</a:t>
              </a:r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 – </a:t>
              </a:r>
              <a:r>
                <a:rPr lang="ru-RU" sz="1600" b="1" dirty="0" smtClean="0">
                  <a:solidFill>
                    <a:schemeClr val="accent6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С, Н, О, </a:t>
              </a:r>
              <a:r>
                <a:rPr lang="en-US" sz="1600" b="1" dirty="0" smtClean="0">
                  <a:solidFill>
                    <a:schemeClr val="accent6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N, P, S</a:t>
              </a:r>
              <a:r>
                <a:rPr lang="en-US" sz="1600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являются биогенными элементами. Воздух, вода  состоят из веществ, образованных элементами </a:t>
              </a:r>
              <a:r>
                <a:rPr lang="ru-RU" sz="1600" dirty="0" err="1" smtClean="0">
                  <a:latin typeface="Arial" pitchFamily="34" charset="0"/>
                  <a:cs typeface="Arial" pitchFamily="34" charset="0"/>
                </a:rPr>
                <a:t>НеМе</a:t>
              </a:r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. </a:t>
              </a:r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33" name="Скругленная прямоугольная выноска 232"/>
          <p:cNvSpPr/>
          <p:nvPr/>
        </p:nvSpPr>
        <p:spPr>
          <a:xfrm>
            <a:off x="3857620" y="3714752"/>
            <a:ext cx="1000132" cy="785818"/>
          </a:xfrm>
          <a:prstGeom prst="wedgeRoundRectCallout">
            <a:avLst>
              <a:gd name="adj1" fmla="val -85395"/>
              <a:gd name="adj2" fmla="val -129499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en-US" b="1" baseline="-25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; N</a:t>
            </a:r>
            <a:r>
              <a:rPr lang="en-US" b="1" baseline="-25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; CO</a:t>
            </a:r>
            <a:r>
              <a:rPr lang="en-US" b="1" baseline="-25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2;  </a:t>
            </a:r>
            <a:endParaRPr lang="ru-RU" b="1" baseline="-25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4" name="Скругленная прямоугольная выноска 233"/>
          <p:cNvSpPr/>
          <p:nvPr/>
        </p:nvSpPr>
        <p:spPr>
          <a:xfrm>
            <a:off x="1071538" y="4857760"/>
            <a:ext cx="642942" cy="285752"/>
          </a:xfrm>
          <a:prstGeom prst="wedgeRoundRectCallout">
            <a:avLst>
              <a:gd name="adj1" fmla="val 147166"/>
              <a:gd name="adj2" fmla="val -203098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lang="ru-RU" b="1" baseline="-25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</a:t>
            </a:r>
            <a:endParaRPr lang="ru-RU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36" name="Группа 235"/>
          <p:cNvGrpSpPr/>
          <p:nvPr/>
        </p:nvGrpSpPr>
        <p:grpSpPr>
          <a:xfrm>
            <a:off x="7286644" y="71414"/>
            <a:ext cx="1214446" cy="357190"/>
            <a:chOff x="6715140" y="142852"/>
            <a:chExt cx="1214446" cy="357190"/>
          </a:xfrm>
        </p:grpSpPr>
        <p:sp>
          <p:nvSpPr>
            <p:cNvPr id="237" name="Пятиугольник 236">
              <a:hlinkClick r:id="rId3" action="ppaction://hlinksldjump"/>
            </p:cNvPr>
            <p:cNvSpPr/>
            <p:nvPr/>
          </p:nvSpPr>
          <p:spPr>
            <a:xfrm>
              <a:off x="6715140" y="142852"/>
              <a:ext cx="1000132" cy="357190"/>
            </a:xfrm>
            <a:prstGeom prst="homePlat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главная</a:t>
              </a:r>
              <a:endParaRPr lang="ru-RU" sz="1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8" name="Нашивка 237"/>
            <p:cNvSpPr/>
            <p:nvPr/>
          </p:nvSpPr>
          <p:spPr>
            <a:xfrm>
              <a:off x="7572396" y="142852"/>
              <a:ext cx="357190" cy="357190"/>
            </a:xfrm>
            <a:prstGeom prst="chevro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239" name="Прямоугольник 238"/>
          <p:cNvSpPr/>
          <p:nvPr/>
        </p:nvSpPr>
        <p:spPr>
          <a:xfrm>
            <a:off x="1785918" y="1661869"/>
            <a:ext cx="792240" cy="48124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0" name="Прямоугольник 239"/>
          <p:cNvSpPr/>
          <p:nvPr/>
        </p:nvSpPr>
        <p:spPr>
          <a:xfrm rot="17492083">
            <a:off x="40524" y="689837"/>
            <a:ext cx="84638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/>
              <a:t>период</a:t>
            </a:r>
            <a:endParaRPr lang="ru-RU" sz="16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2"/>
                  </p:tgtEl>
                </p:cond>
              </p:nextCondLst>
            </p:seq>
          </p:childTnLst>
        </p:cTn>
      </p:par>
    </p:tnLst>
    <p:bldLst>
      <p:bldP spid="209" grpId="0" animBg="1"/>
      <p:bldP spid="210" grpId="0" animBg="1"/>
      <p:bldP spid="211" grpId="0" animBg="1"/>
      <p:bldP spid="233" grpId="0" animBg="1"/>
      <p:bldP spid="2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Прямоугольник 272"/>
          <p:cNvSpPr/>
          <p:nvPr/>
        </p:nvSpPr>
        <p:spPr>
          <a:xfrm>
            <a:off x="4929190" y="1161803"/>
            <a:ext cx="857256" cy="48124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1" name="Прямоугольник 270"/>
          <p:cNvSpPr/>
          <p:nvPr/>
        </p:nvSpPr>
        <p:spPr>
          <a:xfrm>
            <a:off x="4143372" y="1161803"/>
            <a:ext cx="792240" cy="48124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8" name="Прямоугольник 267"/>
          <p:cNvSpPr/>
          <p:nvPr/>
        </p:nvSpPr>
        <p:spPr>
          <a:xfrm>
            <a:off x="3357554" y="1161803"/>
            <a:ext cx="792240" cy="48124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7" name="Прямоугольник 266"/>
          <p:cNvSpPr/>
          <p:nvPr/>
        </p:nvSpPr>
        <p:spPr>
          <a:xfrm>
            <a:off x="2571736" y="1161803"/>
            <a:ext cx="792240" cy="48124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6" name="Прямоугольник 265"/>
          <p:cNvSpPr/>
          <p:nvPr/>
        </p:nvSpPr>
        <p:spPr>
          <a:xfrm>
            <a:off x="5780024" y="1161803"/>
            <a:ext cx="792240" cy="48124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8" name="Прямоугольник 237"/>
          <p:cNvSpPr/>
          <p:nvPr/>
        </p:nvSpPr>
        <p:spPr>
          <a:xfrm>
            <a:off x="1785918" y="1214422"/>
            <a:ext cx="4786346" cy="428628"/>
          </a:xfrm>
          <a:prstGeom prst="rect">
            <a:avLst/>
          </a:prstGeom>
          <a:noFill/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2" name="Скругленный прямоугольник 271"/>
          <p:cNvSpPr/>
          <p:nvPr/>
        </p:nvSpPr>
        <p:spPr>
          <a:xfrm>
            <a:off x="357158" y="71414"/>
            <a:ext cx="4000528" cy="357190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en-US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ru-RU" sz="16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троение</a:t>
            </a:r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атомов неметаллов</a:t>
            </a:r>
            <a:endParaRPr lang="ru-RU" sz="1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Группа 258"/>
          <p:cNvGrpSpPr/>
          <p:nvPr/>
        </p:nvGrpSpPr>
        <p:grpSpPr>
          <a:xfrm>
            <a:off x="214250" y="500042"/>
            <a:ext cx="8715468" cy="6215129"/>
            <a:chOff x="-32" y="642895"/>
            <a:chExt cx="8715468" cy="6215129"/>
          </a:xfrm>
        </p:grpSpPr>
        <p:grpSp>
          <p:nvGrpSpPr>
            <p:cNvPr id="3" name="Группа 232"/>
            <p:cNvGrpSpPr/>
            <p:nvPr/>
          </p:nvGrpSpPr>
          <p:grpSpPr>
            <a:xfrm>
              <a:off x="0" y="642895"/>
              <a:ext cx="8715436" cy="6215105"/>
              <a:chOff x="214282" y="285728"/>
              <a:chExt cx="8644792" cy="6215105"/>
            </a:xfrm>
          </p:grpSpPr>
          <p:sp>
            <p:nvSpPr>
              <p:cNvPr id="152" name="Прямоугольник 151"/>
              <p:cNvSpPr/>
              <p:nvPr/>
            </p:nvSpPr>
            <p:spPr>
              <a:xfrm rot="17209412">
                <a:off x="-28682" y="725896"/>
                <a:ext cx="1022413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600" b="1" spc="-150" dirty="0" smtClean="0"/>
                  <a:t>Периоды</a:t>
                </a:r>
                <a:endParaRPr lang="ru-RU" sz="1600" b="1" spc="-150" dirty="0"/>
              </a:p>
            </p:txBody>
          </p:sp>
          <p:grpSp>
            <p:nvGrpSpPr>
              <p:cNvPr id="4" name="Группа 201"/>
              <p:cNvGrpSpPr/>
              <p:nvPr/>
            </p:nvGrpSpPr>
            <p:grpSpPr>
              <a:xfrm>
                <a:off x="214282" y="285728"/>
                <a:ext cx="8644792" cy="5500726"/>
                <a:chOff x="214282" y="642918"/>
                <a:chExt cx="8644792" cy="5715834"/>
              </a:xfrm>
            </p:grpSpPr>
            <p:grpSp>
              <p:nvGrpSpPr>
                <p:cNvPr id="5" name="Группа 36"/>
                <p:cNvGrpSpPr/>
                <p:nvPr/>
              </p:nvGrpSpPr>
              <p:grpSpPr>
                <a:xfrm>
                  <a:off x="214282" y="642918"/>
                  <a:ext cx="785818" cy="5715040"/>
                  <a:chOff x="214282" y="642918"/>
                  <a:chExt cx="785818" cy="5715040"/>
                </a:xfrm>
                <a:solidFill>
                  <a:schemeClr val="tx2">
                    <a:lumMod val="20000"/>
                    <a:lumOff val="80000"/>
                  </a:schemeClr>
                </a:solidFill>
              </p:grpSpPr>
              <p:sp>
                <p:nvSpPr>
                  <p:cNvPr id="7" name="Прямоугольник 6"/>
                  <p:cNvSpPr/>
                  <p:nvPr/>
                </p:nvSpPr>
                <p:spPr>
                  <a:xfrm>
                    <a:off x="214282" y="1857364"/>
                    <a:ext cx="500066" cy="500066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chemeClr val="tx1"/>
                        </a:solidFill>
                      </a:rPr>
                      <a:t>2</a:t>
                    </a:r>
                    <a:endParaRPr lang="ru-RU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" name="Прямоугольник 7"/>
                  <p:cNvSpPr/>
                  <p:nvPr/>
                </p:nvSpPr>
                <p:spPr>
                  <a:xfrm>
                    <a:off x="214282" y="1357298"/>
                    <a:ext cx="500066" cy="500066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chemeClr val="tx1"/>
                        </a:solidFill>
                      </a:rPr>
                      <a:t>1</a:t>
                    </a:r>
                    <a:endParaRPr lang="ru-RU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" name="Прямоугольник 8"/>
                  <p:cNvSpPr/>
                  <p:nvPr/>
                </p:nvSpPr>
                <p:spPr>
                  <a:xfrm>
                    <a:off x="214282" y="2357430"/>
                    <a:ext cx="500066" cy="500066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chemeClr val="tx1"/>
                        </a:solidFill>
                      </a:rPr>
                      <a:t>3</a:t>
                    </a:r>
                    <a:endParaRPr lang="ru-RU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" name="Прямоугольник 9"/>
                  <p:cNvSpPr/>
                  <p:nvPr/>
                </p:nvSpPr>
                <p:spPr>
                  <a:xfrm>
                    <a:off x="214282" y="642918"/>
                    <a:ext cx="500066" cy="71438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1" name="Прямоугольник 10"/>
                  <p:cNvSpPr/>
                  <p:nvPr/>
                </p:nvSpPr>
                <p:spPr>
                  <a:xfrm>
                    <a:off x="214282" y="2857496"/>
                    <a:ext cx="500066" cy="1000132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chemeClr val="tx1"/>
                        </a:solidFill>
                      </a:rPr>
                      <a:t>4</a:t>
                    </a:r>
                    <a:endParaRPr lang="ru-RU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2" name="Прямоугольник 11"/>
                  <p:cNvSpPr/>
                  <p:nvPr/>
                </p:nvSpPr>
                <p:spPr>
                  <a:xfrm>
                    <a:off x="214282" y="3857628"/>
                    <a:ext cx="500066" cy="1000132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chemeClr val="tx1"/>
                        </a:solidFill>
                      </a:rPr>
                      <a:t>5</a:t>
                    </a:r>
                    <a:endParaRPr lang="ru-RU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" name="Прямоугольник 12"/>
                  <p:cNvSpPr/>
                  <p:nvPr/>
                </p:nvSpPr>
                <p:spPr>
                  <a:xfrm>
                    <a:off x="214282" y="4857760"/>
                    <a:ext cx="500066" cy="1000132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chemeClr val="tx1"/>
                        </a:solidFill>
                      </a:rPr>
                      <a:t>6</a:t>
                    </a:r>
                    <a:endParaRPr lang="ru-RU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4" name="Прямоугольник 13"/>
                  <p:cNvSpPr/>
                  <p:nvPr/>
                </p:nvSpPr>
                <p:spPr>
                  <a:xfrm>
                    <a:off x="214282" y="5857892"/>
                    <a:ext cx="500066" cy="500066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chemeClr val="tx1"/>
                        </a:solidFill>
                      </a:rPr>
                      <a:t>7</a:t>
                    </a:r>
                    <a:endParaRPr lang="ru-RU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" name="Прямоугольник 14"/>
                  <p:cNvSpPr/>
                  <p:nvPr/>
                </p:nvSpPr>
                <p:spPr>
                  <a:xfrm>
                    <a:off x="714348" y="642918"/>
                    <a:ext cx="285752" cy="71438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6" name="Прямоугольник 15"/>
                  <p:cNvSpPr/>
                  <p:nvPr/>
                </p:nvSpPr>
                <p:spPr>
                  <a:xfrm>
                    <a:off x="714348" y="1357298"/>
                    <a:ext cx="285752" cy="500066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chemeClr val="tx1"/>
                        </a:solidFill>
                      </a:rPr>
                      <a:t>1</a:t>
                    </a:r>
                    <a:endParaRPr lang="ru-RU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7" name="Прямоугольник 16"/>
                  <p:cNvSpPr/>
                  <p:nvPr/>
                </p:nvSpPr>
                <p:spPr>
                  <a:xfrm>
                    <a:off x="714348" y="1857364"/>
                    <a:ext cx="285752" cy="500066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chemeClr val="tx1"/>
                        </a:solidFill>
                      </a:rPr>
                      <a:t>2</a:t>
                    </a:r>
                    <a:endParaRPr lang="ru-RU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8" name="Прямоугольник 17"/>
                  <p:cNvSpPr/>
                  <p:nvPr/>
                </p:nvSpPr>
                <p:spPr>
                  <a:xfrm>
                    <a:off x="714348" y="4857760"/>
                    <a:ext cx="285752" cy="500066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chemeClr val="tx1"/>
                        </a:solidFill>
                      </a:rPr>
                      <a:t>8</a:t>
                    </a:r>
                    <a:endParaRPr lang="ru-RU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9" name="Прямоугольник 18"/>
                  <p:cNvSpPr/>
                  <p:nvPr/>
                </p:nvSpPr>
                <p:spPr>
                  <a:xfrm>
                    <a:off x="714348" y="2857496"/>
                    <a:ext cx="285752" cy="500066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chemeClr val="tx1"/>
                        </a:solidFill>
                      </a:rPr>
                      <a:t>4</a:t>
                    </a:r>
                    <a:endParaRPr lang="ru-RU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0" name="Прямоугольник 19"/>
                  <p:cNvSpPr/>
                  <p:nvPr/>
                </p:nvSpPr>
                <p:spPr>
                  <a:xfrm>
                    <a:off x="714348" y="2357430"/>
                    <a:ext cx="285752" cy="500066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chemeClr val="tx1"/>
                        </a:solidFill>
                      </a:rPr>
                      <a:t>3</a:t>
                    </a:r>
                    <a:endParaRPr lang="ru-RU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1" name="Прямоугольник 20"/>
                  <p:cNvSpPr/>
                  <p:nvPr/>
                </p:nvSpPr>
                <p:spPr>
                  <a:xfrm>
                    <a:off x="714348" y="5357826"/>
                    <a:ext cx="285752" cy="500066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chemeClr val="tx1"/>
                        </a:solidFill>
                      </a:rPr>
                      <a:t>9</a:t>
                    </a:r>
                    <a:endParaRPr lang="ru-RU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2" name="Прямоугольник 21"/>
                  <p:cNvSpPr/>
                  <p:nvPr/>
                </p:nvSpPr>
                <p:spPr>
                  <a:xfrm>
                    <a:off x="714348" y="3357562"/>
                    <a:ext cx="285752" cy="500066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chemeClr val="tx1"/>
                        </a:solidFill>
                      </a:rPr>
                      <a:t>5</a:t>
                    </a:r>
                    <a:endParaRPr lang="ru-RU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3" name="Прямоугольник 22"/>
                  <p:cNvSpPr/>
                  <p:nvPr/>
                </p:nvSpPr>
                <p:spPr>
                  <a:xfrm>
                    <a:off x="714348" y="3857628"/>
                    <a:ext cx="285752" cy="500066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chemeClr val="tx1"/>
                        </a:solidFill>
                      </a:rPr>
                      <a:t>6</a:t>
                    </a:r>
                    <a:endParaRPr lang="ru-RU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4" name="Прямоугольник 23"/>
                  <p:cNvSpPr/>
                  <p:nvPr/>
                </p:nvSpPr>
                <p:spPr>
                  <a:xfrm>
                    <a:off x="714348" y="4357694"/>
                    <a:ext cx="285752" cy="500066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chemeClr val="tx1"/>
                        </a:solidFill>
                      </a:rPr>
                      <a:t>7</a:t>
                    </a:r>
                    <a:endParaRPr lang="ru-RU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5" name="Прямоугольник 24"/>
                  <p:cNvSpPr/>
                  <p:nvPr/>
                </p:nvSpPr>
                <p:spPr>
                  <a:xfrm>
                    <a:off x="714348" y="5857892"/>
                    <a:ext cx="285752" cy="500066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endParaRPr lang="ru-RU" dirty="0"/>
                  </a:p>
                </p:txBody>
              </p:sp>
            </p:grpSp>
            <p:sp>
              <p:nvSpPr>
                <p:cNvPr id="30" name="Прямоугольник 29"/>
                <p:cNvSpPr/>
                <p:nvPr/>
              </p:nvSpPr>
              <p:spPr>
                <a:xfrm>
                  <a:off x="1000100" y="1357298"/>
                  <a:ext cx="785818" cy="500066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4" name="Прямоугольник 53"/>
                <p:cNvSpPr/>
                <p:nvPr/>
              </p:nvSpPr>
              <p:spPr>
                <a:xfrm>
                  <a:off x="2571736" y="1857364"/>
                  <a:ext cx="785818" cy="500066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2" name="Прямоугольник 61"/>
                <p:cNvSpPr/>
                <p:nvPr/>
              </p:nvSpPr>
              <p:spPr>
                <a:xfrm>
                  <a:off x="3357554" y="2357430"/>
                  <a:ext cx="785818" cy="500066"/>
                </a:xfrm>
                <a:prstGeom prst="rect">
                  <a:avLst/>
                </a:prstGeom>
                <a:solidFill>
                  <a:srgbClr val="FF9999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3" name="Прямоугольник 62"/>
                <p:cNvSpPr/>
                <p:nvPr/>
              </p:nvSpPr>
              <p:spPr>
                <a:xfrm>
                  <a:off x="3357554" y="1857364"/>
                  <a:ext cx="785818" cy="500066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9" name="Прямоугольник 68"/>
                <p:cNvSpPr/>
                <p:nvPr/>
              </p:nvSpPr>
              <p:spPr>
                <a:xfrm>
                  <a:off x="4143372" y="3357562"/>
                  <a:ext cx="785818" cy="500066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0" name="Прямоугольник 69"/>
                <p:cNvSpPr/>
                <p:nvPr/>
              </p:nvSpPr>
              <p:spPr>
                <a:xfrm>
                  <a:off x="4143372" y="2857496"/>
                  <a:ext cx="785818" cy="500066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1" name="Прямоугольник 70"/>
                <p:cNvSpPr/>
                <p:nvPr/>
              </p:nvSpPr>
              <p:spPr>
                <a:xfrm>
                  <a:off x="4143372" y="2357430"/>
                  <a:ext cx="785818" cy="500066"/>
                </a:xfrm>
                <a:prstGeom prst="rect">
                  <a:avLst/>
                </a:prstGeom>
                <a:solidFill>
                  <a:srgbClr val="FF9999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2" name="Прямоугольник 71"/>
                <p:cNvSpPr/>
                <p:nvPr/>
              </p:nvSpPr>
              <p:spPr>
                <a:xfrm>
                  <a:off x="4143372" y="1857364"/>
                  <a:ext cx="785818" cy="500066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6" name="Прямоугольник 75"/>
                <p:cNvSpPr/>
                <p:nvPr/>
              </p:nvSpPr>
              <p:spPr>
                <a:xfrm>
                  <a:off x="4929190" y="4357694"/>
                  <a:ext cx="785818" cy="500066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7" name="Прямоугольник 76"/>
                <p:cNvSpPr/>
                <p:nvPr/>
              </p:nvSpPr>
              <p:spPr>
                <a:xfrm>
                  <a:off x="4929190" y="3857628"/>
                  <a:ext cx="785818" cy="500066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8" name="Прямоугольник 77"/>
                <p:cNvSpPr/>
                <p:nvPr/>
              </p:nvSpPr>
              <p:spPr>
                <a:xfrm>
                  <a:off x="4929190" y="3357562"/>
                  <a:ext cx="785818" cy="500066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9" name="Прямоугольник 78"/>
                <p:cNvSpPr/>
                <p:nvPr/>
              </p:nvSpPr>
              <p:spPr>
                <a:xfrm>
                  <a:off x="4929190" y="2857496"/>
                  <a:ext cx="785818" cy="500066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0" name="Прямоугольник 79"/>
                <p:cNvSpPr/>
                <p:nvPr/>
              </p:nvSpPr>
              <p:spPr>
                <a:xfrm>
                  <a:off x="4929190" y="2357430"/>
                  <a:ext cx="785818" cy="500066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1" name="Прямоугольник 80"/>
                <p:cNvSpPr/>
                <p:nvPr/>
              </p:nvSpPr>
              <p:spPr>
                <a:xfrm>
                  <a:off x="4929190" y="1857364"/>
                  <a:ext cx="785818" cy="500066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90" name="Прямоугольник 89"/>
                <p:cNvSpPr/>
                <p:nvPr/>
              </p:nvSpPr>
              <p:spPr>
                <a:xfrm>
                  <a:off x="5715008" y="4357694"/>
                  <a:ext cx="785818" cy="500066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92" name="Прямоугольник 91"/>
                <p:cNvSpPr/>
                <p:nvPr/>
              </p:nvSpPr>
              <p:spPr>
                <a:xfrm>
                  <a:off x="5715008" y="3357562"/>
                  <a:ext cx="785818" cy="500066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94" name="Прямоугольник 93"/>
                <p:cNvSpPr/>
                <p:nvPr/>
              </p:nvSpPr>
              <p:spPr>
                <a:xfrm>
                  <a:off x="5715008" y="2357430"/>
                  <a:ext cx="785818" cy="500066"/>
                </a:xfrm>
                <a:prstGeom prst="rect">
                  <a:avLst/>
                </a:prstGeom>
                <a:solidFill>
                  <a:srgbClr val="FF9999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95" name="Прямоугольник 94"/>
                <p:cNvSpPr/>
                <p:nvPr/>
              </p:nvSpPr>
              <p:spPr>
                <a:xfrm>
                  <a:off x="5715008" y="1857364"/>
                  <a:ext cx="785818" cy="500066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96" name="Прямоугольник 95"/>
                <p:cNvSpPr/>
                <p:nvPr/>
              </p:nvSpPr>
              <p:spPr>
                <a:xfrm>
                  <a:off x="5715008" y="3857628"/>
                  <a:ext cx="785818" cy="500066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97" name="Прямоугольник 96"/>
                <p:cNvSpPr/>
                <p:nvPr/>
              </p:nvSpPr>
              <p:spPr>
                <a:xfrm>
                  <a:off x="5715008" y="4857760"/>
                  <a:ext cx="785818" cy="500066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98" name="Прямоугольник 97"/>
                <p:cNvSpPr/>
                <p:nvPr/>
              </p:nvSpPr>
              <p:spPr>
                <a:xfrm>
                  <a:off x="5715008" y="5857892"/>
                  <a:ext cx="785818" cy="500066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99" name="Прямоугольник 98"/>
                <p:cNvSpPr/>
                <p:nvPr/>
              </p:nvSpPr>
              <p:spPr>
                <a:xfrm>
                  <a:off x="5715008" y="2857496"/>
                  <a:ext cx="785818" cy="500066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00" name="Прямоугольник 99"/>
                <p:cNvSpPr/>
                <p:nvPr/>
              </p:nvSpPr>
              <p:spPr>
                <a:xfrm>
                  <a:off x="5715008" y="5357826"/>
                  <a:ext cx="785818" cy="500066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grpSp>
              <p:nvGrpSpPr>
                <p:cNvPr id="6" name="Группа 109"/>
                <p:cNvGrpSpPr/>
                <p:nvPr/>
              </p:nvGrpSpPr>
              <p:grpSpPr>
                <a:xfrm>
                  <a:off x="1000100" y="642918"/>
                  <a:ext cx="7858180" cy="714380"/>
                  <a:chOff x="1000100" y="642918"/>
                  <a:chExt cx="7858180" cy="714380"/>
                </a:xfrm>
              </p:grpSpPr>
              <p:sp>
                <p:nvSpPr>
                  <p:cNvPr id="82" name="Прямоугольник 81"/>
                  <p:cNvSpPr/>
                  <p:nvPr/>
                </p:nvSpPr>
                <p:spPr>
                  <a:xfrm>
                    <a:off x="1000100" y="1000108"/>
                    <a:ext cx="785818" cy="357190"/>
                  </a:xfrm>
                  <a:prstGeom prst="rect">
                    <a:avLst/>
                  </a:prstGeom>
                  <a:solidFill>
                    <a:schemeClr val="tx2">
                      <a:lumMod val="20000"/>
                      <a:lumOff val="80000"/>
                    </a:schemeClr>
                  </a:solidFill>
                  <a:ln>
                    <a:solidFill>
                      <a:schemeClr val="tx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83" name="Прямоугольник 82"/>
                  <p:cNvSpPr/>
                  <p:nvPr/>
                </p:nvSpPr>
                <p:spPr>
                  <a:xfrm>
                    <a:off x="1785918" y="1000108"/>
                    <a:ext cx="785818" cy="357190"/>
                  </a:xfrm>
                  <a:prstGeom prst="rect">
                    <a:avLst/>
                  </a:prstGeom>
                  <a:solidFill>
                    <a:schemeClr val="tx2">
                      <a:lumMod val="20000"/>
                      <a:lumOff val="80000"/>
                    </a:schemeClr>
                  </a:solidFill>
                  <a:ln>
                    <a:solidFill>
                      <a:schemeClr val="tx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chemeClr val="tx1"/>
                        </a:solidFill>
                      </a:rPr>
                      <a:t>II</a:t>
                    </a:r>
                    <a:endParaRPr lang="ru-RU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4" name="Прямоугольник 83"/>
                  <p:cNvSpPr/>
                  <p:nvPr/>
                </p:nvSpPr>
                <p:spPr>
                  <a:xfrm>
                    <a:off x="4929190" y="1000108"/>
                    <a:ext cx="785818" cy="357190"/>
                  </a:xfrm>
                  <a:prstGeom prst="rect">
                    <a:avLst/>
                  </a:prstGeom>
                  <a:solidFill>
                    <a:schemeClr val="tx2">
                      <a:lumMod val="20000"/>
                      <a:lumOff val="80000"/>
                    </a:schemeClr>
                  </a:solidFill>
                  <a:ln>
                    <a:solidFill>
                      <a:schemeClr val="tx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chemeClr val="tx1"/>
                        </a:solidFill>
                      </a:rPr>
                      <a:t>VI</a:t>
                    </a:r>
                    <a:endParaRPr lang="ru-RU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6" name="Прямоугольник 85"/>
                  <p:cNvSpPr/>
                  <p:nvPr/>
                </p:nvSpPr>
                <p:spPr>
                  <a:xfrm>
                    <a:off x="4143372" y="1000108"/>
                    <a:ext cx="785818" cy="357190"/>
                  </a:xfrm>
                  <a:prstGeom prst="rect">
                    <a:avLst/>
                  </a:prstGeom>
                  <a:solidFill>
                    <a:schemeClr val="tx2">
                      <a:lumMod val="20000"/>
                      <a:lumOff val="80000"/>
                    </a:schemeClr>
                  </a:solidFill>
                  <a:ln>
                    <a:solidFill>
                      <a:schemeClr val="tx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chemeClr val="tx1"/>
                        </a:solidFill>
                      </a:rPr>
                      <a:t>V</a:t>
                    </a:r>
                    <a:endParaRPr lang="ru-RU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7" name="Прямоугольник 86"/>
                  <p:cNvSpPr/>
                  <p:nvPr/>
                </p:nvSpPr>
                <p:spPr>
                  <a:xfrm>
                    <a:off x="2571736" y="1000108"/>
                    <a:ext cx="785818" cy="357190"/>
                  </a:xfrm>
                  <a:prstGeom prst="rect">
                    <a:avLst/>
                  </a:prstGeom>
                  <a:solidFill>
                    <a:schemeClr val="tx2">
                      <a:lumMod val="20000"/>
                      <a:lumOff val="80000"/>
                    </a:schemeClr>
                  </a:solidFill>
                  <a:ln>
                    <a:solidFill>
                      <a:schemeClr val="tx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chemeClr val="tx1"/>
                        </a:solidFill>
                      </a:rPr>
                      <a:t>III</a:t>
                    </a:r>
                    <a:endParaRPr lang="ru-RU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8" name="Прямоугольник 87"/>
                  <p:cNvSpPr/>
                  <p:nvPr/>
                </p:nvSpPr>
                <p:spPr>
                  <a:xfrm>
                    <a:off x="3357554" y="1000108"/>
                    <a:ext cx="785818" cy="357190"/>
                  </a:xfrm>
                  <a:prstGeom prst="rect">
                    <a:avLst/>
                  </a:prstGeom>
                  <a:solidFill>
                    <a:schemeClr val="tx2">
                      <a:lumMod val="20000"/>
                      <a:lumOff val="80000"/>
                    </a:schemeClr>
                  </a:solidFill>
                  <a:ln>
                    <a:solidFill>
                      <a:schemeClr val="tx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chemeClr val="tx1"/>
                        </a:solidFill>
                      </a:rPr>
                      <a:t>IV</a:t>
                    </a:r>
                    <a:endParaRPr lang="ru-RU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6" name="Прямоугольник 105"/>
                  <p:cNvSpPr/>
                  <p:nvPr/>
                </p:nvSpPr>
                <p:spPr>
                  <a:xfrm>
                    <a:off x="6500826" y="1000108"/>
                    <a:ext cx="2357454" cy="357190"/>
                  </a:xfrm>
                  <a:prstGeom prst="rect">
                    <a:avLst/>
                  </a:prstGeom>
                  <a:solidFill>
                    <a:schemeClr val="tx2">
                      <a:lumMod val="20000"/>
                      <a:lumOff val="80000"/>
                    </a:schemeClr>
                  </a:solidFill>
                  <a:ln>
                    <a:solidFill>
                      <a:schemeClr val="tx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chemeClr val="tx1"/>
                        </a:solidFill>
                      </a:rPr>
                      <a:t>VIII</a:t>
                    </a:r>
                    <a:endParaRPr lang="ru-RU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7" name="Прямоугольник 106"/>
                  <p:cNvSpPr/>
                  <p:nvPr/>
                </p:nvSpPr>
                <p:spPr>
                  <a:xfrm>
                    <a:off x="1000100" y="642918"/>
                    <a:ext cx="7858180" cy="357190"/>
                  </a:xfrm>
                  <a:prstGeom prst="rect">
                    <a:avLst/>
                  </a:prstGeom>
                  <a:solidFill>
                    <a:schemeClr val="tx2">
                      <a:lumMod val="20000"/>
                      <a:lumOff val="80000"/>
                    </a:schemeClr>
                  </a:solidFill>
                  <a:ln>
                    <a:solidFill>
                      <a:schemeClr val="tx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ru-RU" b="1" spc="300" dirty="0" smtClean="0">
                        <a:solidFill>
                          <a:schemeClr val="tx1"/>
                        </a:solidFill>
                      </a:rPr>
                      <a:t>Группы</a:t>
                    </a:r>
                    <a:r>
                      <a:rPr lang="ru-RU" dirty="0" smtClean="0"/>
                      <a:t> </a:t>
                    </a:r>
                    <a:r>
                      <a:rPr lang="ru-RU" b="1" spc="300" dirty="0" smtClean="0">
                        <a:solidFill>
                          <a:schemeClr val="tx1"/>
                        </a:solidFill>
                      </a:rPr>
                      <a:t>элементов</a:t>
                    </a:r>
                    <a:endParaRPr lang="ru-RU" b="1" spc="3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5" name="Прямоугольник 84"/>
                  <p:cNvSpPr/>
                  <p:nvPr/>
                </p:nvSpPr>
                <p:spPr>
                  <a:xfrm>
                    <a:off x="5715008" y="1000108"/>
                    <a:ext cx="785818" cy="357190"/>
                  </a:xfrm>
                  <a:prstGeom prst="rect">
                    <a:avLst/>
                  </a:prstGeom>
                  <a:solidFill>
                    <a:schemeClr val="tx2">
                      <a:lumMod val="20000"/>
                      <a:lumOff val="80000"/>
                    </a:schemeClr>
                  </a:solidFill>
                  <a:ln>
                    <a:solidFill>
                      <a:schemeClr val="tx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chemeClr val="tx1"/>
                        </a:solidFill>
                      </a:rPr>
                      <a:t>VII</a:t>
                    </a:r>
                    <a:endParaRPr lang="ru-RU" b="1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cxnSp>
              <p:nvCxnSpPr>
                <p:cNvPr id="109" name="Прямая соединительная линия 108"/>
                <p:cNvCxnSpPr/>
                <p:nvPr/>
              </p:nvCxnSpPr>
              <p:spPr>
                <a:xfrm rot="5400000">
                  <a:off x="6000760" y="3500438"/>
                  <a:ext cx="5715040" cy="1588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3" name="Прямоугольник 112"/>
                <p:cNvSpPr/>
                <p:nvPr/>
              </p:nvSpPr>
              <p:spPr>
                <a:xfrm>
                  <a:off x="3357554" y="2357430"/>
                  <a:ext cx="785818" cy="500066"/>
                </a:xfrm>
                <a:prstGeom prst="rect">
                  <a:avLst/>
                </a:prstGeom>
                <a:solidFill>
                  <a:schemeClr val="accent6"/>
                </a:solidFill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114" name="TextBox 113"/>
                <p:cNvSpPr txBox="1"/>
                <p:nvPr/>
              </p:nvSpPr>
              <p:spPr>
                <a:xfrm>
                  <a:off x="3357554" y="2357430"/>
                  <a:ext cx="369012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000" b="1" dirty="0" smtClean="0"/>
                    <a:t>Si</a:t>
                  </a:r>
                  <a:endParaRPr lang="ru-RU" sz="2000" b="1" dirty="0"/>
                </a:p>
              </p:txBody>
            </p:sp>
            <p:grpSp>
              <p:nvGrpSpPr>
                <p:cNvPr id="26" name="Группа 196"/>
                <p:cNvGrpSpPr/>
                <p:nvPr/>
              </p:nvGrpSpPr>
              <p:grpSpPr>
                <a:xfrm>
                  <a:off x="3357554" y="2276014"/>
                  <a:ext cx="847332" cy="609542"/>
                  <a:chOff x="3357554" y="2276014"/>
                  <a:chExt cx="847332" cy="609542"/>
                </a:xfrm>
              </p:grpSpPr>
              <p:sp>
                <p:nvSpPr>
                  <p:cNvPr id="115" name="TextBox 114"/>
                  <p:cNvSpPr txBox="1"/>
                  <p:nvPr/>
                </p:nvSpPr>
                <p:spPr>
                  <a:xfrm>
                    <a:off x="3786182" y="2276014"/>
                    <a:ext cx="418704" cy="32316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dirty="0" smtClean="0"/>
                      <a:t>14</a:t>
                    </a:r>
                    <a:endParaRPr lang="ru-RU" dirty="0"/>
                  </a:p>
                </p:txBody>
              </p:sp>
              <p:sp>
                <p:nvSpPr>
                  <p:cNvPr id="116" name="TextBox 115"/>
                  <p:cNvSpPr txBox="1"/>
                  <p:nvPr/>
                </p:nvSpPr>
                <p:spPr>
                  <a:xfrm>
                    <a:off x="3643306" y="2500306"/>
                    <a:ext cx="545342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ru-RU" sz="1000" dirty="0" smtClean="0"/>
                      <a:t>28,086</a:t>
                    </a:r>
                    <a:endParaRPr lang="ru-RU" sz="1000" dirty="0"/>
                  </a:p>
                </p:txBody>
              </p:sp>
              <p:sp>
                <p:nvSpPr>
                  <p:cNvPr id="117" name="TextBox 116"/>
                  <p:cNvSpPr txBox="1"/>
                  <p:nvPr/>
                </p:nvSpPr>
                <p:spPr>
                  <a:xfrm>
                    <a:off x="3357554" y="2643182"/>
                    <a:ext cx="812145" cy="24237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ru-RU" sz="1200" dirty="0" smtClean="0"/>
                      <a:t>Кремний </a:t>
                    </a:r>
                    <a:endParaRPr lang="ru-RU" sz="1200" dirty="0"/>
                  </a:p>
                </p:txBody>
              </p:sp>
            </p:grpSp>
            <p:sp>
              <p:nvSpPr>
                <p:cNvPr id="119" name="Прямоугольник 118"/>
                <p:cNvSpPr/>
                <p:nvPr/>
              </p:nvSpPr>
              <p:spPr>
                <a:xfrm>
                  <a:off x="4143372" y="2367151"/>
                  <a:ext cx="785818" cy="490345"/>
                </a:xfrm>
                <a:prstGeom prst="rect">
                  <a:avLst/>
                </a:prstGeom>
                <a:solidFill>
                  <a:schemeClr val="accent6"/>
                </a:solidFill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122" name="TextBox 121"/>
                <p:cNvSpPr txBox="1"/>
                <p:nvPr/>
              </p:nvSpPr>
              <p:spPr>
                <a:xfrm>
                  <a:off x="4357686" y="2500306"/>
                  <a:ext cx="611065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1000" dirty="0" smtClean="0"/>
                    <a:t>30,9738</a:t>
                  </a:r>
                  <a:endParaRPr lang="ru-RU" sz="1000" dirty="0"/>
                </a:p>
              </p:txBody>
            </p:sp>
            <p:sp>
              <p:nvSpPr>
                <p:cNvPr id="120" name="TextBox 119"/>
                <p:cNvSpPr txBox="1"/>
                <p:nvPr/>
              </p:nvSpPr>
              <p:spPr>
                <a:xfrm>
                  <a:off x="4143372" y="2357430"/>
                  <a:ext cx="320922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2000" b="1" dirty="0"/>
                    <a:t>Р</a:t>
                  </a:r>
                </a:p>
              </p:txBody>
            </p:sp>
            <p:grpSp>
              <p:nvGrpSpPr>
                <p:cNvPr id="27" name="Группа 220"/>
                <p:cNvGrpSpPr/>
                <p:nvPr/>
              </p:nvGrpSpPr>
              <p:grpSpPr>
                <a:xfrm>
                  <a:off x="4143372" y="2276013"/>
                  <a:ext cx="847332" cy="604831"/>
                  <a:chOff x="4143372" y="2276013"/>
                  <a:chExt cx="847332" cy="604831"/>
                </a:xfrm>
              </p:grpSpPr>
              <p:sp>
                <p:nvSpPr>
                  <p:cNvPr id="121" name="TextBox 120"/>
                  <p:cNvSpPr txBox="1"/>
                  <p:nvPr/>
                </p:nvSpPr>
                <p:spPr>
                  <a:xfrm>
                    <a:off x="4572000" y="2276013"/>
                    <a:ext cx="418704" cy="31688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5</a:t>
                    </a:r>
                    <a:endParaRPr lang="ru-RU" dirty="0"/>
                  </a:p>
                </p:txBody>
              </p:sp>
              <p:sp>
                <p:nvSpPr>
                  <p:cNvPr id="123" name="TextBox 122"/>
                  <p:cNvSpPr txBox="1"/>
                  <p:nvPr/>
                </p:nvSpPr>
                <p:spPr>
                  <a:xfrm>
                    <a:off x="4143372" y="2643182"/>
                    <a:ext cx="732893" cy="23766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ru-RU" sz="1200" dirty="0" smtClean="0"/>
                      <a:t>Фосфор </a:t>
                    </a:r>
                    <a:endParaRPr lang="ru-RU" sz="1200" dirty="0"/>
                  </a:p>
                </p:txBody>
              </p:sp>
            </p:grpSp>
            <p:sp>
              <p:nvSpPr>
                <p:cNvPr id="125" name="TextBox 124"/>
                <p:cNvSpPr txBox="1"/>
                <p:nvPr/>
              </p:nvSpPr>
              <p:spPr>
                <a:xfrm>
                  <a:off x="4929190" y="2357430"/>
                  <a:ext cx="428628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000" b="1" dirty="0" smtClean="0"/>
                    <a:t>S</a:t>
                  </a:r>
                  <a:endParaRPr lang="ru-RU" sz="2000" b="1" dirty="0"/>
                </a:p>
              </p:txBody>
            </p:sp>
            <p:sp>
              <p:nvSpPr>
                <p:cNvPr id="126" name="TextBox 125"/>
                <p:cNvSpPr txBox="1"/>
                <p:nvPr/>
              </p:nvSpPr>
              <p:spPr>
                <a:xfrm>
                  <a:off x="5214942" y="2500306"/>
                  <a:ext cx="642942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1000" dirty="0" smtClean="0"/>
                    <a:t>32,064</a:t>
                  </a:r>
                  <a:endParaRPr lang="ru-RU" sz="1000" dirty="0"/>
                </a:p>
              </p:txBody>
            </p:sp>
            <p:sp>
              <p:nvSpPr>
                <p:cNvPr id="127" name="TextBox 126"/>
                <p:cNvSpPr txBox="1"/>
                <p:nvPr/>
              </p:nvSpPr>
              <p:spPr>
                <a:xfrm>
                  <a:off x="5025163" y="2643182"/>
                  <a:ext cx="928694" cy="27700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1200" dirty="0" smtClean="0"/>
                    <a:t>Сера</a:t>
                  </a:r>
                  <a:endParaRPr lang="ru-RU" sz="1200" dirty="0"/>
                </a:p>
              </p:txBody>
            </p:sp>
            <p:sp>
              <p:nvSpPr>
                <p:cNvPr id="128" name="TextBox 127"/>
                <p:cNvSpPr txBox="1"/>
                <p:nvPr/>
              </p:nvSpPr>
              <p:spPr>
                <a:xfrm>
                  <a:off x="5286380" y="2276013"/>
                  <a:ext cx="418704" cy="3231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 smtClean="0"/>
                    <a:t>16</a:t>
                  </a:r>
                  <a:endParaRPr lang="ru-RU" dirty="0"/>
                </a:p>
              </p:txBody>
            </p:sp>
            <p:sp>
              <p:nvSpPr>
                <p:cNvPr id="130" name="Прямоугольник 129"/>
                <p:cNvSpPr/>
                <p:nvPr/>
              </p:nvSpPr>
              <p:spPr>
                <a:xfrm>
                  <a:off x="5715008" y="2367151"/>
                  <a:ext cx="785818" cy="490345"/>
                </a:xfrm>
                <a:prstGeom prst="rect">
                  <a:avLst/>
                </a:prstGeom>
                <a:solidFill>
                  <a:schemeClr val="accent6"/>
                </a:solidFill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131" name="TextBox 130"/>
                <p:cNvSpPr txBox="1"/>
                <p:nvPr/>
              </p:nvSpPr>
              <p:spPr>
                <a:xfrm>
                  <a:off x="5643570" y="2357430"/>
                  <a:ext cx="383438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000" b="1" dirty="0" err="1" smtClean="0"/>
                    <a:t>Cl</a:t>
                  </a:r>
                  <a:endParaRPr lang="ru-RU" sz="2000" b="1" dirty="0"/>
                </a:p>
              </p:txBody>
            </p:sp>
            <p:sp>
              <p:nvSpPr>
                <p:cNvPr id="132" name="TextBox 131"/>
                <p:cNvSpPr txBox="1"/>
                <p:nvPr/>
              </p:nvSpPr>
              <p:spPr>
                <a:xfrm>
                  <a:off x="6143636" y="2276013"/>
                  <a:ext cx="418704" cy="31688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 smtClean="0"/>
                    <a:t>17</a:t>
                  </a:r>
                  <a:endParaRPr lang="ru-RU" dirty="0"/>
                </a:p>
              </p:txBody>
            </p:sp>
            <p:grpSp>
              <p:nvGrpSpPr>
                <p:cNvPr id="28" name="Группа 219"/>
                <p:cNvGrpSpPr/>
                <p:nvPr/>
              </p:nvGrpSpPr>
              <p:grpSpPr>
                <a:xfrm>
                  <a:off x="5838478" y="2500306"/>
                  <a:ext cx="725257" cy="380538"/>
                  <a:chOff x="5838478" y="2500306"/>
                  <a:chExt cx="725257" cy="380538"/>
                </a:xfrm>
              </p:grpSpPr>
              <p:sp>
                <p:nvSpPr>
                  <p:cNvPr id="133" name="TextBox 132"/>
                  <p:cNvSpPr txBox="1"/>
                  <p:nvPr/>
                </p:nvSpPr>
                <p:spPr>
                  <a:xfrm>
                    <a:off x="6000760" y="2500306"/>
                    <a:ext cx="562975" cy="25391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ru-RU" sz="1000" dirty="0" smtClean="0"/>
                      <a:t>35,453</a:t>
                    </a:r>
                    <a:endParaRPr lang="ru-RU" sz="1000" dirty="0"/>
                  </a:p>
                </p:txBody>
              </p:sp>
              <p:sp>
                <p:nvSpPr>
                  <p:cNvPr id="134" name="TextBox 133"/>
                  <p:cNvSpPr txBox="1"/>
                  <p:nvPr/>
                </p:nvSpPr>
                <p:spPr>
                  <a:xfrm>
                    <a:off x="5838478" y="2643182"/>
                    <a:ext cx="540533" cy="23766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ru-RU" sz="1200" dirty="0" smtClean="0"/>
                      <a:t>Хлор </a:t>
                    </a:r>
                    <a:endParaRPr lang="ru-RU" sz="1200" dirty="0"/>
                  </a:p>
                </p:txBody>
              </p:sp>
            </p:grpSp>
            <p:sp>
              <p:nvSpPr>
                <p:cNvPr id="149" name="Прямоугольник 148"/>
                <p:cNvSpPr/>
                <p:nvPr/>
              </p:nvSpPr>
              <p:spPr>
                <a:xfrm>
                  <a:off x="1000100" y="1000108"/>
                  <a:ext cx="785818" cy="383775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</p:spPr>
              <p:txBody>
                <a:bodyPr wrap="square">
                  <a:spAutoFit/>
                </a:bodyPr>
                <a:lstStyle/>
                <a:p>
                  <a:pPr algn="ctr"/>
                  <a:endParaRPr lang="ru-RU" b="1" dirty="0"/>
                </a:p>
              </p:txBody>
            </p:sp>
            <p:sp>
              <p:nvSpPr>
                <p:cNvPr id="151" name="TextBox 150"/>
                <p:cNvSpPr txBox="1"/>
                <p:nvPr/>
              </p:nvSpPr>
              <p:spPr>
                <a:xfrm>
                  <a:off x="642910" y="5929330"/>
                  <a:ext cx="42862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spc="-300" dirty="0" smtClean="0"/>
                    <a:t>10</a:t>
                  </a:r>
                  <a:endParaRPr lang="ru-RU" b="1" spc="-300" dirty="0"/>
                </a:p>
              </p:txBody>
            </p:sp>
            <p:sp>
              <p:nvSpPr>
                <p:cNvPr id="153" name="Прямоугольник 152"/>
                <p:cNvSpPr/>
                <p:nvPr/>
              </p:nvSpPr>
              <p:spPr>
                <a:xfrm rot="16909771">
                  <a:off x="545788" y="831893"/>
                  <a:ext cx="661143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ru-RU" sz="1600" b="1" dirty="0" smtClean="0"/>
                    <a:t>Ряды</a:t>
                  </a:r>
                  <a:endParaRPr lang="ru-RU" sz="1600" b="1" dirty="0"/>
                </a:p>
              </p:txBody>
            </p:sp>
            <p:sp>
              <p:nvSpPr>
                <p:cNvPr id="182" name="TextBox 181"/>
                <p:cNvSpPr txBox="1"/>
                <p:nvPr/>
              </p:nvSpPr>
              <p:spPr>
                <a:xfrm>
                  <a:off x="4143372" y="1857364"/>
                  <a:ext cx="57150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000" b="1" dirty="0" smtClean="0"/>
                    <a:t>N</a:t>
                  </a:r>
                  <a:endParaRPr lang="ru-RU" sz="2000" b="1" dirty="0"/>
                </a:p>
              </p:txBody>
            </p:sp>
            <p:sp>
              <p:nvSpPr>
                <p:cNvPr id="187" name="TextBox 186"/>
                <p:cNvSpPr txBox="1"/>
                <p:nvPr/>
              </p:nvSpPr>
              <p:spPr>
                <a:xfrm>
                  <a:off x="5143504" y="2000240"/>
                  <a:ext cx="642942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1000" dirty="0" smtClean="0"/>
                    <a:t>15,9994</a:t>
                  </a:r>
                  <a:endParaRPr lang="ru-RU" sz="1000" dirty="0"/>
                </a:p>
              </p:txBody>
            </p:sp>
            <p:sp>
              <p:nvSpPr>
                <p:cNvPr id="190" name="TextBox 189"/>
                <p:cNvSpPr txBox="1"/>
                <p:nvPr/>
              </p:nvSpPr>
              <p:spPr>
                <a:xfrm>
                  <a:off x="5929322" y="2000240"/>
                  <a:ext cx="642942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1000" dirty="0" smtClean="0"/>
                    <a:t>18,9984</a:t>
                  </a:r>
                  <a:endParaRPr lang="ru-RU" sz="1000" dirty="0"/>
                </a:p>
              </p:txBody>
            </p:sp>
            <p:grpSp>
              <p:nvGrpSpPr>
                <p:cNvPr id="29" name="Группа 202"/>
                <p:cNvGrpSpPr/>
                <p:nvPr/>
              </p:nvGrpSpPr>
              <p:grpSpPr>
                <a:xfrm>
                  <a:off x="3357554" y="1758219"/>
                  <a:ext cx="857256" cy="499255"/>
                  <a:chOff x="3357554" y="1758219"/>
                  <a:chExt cx="857256" cy="499255"/>
                </a:xfrm>
              </p:grpSpPr>
              <p:sp>
                <p:nvSpPr>
                  <p:cNvPr id="183" name="TextBox 182"/>
                  <p:cNvSpPr txBox="1"/>
                  <p:nvPr/>
                </p:nvSpPr>
                <p:spPr>
                  <a:xfrm>
                    <a:off x="3357554" y="1857364"/>
                    <a:ext cx="428628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2000" b="1" dirty="0" smtClean="0"/>
                      <a:t>С</a:t>
                    </a:r>
                    <a:endParaRPr lang="ru-RU" sz="2000" b="1" dirty="0"/>
                  </a:p>
                </p:txBody>
              </p:sp>
              <p:sp>
                <p:nvSpPr>
                  <p:cNvPr id="188" name="TextBox 187"/>
                  <p:cNvSpPr txBox="1"/>
                  <p:nvPr/>
                </p:nvSpPr>
                <p:spPr>
                  <a:xfrm>
                    <a:off x="3571868" y="2000240"/>
                    <a:ext cx="642942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1000" dirty="0" smtClean="0"/>
                      <a:t>12,0112</a:t>
                    </a:r>
                    <a:endParaRPr lang="ru-RU" sz="1000" dirty="0"/>
                  </a:p>
                </p:txBody>
              </p:sp>
              <p:sp>
                <p:nvSpPr>
                  <p:cNvPr id="191" name="Прямоугольник 190"/>
                  <p:cNvSpPr/>
                  <p:nvPr/>
                </p:nvSpPr>
                <p:spPr>
                  <a:xfrm>
                    <a:off x="3857620" y="1758219"/>
                    <a:ext cx="301686" cy="369331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ru-RU" dirty="0" smtClean="0"/>
                      <a:t>6</a:t>
                    </a:r>
                    <a:endParaRPr lang="ru-RU" dirty="0"/>
                  </a:p>
                </p:txBody>
              </p:sp>
            </p:grpSp>
            <p:sp>
              <p:nvSpPr>
                <p:cNvPr id="193" name="TextBox 192"/>
                <p:cNvSpPr txBox="1"/>
                <p:nvPr/>
              </p:nvSpPr>
              <p:spPr>
                <a:xfrm>
                  <a:off x="2759993" y="2143116"/>
                  <a:ext cx="642942" cy="27700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1200" dirty="0" smtClean="0"/>
                    <a:t>Бор</a:t>
                  </a:r>
                  <a:endParaRPr lang="ru-RU" sz="1200" dirty="0"/>
                </a:p>
              </p:txBody>
            </p:sp>
            <p:sp>
              <p:nvSpPr>
                <p:cNvPr id="194" name="TextBox 193"/>
                <p:cNvSpPr txBox="1"/>
                <p:nvPr/>
              </p:nvSpPr>
              <p:spPr>
                <a:xfrm>
                  <a:off x="2857488" y="2000240"/>
                  <a:ext cx="642942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1000" dirty="0" smtClean="0"/>
                    <a:t>10,811</a:t>
                  </a:r>
                  <a:endParaRPr lang="ru-RU" sz="1000" dirty="0"/>
                </a:p>
              </p:txBody>
            </p:sp>
            <p:sp>
              <p:nvSpPr>
                <p:cNvPr id="198" name="TextBox 197"/>
                <p:cNvSpPr txBox="1"/>
                <p:nvPr/>
              </p:nvSpPr>
              <p:spPr>
                <a:xfrm>
                  <a:off x="3357554" y="2143116"/>
                  <a:ext cx="785818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1200" dirty="0" smtClean="0"/>
                    <a:t>Углерод</a:t>
                  </a:r>
                  <a:endParaRPr lang="ru-RU" sz="1200" dirty="0"/>
                </a:p>
              </p:txBody>
            </p:sp>
            <p:grpSp>
              <p:nvGrpSpPr>
                <p:cNvPr id="31" name="Группа 201"/>
                <p:cNvGrpSpPr/>
                <p:nvPr/>
              </p:nvGrpSpPr>
              <p:grpSpPr>
                <a:xfrm>
                  <a:off x="2571736" y="1758218"/>
                  <a:ext cx="801752" cy="499256"/>
                  <a:chOff x="2571736" y="1758218"/>
                  <a:chExt cx="801752" cy="499256"/>
                </a:xfrm>
              </p:grpSpPr>
              <p:sp>
                <p:nvSpPr>
                  <p:cNvPr id="200" name="Прямоугольник 199"/>
                  <p:cNvSpPr/>
                  <p:nvPr/>
                </p:nvSpPr>
                <p:spPr>
                  <a:xfrm>
                    <a:off x="3071802" y="1758218"/>
                    <a:ext cx="301686" cy="369332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ru-RU" dirty="0" smtClean="0"/>
                      <a:t>5</a:t>
                    </a:r>
                    <a:endParaRPr lang="ru-RU" dirty="0"/>
                  </a:p>
                </p:txBody>
              </p:sp>
              <p:sp>
                <p:nvSpPr>
                  <p:cNvPr id="201" name="TextBox 200"/>
                  <p:cNvSpPr txBox="1"/>
                  <p:nvPr/>
                </p:nvSpPr>
                <p:spPr>
                  <a:xfrm>
                    <a:off x="2571736" y="1857364"/>
                    <a:ext cx="571504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2000" b="1" dirty="0" smtClean="0"/>
                      <a:t>В</a:t>
                    </a:r>
                    <a:endParaRPr lang="ru-RU" sz="2000" b="1" dirty="0"/>
                  </a:p>
                </p:txBody>
              </p:sp>
            </p:grpSp>
            <p:sp>
              <p:nvSpPr>
                <p:cNvPr id="204" name="TextBox 203"/>
                <p:cNvSpPr txBox="1"/>
                <p:nvPr/>
              </p:nvSpPr>
              <p:spPr>
                <a:xfrm>
                  <a:off x="5715008" y="1857364"/>
                  <a:ext cx="57150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000" b="1" dirty="0" smtClean="0"/>
                    <a:t>F</a:t>
                  </a:r>
                  <a:endParaRPr lang="ru-RU" sz="2000" b="1" dirty="0"/>
                </a:p>
              </p:txBody>
            </p:sp>
            <p:grpSp>
              <p:nvGrpSpPr>
                <p:cNvPr id="32" name="Группа 209"/>
                <p:cNvGrpSpPr/>
                <p:nvPr/>
              </p:nvGrpSpPr>
              <p:grpSpPr>
                <a:xfrm>
                  <a:off x="4246873" y="1758218"/>
                  <a:ext cx="785817" cy="661897"/>
                  <a:chOff x="4246873" y="1758218"/>
                  <a:chExt cx="785817" cy="661897"/>
                </a:xfrm>
              </p:grpSpPr>
              <p:sp>
                <p:nvSpPr>
                  <p:cNvPr id="192" name="TextBox 191"/>
                  <p:cNvSpPr txBox="1"/>
                  <p:nvPr/>
                </p:nvSpPr>
                <p:spPr>
                  <a:xfrm>
                    <a:off x="4357686" y="2000240"/>
                    <a:ext cx="642942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1000" dirty="0" smtClean="0"/>
                      <a:t>14,0067</a:t>
                    </a:r>
                    <a:endParaRPr lang="ru-RU" sz="1000" dirty="0"/>
                  </a:p>
                </p:txBody>
              </p:sp>
              <p:sp>
                <p:nvSpPr>
                  <p:cNvPr id="199" name="TextBox 198"/>
                  <p:cNvSpPr txBox="1"/>
                  <p:nvPr/>
                </p:nvSpPr>
                <p:spPr>
                  <a:xfrm>
                    <a:off x="4246873" y="2143116"/>
                    <a:ext cx="785817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1200" dirty="0" smtClean="0"/>
                      <a:t>Азот</a:t>
                    </a:r>
                    <a:endParaRPr lang="ru-RU" sz="1200" dirty="0"/>
                  </a:p>
                </p:txBody>
              </p:sp>
              <p:sp>
                <p:nvSpPr>
                  <p:cNvPr id="205" name="Прямоугольник 204"/>
                  <p:cNvSpPr/>
                  <p:nvPr/>
                </p:nvSpPr>
                <p:spPr>
                  <a:xfrm>
                    <a:off x="4643437" y="1758218"/>
                    <a:ext cx="301686" cy="3693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ru-RU" dirty="0" smtClean="0"/>
                      <a:t>7</a:t>
                    </a:r>
                    <a:endParaRPr lang="ru-RU" dirty="0"/>
                  </a:p>
                </p:txBody>
              </p:sp>
            </p:grpSp>
            <p:grpSp>
              <p:nvGrpSpPr>
                <p:cNvPr id="33" name="Группа 210"/>
                <p:cNvGrpSpPr/>
                <p:nvPr/>
              </p:nvGrpSpPr>
              <p:grpSpPr>
                <a:xfrm>
                  <a:off x="4857752" y="1758218"/>
                  <a:ext cx="928694" cy="661897"/>
                  <a:chOff x="4857752" y="1758218"/>
                  <a:chExt cx="928694" cy="661897"/>
                </a:xfrm>
              </p:grpSpPr>
              <p:sp>
                <p:nvSpPr>
                  <p:cNvPr id="189" name="Прямоугольник 188"/>
                  <p:cNvSpPr/>
                  <p:nvPr/>
                </p:nvSpPr>
                <p:spPr>
                  <a:xfrm>
                    <a:off x="5429256" y="1758218"/>
                    <a:ext cx="301686" cy="3693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ru-RU" dirty="0" smtClean="0"/>
                      <a:t>8</a:t>
                    </a:r>
                    <a:endParaRPr lang="ru-RU" dirty="0"/>
                  </a:p>
                </p:txBody>
              </p:sp>
              <p:sp>
                <p:nvSpPr>
                  <p:cNvPr id="206" name="TextBox 205"/>
                  <p:cNvSpPr txBox="1"/>
                  <p:nvPr/>
                </p:nvSpPr>
                <p:spPr>
                  <a:xfrm>
                    <a:off x="4929190" y="1857364"/>
                    <a:ext cx="571504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2000" b="1" dirty="0" smtClean="0"/>
                      <a:t>O</a:t>
                    </a:r>
                    <a:endParaRPr lang="ru-RU" sz="2000" b="1" dirty="0"/>
                  </a:p>
                </p:txBody>
              </p:sp>
              <p:sp>
                <p:nvSpPr>
                  <p:cNvPr id="208" name="TextBox 207"/>
                  <p:cNvSpPr txBox="1"/>
                  <p:nvPr/>
                </p:nvSpPr>
                <p:spPr>
                  <a:xfrm>
                    <a:off x="4857752" y="2143116"/>
                    <a:ext cx="928694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1200" dirty="0" smtClean="0"/>
                      <a:t>Кислород</a:t>
                    </a:r>
                    <a:endParaRPr lang="ru-RU" sz="1200" dirty="0"/>
                  </a:p>
                </p:txBody>
              </p:sp>
            </p:grpSp>
            <p:sp>
              <p:nvSpPr>
                <p:cNvPr id="217" name="TextBox 216"/>
                <p:cNvSpPr txBox="1"/>
                <p:nvPr/>
              </p:nvSpPr>
              <p:spPr>
                <a:xfrm>
                  <a:off x="5715008" y="2143116"/>
                  <a:ext cx="785818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1200" dirty="0" smtClean="0"/>
                    <a:t>Фтор</a:t>
                  </a:r>
                  <a:endParaRPr lang="ru-RU" sz="1200" dirty="0"/>
                </a:p>
              </p:txBody>
            </p:sp>
            <p:sp>
              <p:nvSpPr>
                <p:cNvPr id="216" name="Прямоугольник 215"/>
                <p:cNvSpPr/>
                <p:nvPr/>
              </p:nvSpPr>
              <p:spPr>
                <a:xfrm>
                  <a:off x="6219043" y="1758218"/>
                  <a:ext cx="301686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ru-RU" dirty="0" smtClean="0"/>
                    <a:t>9</a:t>
                  </a:r>
                  <a:endParaRPr lang="ru-RU" dirty="0"/>
                </a:p>
              </p:txBody>
            </p:sp>
          </p:grpSp>
          <p:sp>
            <p:nvSpPr>
              <p:cNvPr id="203" name="Прямоугольник 202"/>
              <p:cNvSpPr/>
              <p:nvPr/>
            </p:nvSpPr>
            <p:spPr>
              <a:xfrm>
                <a:off x="1000100" y="5786455"/>
                <a:ext cx="785818" cy="357189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2" name="Прямоугольник 211"/>
              <p:cNvSpPr/>
              <p:nvPr/>
            </p:nvSpPr>
            <p:spPr>
              <a:xfrm>
                <a:off x="1785918" y="5786454"/>
                <a:ext cx="785818" cy="357189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3" name="Прямоугольник 212"/>
              <p:cNvSpPr/>
              <p:nvPr/>
            </p:nvSpPr>
            <p:spPr>
              <a:xfrm>
                <a:off x="2571736" y="5786454"/>
                <a:ext cx="785818" cy="357189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8" name="Прямоугольник 217"/>
              <p:cNvSpPr/>
              <p:nvPr/>
            </p:nvSpPr>
            <p:spPr>
              <a:xfrm>
                <a:off x="3357554" y="5786454"/>
                <a:ext cx="785818" cy="357189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9" name="Прямоугольник 218"/>
              <p:cNvSpPr/>
              <p:nvPr/>
            </p:nvSpPr>
            <p:spPr>
              <a:xfrm>
                <a:off x="4143372" y="5786454"/>
                <a:ext cx="785818" cy="357189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0" name="Прямоугольник 219"/>
              <p:cNvSpPr/>
              <p:nvPr/>
            </p:nvSpPr>
            <p:spPr>
              <a:xfrm>
                <a:off x="5715008" y="5786454"/>
                <a:ext cx="785818" cy="357189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1" name="Прямоугольник 220"/>
              <p:cNvSpPr/>
              <p:nvPr/>
            </p:nvSpPr>
            <p:spPr>
              <a:xfrm>
                <a:off x="4929190" y="5786454"/>
                <a:ext cx="785818" cy="357189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2" name="Прямоугольник 221"/>
              <p:cNvSpPr/>
              <p:nvPr/>
            </p:nvSpPr>
            <p:spPr>
              <a:xfrm>
                <a:off x="6500826" y="5786454"/>
                <a:ext cx="2357454" cy="357189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3" name="Прямоугольник 222"/>
              <p:cNvSpPr/>
              <p:nvPr/>
            </p:nvSpPr>
            <p:spPr>
              <a:xfrm>
                <a:off x="214282" y="5786454"/>
                <a:ext cx="785818" cy="357189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4" name="Прямоугольник 223"/>
              <p:cNvSpPr/>
              <p:nvPr/>
            </p:nvSpPr>
            <p:spPr>
              <a:xfrm>
                <a:off x="1000100" y="6143644"/>
                <a:ext cx="785818" cy="357189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5" name="Прямоугольник 224"/>
              <p:cNvSpPr/>
              <p:nvPr/>
            </p:nvSpPr>
            <p:spPr>
              <a:xfrm>
                <a:off x="214282" y="6143644"/>
                <a:ext cx="785818" cy="357189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6" name="Прямоугольник 225"/>
              <p:cNvSpPr/>
              <p:nvPr/>
            </p:nvSpPr>
            <p:spPr>
              <a:xfrm>
                <a:off x="1785918" y="6143644"/>
                <a:ext cx="785818" cy="357189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7" name="Прямоугольник 226"/>
              <p:cNvSpPr/>
              <p:nvPr/>
            </p:nvSpPr>
            <p:spPr>
              <a:xfrm>
                <a:off x="2571736" y="6143644"/>
                <a:ext cx="785818" cy="357189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8" name="Прямоугольник 227"/>
              <p:cNvSpPr/>
              <p:nvPr/>
            </p:nvSpPr>
            <p:spPr>
              <a:xfrm>
                <a:off x="3357554" y="6143644"/>
                <a:ext cx="785818" cy="357189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9" name="Прямоугольник 228"/>
              <p:cNvSpPr/>
              <p:nvPr/>
            </p:nvSpPr>
            <p:spPr>
              <a:xfrm>
                <a:off x="4143372" y="6143644"/>
                <a:ext cx="785818" cy="357189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0" name="Прямоугольник 229"/>
              <p:cNvSpPr/>
              <p:nvPr/>
            </p:nvSpPr>
            <p:spPr>
              <a:xfrm>
                <a:off x="4929190" y="6143644"/>
                <a:ext cx="785818" cy="357189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1" name="Прямоугольник 230"/>
              <p:cNvSpPr/>
              <p:nvPr/>
            </p:nvSpPr>
            <p:spPr>
              <a:xfrm>
                <a:off x="5715008" y="6143644"/>
                <a:ext cx="785818" cy="357189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2" name="Прямоугольник 231"/>
              <p:cNvSpPr/>
              <p:nvPr/>
            </p:nvSpPr>
            <p:spPr>
              <a:xfrm>
                <a:off x="6500826" y="6143644"/>
                <a:ext cx="2357454" cy="357189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34" name="Группа 294"/>
            <p:cNvGrpSpPr/>
            <p:nvPr/>
          </p:nvGrpSpPr>
          <p:grpSpPr>
            <a:xfrm>
              <a:off x="5545645" y="3141159"/>
              <a:ext cx="1026619" cy="645031"/>
              <a:chOff x="2428860" y="1261576"/>
              <a:chExt cx="1018298" cy="645031"/>
            </a:xfrm>
          </p:grpSpPr>
          <p:sp>
            <p:nvSpPr>
              <p:cNvPr id="296" name="Прямоугольник 295"/>
              <p:cNvSpPr/>
              <p:nvPr/>
            </p:nvSpPr>
            <p:spPr>
              <a:xfrm>
                <a:off x="2428860" y="1354610"/>
                <a:ext cx="785818" cy="481247"/>
              </a:xfrm>
              <a:prstGeom prst="rect">
                <a:avLst/>
              </a:prstGeom>
              <a:solidFill>
                <a:schemeClr val="accent6"/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97" name="TextBox 296"/>
              <p:cNvSpPr txBox="1"/>
              <p:nvPr/>
            </p:nvSpPr>
            <p:spPr>
              <a:xfrm>
                <a:off x="2428860" y="1354610"/>
                <a:ext cx="42862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/>
                  <a:t>Br</a:t>
                </a:r>
                <a:endParaRPr lang="ru-RU" sz="2000" b="1" dirty="0"/>
              </a:p>
            </p:txBody>
          </p:sp>
          <p:sp>
            <p:nvSpPr>
              <p:cNvPr id="298" name="TextBox 297"/>
              <p:cNvSpPr txBox="1"/>
              <p:nvPr/>
            </p:nvSpPr>
            <p:spPr>
              <a:xfrm>
                <a:off x="2714612" y="1492109"/>
                <a:ext cx="64294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000" dirty="0" smtClean="0"/>
                  <a:t>79,904</a:t>
                </a:r>
                <a:endParaRPr lang="ru-RU" sz="1000" dirty="0"/>
              </a:p>
            </p:txBody>
          </p:sp>
          <p:sp>
            <p:nvSpPr>
              <p:cNvPr id="299" name="TextBox 298"/>
              <p:cNvSpPr txBox="1"/>
              <p:nvPr/>
            </p:nvSpPr>
            <p:spPr>
              <a:xfrm>
                <a:off x="2518464" y="1629608"/>
                <a:ext cx="92869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dirty="0" smtClean="0"/>
                  <a:t>Бром</a:t>
                </a:r>
                <a:endParaRPr lang="ru-RU" sz="1200" dirty="0"/>
              </a:p>
            </p:txBody>
          </p:sp>
          <p:sp>
            <p:nvSpPr>
              <p:cNvPr id="300" name="TextBox 299"/>
              <p:cNvSpPr txBox="1"/>
              <p:nvPr/>
            </p:nvSpPr>
            <p:spPr>
              <a:xfrm>
                <a:off x="2857488" y="1261576"/>
                <a:ext cx="4286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35</a:t>
                </a:r>
                <a:endParaRPr lang="ru-RU" dirty="0"/>
              </a:p>
            </p:txBody>
          </p:sp>
        </p:grpSp>
        <p:grpSp>
          <p:nvGrpSpPr>
            <p:cNvPr id="35" name="Группа 313"/>
            <p:cNvGrpSpPr/>
            <p:nvPr/>
          </p:nvGrpSpPr>
          <p:grpSpPr>
            <a:xfrm>
              <a:off x="5572132" y="4143380"/>
              <a:ext cx="1098057" cy="642942"/>
              <a:chOff x="1214414" y="1192227"/>
              <a:chExt cx="1089157" cy="642942"/>
            </a:xfrm>
          </p:grpSpPr>
          <p:sp>
            <p:nvSpPr>
              <p:cNvPr id="315" name="Прямоугольник 314"/>
              <p:cNvSpPr/>
              <p:nvPr/>
            </p:nvSpPr>
            <p:spPr>
              <a:xfrm>
                <a:off x="1214414" y="1283172"/>
                <a:ext cx="785818" cy="481247"/>
              </a:xfrm>
              <a:prstGeom prst="rect">
                <a:avLst/>
              </a:prstGeom>
              <a:solidFill>
                <a:schemeClr val="accent6"/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16" name="TextBox 315"/>
              <p:cNvSpPr txBox="1"/>
              <p:nvPr/>
            </p:nvSpPr>
            <p:spPr>
              <a:xfrm>
                <a:off x="1285852" y="1283172"/>
                <a:ext cx="42862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/>
                  <a:t>I</a:t>
                </a:r>
                <a:endParaRPr lang="ru-RU" sz="2000" b="1" dirty="0"/>
              </a:p>
            </p:txBody>
          </p:sp>
          <p:sp>
            <p:nvSpPr>
              <p:cNvPr id="317" name="TextBox 316"/>
              <p:cNvSpPr txBox="1"/>
              <p:nvPr/>
            </p:nvSpPr>
            <p:spPr>
              <a:xfrm>
                <a:off x="1428728" y="1420671"/>
                <a:ext cx="64294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 smtClean="0"/>
                  <a:t>126,904</a:t>
                </a:r>
                <a:endParaRPr lang="ru-RU" sz="1000" dirty="0"/>
              </a:p>
            </p:txBody>
          </p:sp>
          <p:sp>
            <p:nvSpPr>
              <p:cNvPr id="318" name="TextBox 317"/>
              <p:cNvSpPr txBox="1"/>
              <p:nvPr/>
            </p:nvSpPr>
            <p:spPr>
              <a:xfrm>
                <a:off x="1374877" y="1558170"/>
                <a:ext cx="92869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dirty="0" err="1" smtClean="0"/>
                  <a:t>Иод</a:t>
                </a:r>
                <a:endParaRPr lang="ru-RU" sz="1200" dirty="0"/>
              </a:p>
            </p:txBody>
          </p:sp>
          <p:sp>
            <p:nvSpPr>
              <p:cNvPr id="319" name="TextBox 318"/>
              <p:cNvSpPr txBox="1"/>
              <p:nvPr/>
            </p:nvSpPr>
            <p:spPr>
              <a:xfrm>
                <a:off x="1643042" y="1192227"/>
                <a:ext cx="4286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53</a:t>
                </a:r>
                <a:endParaRPr lang="ru-RU" dirty="0"/>
              </a:p>
            </p:txBody>
          </p:sp>
        </p:grpSp>
        <p:grpSp>
          <p:nvGrpSpPr>
            <p:cNvPr id="36" name="Группа 319"/>
            <p:cNvGrpSpPr/>
            <p:nvPr/>
          </p:nvGrpSpPr>
          <p:grpSpPr>
            <a:xfrm>
              <a:off x="4753406" y="3141159"/>
              <a:ext cx="1033040" cy="645031"/>
              <a:chOff x="785786" y="4202676"/>
              <a:chExt cx="1024667" cy="645031"/>
            </a:xfrm>
          </p:grpSpPr>
          <p:sp>
            <p:nvSpPr>
              <p:cNvPr id="321" name="Прямоугольник 320"/>
              <p:cNvSpPr/>
              <p:nvPr/>
            </p:nvSpPr>
            <p:spPr>
              <a:xfrm>
                <a:off x="785786" y="4295710"/>
                <a:ext cx="785818" cy="481247"/>
              </a:xfrm>
              <a:prstGeom prst="rect">
                <a:avLst/>
              </a:prstGeom>
              <a:solidFill>
                <a:schemeClr val="accent6"/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22" name="TextBox 321"/>
              <p:cNvSpPr txBox="1"/>
              <p:nvPr/>
            </p:nvSpPr>
            <p:spPr>
              <a:xfrm>
                <a:off x="785786" y="4295710"/>
                <a:ext cx="50006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/>
                  <a:t>Se</a:t>
                </a:r>
                <a:endParaRPr lang="ru-RU" sz="2000" b="1" dirty="0"/>
              </a:p>
            </p:txBody>
          </p:sp>
          <p:sp>
            <p:nvSpPr>
              <p:cNvPr id="323" name="TextBox 322"/>
              <p:cNvSpPr txBox="1"/>
              <p:nvPr/>
            </p:nvSpPr>
            <p:spPr>
              <a:xfrm>
                <a:off x="1142976" y="4433209"/>
                <a:ext cx="64294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 smtClean="0"/>
                  <a:t>78,96</a:t>
                </a:r>
                <a:endParaRPr lang="ru-RU" sz="1000" dirty="0"/>
              </a:p>
            </p:txBody>
          </p:sp>
          <p:sp>
            <p:nvSpPr>
              <p:cNvPr id="324" name="TextBox 323"/>
              <p:cNvSpPr txBox="1"/>
              <p:nvPr/>
            </p:nvSpPr>
            <p:spPr>
              <a:xfrm>
                <a:off x="881759" y="4570708"/>
                <a:ext cx="92869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dirty="0" smtClean="0"/>
                  <a:t>Селен</a:t>
                </a:r>
                <a:endParaRPr lang="ru-RU" sz="1200" dirty="0"/>
              </a:p>
            </p:txBody>
          </p:sp>
          <p:sp>
            <p:nvSpPr>
              <p:cNvPr id="325" name="TextBox 324"/>
              <p:cNvSpPr txBox="1"/>
              <p:nvPr/>
            </p:nvSpPr>
            <p:spPr>
              <a:xfrm>
                <a:off x="1214414" y="4202676"/>
                <a:ext cx="4286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34</a:t>
                </a:r>
                <a:endParaRPr lang="ru-RU" dirty="0"/>
              </a:p>
            </p:txBody>
          </p:sp>
        </p:grpSp>
        <p:grpSp>
          <p:nvGrpSpPr>
            <p:cNvPr id="37" name="Группа 325"/>
            <p:cNvGrpSpPr/>
            <p:nvPr/>
          </p:nvGrpSpPr>
          <p:grpSpPr>
            <a:xfrm>
              <a:off x="5572132" y="5069985"/>
              <a:ext cx="1080327" cy="645031"/>
              <a:chOff x="642910" y="2345288"/>
              <a:chExt cx="1071570" cy="645031"/>
            </a:xfrm>
          </p:grpSpPr>
          <p:sp>
            <p:nvSpPr>
              <p:cNvPr id="327" name="Прямоугольник 326"/>
              <p:cNvSpPr/>
              <p:nvPr/>
            </p:nvSpPr>
            <p:spPr>
              <a:xfrm>
                <a:off x="642910" y="2438322"/>
                <a:ext cx="785818" cy="481247"/>
              </a:xfrm>
              <a:prstGeom prst="rect">
                <a:avLst/>
              </a:prstGeom>
              <a:solidFill>
                <a:schemeClr val="accent6"/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28" name="TextBox 327"/>
              <p:cNvSpPr txBox="1"/>
              <p:nvPr/>
            </p:nvSpPr>
            <p:spPr>
              <a:xfrm>
                <a:off x="642910" y="2438322"/>
                <a:ext cx="42862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/>
                  <a:t>At</a:t>
                </a:r>
                <a:endParaRPr lang="ru-RU" sz="2000" b="1" dirty="0"/>
              </a:p>
            </p:txBody>
          </p:sp>
          <p:sp>
            <p:nvSpPr>
              <p:cNvPr id="329" name="TextBox 328"/>
              <p:cNvSpPr txBox="1"/>
              <p:nvPr/>
            </p:nvSpPr>
            <p:spPr>
              <a:xfrm>
                <a:off x="1071538" y="2575821"/>
                <a:ext cx="64294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000" dirty="0" smtClean="0"/>
                  <a:t>210</a:t>
                </a:r>
                <a:endParaRPr lang="ru-RU" sz="1000" dirty="0"/>
              </a:p>
            </p:txBody>
          </p:sp>
          <p:sp>
            <p:nvSpPr>
              <p:cNvPr id="330" name="TextBox 329"/>
              <p:cNvSpPr txBox="1"/>
              <p:nvPr/>
            </p:nvSpPr>
            <p:spPr>
              <a:xfrm>
                <a:off x="732514" y="2713320"/>
                <a:ext cx="92869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dirty="0" smtClean="0"/>
                  <a:t>Астат</a:t>
                </a:r>
                <a:endParaRPr lang="ru-RU" sz="1200" dirty="0"/>
              </a:p>
            </p:txBody>
          </p:sp>
          <p:sp>
            <p:nvSpPr>
              <p:cNvPr id="331" name="TextBox 330"/>
              <p:cNvSpPr txBox="1"/>
              <p:nvPr/>
            </p:nvSpPr>
            <p:spPr>
              <a:xfrm>
                <a:off x="1071538" y="2345288"/>
                <a:ext cx="4286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85</a:t>
                </a:r>
                <a:endParaRPr lang="ru-RU" dirty="0"/>
              </a:p>
            </p:txBody>
          </p:sp>
        </p:grpSp>
        <p:grpSp>
          <p:nvGrpSpPr>
            <p:cNvPr id="38" name="Группа 331"/>
            <p:cNvGrpSpPr/>
            <p:nvPr/>
          </p:nvGrpSpPr>
          <p:grpSpPr>
            <a:xfrm>
              <a:off x="4779925" y="4153433"/>
              <a:ext cx="975581" cy="632889"/>
              <a:chOff x="2994026" y="4274114"/>
              <a:chExt cx="967674" cy="632889"/>
            </a:xfrm>
          </p:grpSpPr>
          <p:sp>
            <p:nvSpPr>
              <p:cNvPr id="333" name="Прямоугольник 332"/>
              <p:cNvSpPr/>
              <p:nvPr/>
            </p:nvSpPr>
            <p:spPr>
              <a:xfrm>
                <a:off x="2994026" y="4355006"/>
                <a:ext cx="785818" cy="481247"/>
              </a:xfrm>
              <a:prstGeom prst="rect">
                <a:avLst/>
              </a:prstGeom>
              <a:solidFill>
                <a:schemeClr val="accent6"/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34" name="TextBox 333"/>
              <p:cNvSpPr txBox="1"/>
              <p:nvPr/>
            </p:nvSpPr>
            <p:spPr>
              <a:xfrm>
                <a:off x="3000364" y="4355006"/>
                <a:ext cx="42862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/>
                  <a:t>Te</a:t>
                </a:r>
                <a:endParaRPr lang="ru-RU" sz="2000" b="1" dirty="0"/>
              </a:p>
            </p:txBody>
          </p:sp>
          <p:sp>
            <p:nvSpPr>
              <p:cNvPr id="335" name="TextBox 334"/>
              <p:cNvSpPr txBox="1"/>
              <p:nvPr/>
            </p:nvSpPr>
            <p:spPr>
              <a:xfrm>
                <a:off x="3286116" y="4492505"/>
                <a:ext cx="64294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 smtClean="0"/>
                  <a:t>127,60</a:t>
                </a:r>
                <a:endParaRPr lang="ru-RU" sz="1000" dirty="0"/>
              </a:p>
            </p:txBody>
          </p:sp>
          <p:sp>
            <p:nvSpPr>
              <p:cNvPr id="336" name="TextBox 335"/>
              <p:cNvSpPr txBox="1"/>
              <p:nvPr/>
            </p:nvSpPr>
            <p:spPr>
              <a:xfrm>
                <a:off x="3033006" y="4630004"/>
                <a:ext cx="92869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dirty="0" smtClean="0"/>
                  <a:t>Теллур</a:t>
                </a:r>
                <a:endParaRPr lang="ru-RU" sz="1200" dirty="0"/>
              </a:p>
            </p:txBody>
          </p:sp>
          <p:sp>
            <p:nvSpPr>
              <p:cNvPr id="337" name="TextBox 336"/>
              <p:cNvSpPr txBox="1"/>
              <p:nvPr/>
            </p:nvSpPr>
            <p:spPr>
              <a:xfrm>
                <a:off x="3428996" y="4274114"/>
                <a:ext cx="42862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52</a:t>
                </a:r>
                <a:endParaRPr lang="ru-RU" dirty="0"/>
              </a:p>
            </p:txBody>
          </p:sp>
        </p:grpSp>
        <p:grpSp>
          <p:nvGrpSpPr>
            <p:cNvPr id="39" name="Группа 337"/>
            <p:cNvGrpSpPr/>
            <p:nvPr/>
          </p:nvGrpSpPr>
          <p:grpSpPr>
            <a:xfrm>
              <a:off x="3929058" y="3143248"/>
              <a:ext cx="936283" cy="645031"/>
              <a:chOff x="5143504" y="4274114"/>
              <a:chExt cx="928694" cy="645031"/>
            </a:xfrm>
          </p:grpSpPr>
          <p:sp>
            <p:nvSpPr>
              <p:cNvPr id="339" name="Прямоугольник 338"/>
              <p:cNvSpPr/>
              <p:nvPr/>
            </p:nvSpPr>
            <p:spPr>
              <a:xfrm>
                <a:off x="5143504" y="4367148"/>
                <a:ext cx="785818" cy="481247"/>
              </a:xfrm>
              <a:prstGeom prst="rect">
                <a:avLst/>
              </a:prstGeom>
              <a:solidFill>
                <a:schemeClr val="accent6"/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40" name="TextBox 339"/>
              <p:cNvSpPr txBox="1"/>
              <p:nvPr/>
            </p:nvSpPr>
            <p:spPr>
              <a:xfrm>
                <a:off x="5143504" y="4367148"/>
                <a:ext cx="50006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/>
                  <a:t>As</a:t>
                </a:r>
                <a:endParaRPr lang="ru-RU" sz="2000" b="1" dirty="0"/>
              </a:p>
            </p:txBody>
          </p:sp>
          <p:sp>
            <p:nvSpPr>
              <p:cNvPr id="341" name="TextBox 340"/>
              <p:cNvSpPr txBox="1"/>
              <p:nvPr/>
            </p:nvSpPr>
            <p:spPr>
              <a:xfrm>
                <a:off x="5429256" y="4504647"/>
                <a:ext cx="64294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 smtClean="0"/>
                  <a:t>74,9216</a:t>
                </a:r>
                <a:endParaRPr lang="ru-RU" sz="1000" dirty="0"/>
              </a:p>
            </p:txBody>
          </p:sp>
          <p:sp>
            <p:nvSpPr>
              <p:cNvPr id="342" name="TextBox 341"/>
              <p:cNvSpPr txBox="1"/>
              <p:nvPr/>
            </p:nvSpPr>
            <p:spPr>
              <a:xfrm>
                <a:off x="5143504" y="4642146"/>
                <a:ext cx="92869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dirty="0" smtClean="0"/>
                  <a:t>Мышьяк</a:t>
                </a:r>
                <a:endParaRPr lang="ru-RU" sz="1200" dirty="0"/>
              </a:p>
            </p:txBody>
          </p:sp>
          <p:sp>
            <p:nvSpPr>
              <p:cNvPr id="343" name="TextBox 342"/>
              <p:cNvSpPr txBox="1"/>
              <p:nvPr/>
            </p:nvSpPr>
            <p:spPr>
              <a:xfrm>
                <a:off x="5572132" y="4274114"/>
                <a:ext cx="4286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33</a:t>
                </a:r>
                <a:endParaRPr lang="ru-RU" dirty="0"/>
              </a:p>
            </p:txBody>
          </p:sp>
        </p:grpSp>
        <p:sp>
          <p:nvSpPr>
            <p:cNvPr id="344" name="Прямоугольник 343"/>
            <p:cNvSpPr/>
            <p:nvPr/>
          </p:nvSpPr>
          <p:spPr>
            <a:xfrm>
              <a:off x="857224" y="6131502"/>
              <a:ext cx="60151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 smtClean="0">
                  <a:latin typeface="Baskerville Old Face" pitchFamily="18" charset="0"/>
                </a:rPr>
                <a:t>R</a:t>
              </a:r>
              <a:r>
                <a:rPr lang="en-US" b="1" baseline="-25000" dirty="0" smtClean="0">
                  <a:latin typeface="Baskerville Old Face" pitchFamily="18" charset="0"/>
                </a:rPr>
                <a:t>2</a:t>
              </a:r>
              <a:r>
                <a:rPr lang="en-US" b="1" dirty="0" smtClean="0">
                  <a:latin typeface="Baskerville Old Face" pitchFamily="18" charset="0"/>
                </a:rPr>
                <a:t>O</a:t>
              </a:r>
              <a:endParaRPr lang="ru-RU" b="1" dirty="0">
                <a:latin typeface="Baskerville Old Face" pitchFamily="18" charset="0"/>
              </a:endParaRPr>
            </a:p>
          </p:txBody>
        </p:sp>
        <p:sp>
          <p:nvSpPr>
            <p:cNvPr id="775" name="Прямоугольник 774"/>
            <p:cNvSpPr/>
            <p:nvPr/>
          </p:nvSpPr>
          <p:spPr>
            <a:xfrm>
              <a:off x="1714480" y="6131502"/>
              <a:ext cx="52555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 smtClean="0">
                  <a:latin typeface="Baskerville Old Face" pitchFamily="18" charset="0"/>
                </a:rPr>
                <a:t>RO</a:t>
              </a:r>
              <a:endParaRPr lang="ru-RU" b="1" dirty="0">
                <a:latin typeface="Baskerville Old Face" pitchFamily="18" charset="0"/>
              </a:endParaRPr>
            </a:p>
          </p:txBody>
        </p:sp>
        <p:sp>
          <p:nvSpPr>
            <p:cNvPr id="776" name="Прямоугольник 775"/>
            <p:cNvSpPr/>
            <p:nvPr/>
          </p:nvSpPr>
          <p:spPr>
            <a:xfrm>
              <a:off x="2428860" y="6131502"/>
              <a:ext cx="67747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 smtClean="0">
                  <a:latin typeface="Baskerville Old Face" pitchFamily="18" charset="0"/>
                </a:rPr>
                <a:t>R</a:t>
              </a:r>
              <a:r>
                <a:rPr lang="en-US" b="1" baseline="-25000" dirty="0" smtClean="0">
                  <a:latin typeface="Baskerville Old Face" pitchFamily="18" charset="0"/>
                </a:rPr>
                <a:t>2</a:t>
              </a:r>
              <a:r>
                <a:rPr lang="en-US" b="1" dirty="0" smtClean="0">
                  <a:latin typeface="Baskerville Old Face" pitchFamily="18" charset="0"/>
                </a:rPr>
                <a:t>O</a:t>
              </a:r>
              <a:r>
                <a:rPr lang="en-US" b="1" baseline="-25000" dirty="0" smtClean="0">
                  <a:latin typeface="Baskerville Old Face" pitchFamily="18" charset="0"/>
                </a:rPr>
                <a:t>3</a:t>
              </a:r>
              <a:endParaRPr lang="ru-RU" b="1" baseline="-25000" dirty="0">
                <a:latin typeface="Baskerville Old Face" pitchFamily="18" charset="0"/>
              </a:endParaRPr>
            </a:p>
          </p:txBody>
        </p:sp>
        <p:sp>
          <p:nvSpPr>
            <p:cNvPr id="777" name="Прямоугольник 776"/>
            <p:cNvSpPr/>
            <p:nvPr/>
          </p:nvSpPr>
          <p:spPr>
            <a:xfrm>
              <a:off x="3286116" y="6131502"/>
              <a:ext cx="60151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 smtClean="0">
                  <a:latin typeface="Baskerville Old Face" pitchFamily="18" charset="0"/>
                </a:rPr>
                <a:t>RO</a:t>
              </a:r>
              <a:r>
                <a:rPr lang="en-US" b="1" baseline="-25000" dirty="0" smtClean="0">
                  <a:latin typeface="Baskerville Old Face" pitchFamily="18" charset="0"/>
                </a:rPr>
                <a:t>2</a:t>
              </a:r>
              <a:endParaRPr lang="ru-RU" b="1" baseline="-25000" dirty="0">
                <a:latin typeface="Baskerville Old Face" pitchFamily="18" charset="0"/>
              </a:endParaRPr>
            </a:p>
          </p:txBody>
        </p:sp>
        <p:sp>
          <p:nvSpPr>
            <p:cNvPr id="778" name="Прямоугольник 777"/>
            <p:cNvSpPr/>
            <p:nvPr/>
          </p:nvSpPr>
          <p:spPr>
            <a:xfrm>
              <a:off x="4071934" y="6131502"/>
              <a:ext cx="67747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 smtClean="0">
                  <a:latin typeface="Baskerville Old Face" pitchFamily="18" charset="0"/>
                </a:rPr>
                <a:t>R</a:t>
              </a:r>
              <a:r>
                <a:rPr lang="en-US" b="1" baseline="-25000" dirty="0" smtClean="0">
                  <a:latin typeface="Baskerville Old Face" pitchFamily="18" charset="0"/>
                </a:rPr>
                <a:t>2</a:t>
              </a:r>
              <a:r>
                <a:rPr lang="en-US" b="1" dirty="0" smtClean="0">
                  <a:latin typeface="Baskerville Old Face" pitchFamily="18" charset="0"/>
                </a:rPr>
                <a:t>O</a:t>
              </a:r>
              <a:r>
                <a:rPr lang="en-US" b="1" baseline="-25000" dirty="0" smtClean="0">
                  <a:latin typeface="Baskerville Old Face" pitchFamily="18" charset="0"/>
                </a:rPr>
                <a:t>5</a:t>
              </a:r>
              <a:endParaRPr lang="ru-RU" b="1" baseline="-25000" dirty="0">
                <a:latin typeface="Baskerville Old Face" pitchFamily="18" charset="0"/>
              </a:endParaRPr>
            </a:p>
          </p:txBody>
        </p:sp>
        <p:sp>
          <p:nvSpPr>
            <p:cNvPr id="779" name="Прямоугольник 778"/>
            <p:cNvSpPr/>
            <p:nvPr/>
          </p:nvSpPr>
          <p:spPr>
            <a:xfrm>
              <a:off x="4857752" y="6131502"/>
              <a:ext cx="60151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 smtClean="0">
                  <a:latin typeface="Baskerville Old Face" pitchFamily="18" charset="0"/>
                </a:rPr>
                <a:t>RO</a:t>
              </a:r>
              <a:r>
                <a:rPr lang="en-US" b="1" baseline="-25000" dirty="0" smtClean="0">
                  <a:latin typeface="Baskerville Old Face" pitchFamily="18" charset="0"/>
                </a:rPr>
                <a:t>3</a:t>
              </a:r>
              <a:endParaRPr lang="ru-RU" b="1" baseline="-25000" dirty="0">
                <a:latin typeface="Baskerville Old Face" pitchFamily="18" charset="0"/>
              </a:endParaRPr>
            </a:p>
          </p:txBody>
        </p:sp>
        <p:sp>
          <p:nvSpPr>
            <p:cNvPr id="780" name="Прямоугольник 779"/>
            <p:cNvSpPr/>
            <p:nvPr/>
          </p:nvSpPr>
          <p:spPr>
            <a:xfrm>
              <a:off x="5609042" y="6131502"/>
              <a:ext cx="67747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 smtClean="0">
                  <a:latin typeface="Baskerville Old Face" pitchFamily="18" charset="0"/>
                </a:rPr>
                <a:t>R</a:t>
              </a:r>
              <a:r>
                <a:rPr lang="en-US" b="1" baseline="-25000" dirty="0" smtClean="0">
                  <a:latin typeface="Baskerville Old Face" pitchFamily="18" charset="0"/>
                </a:rPr>
                <a:t>2</a:t>
              </a:r>
              <a:r>
                <a:rPr lang="en-US" b="1" dirty="0" smtClean="0">
                  <a:latin typeface="Baskerville Old Face" pitchFamily="18" charset="0"/>
                </a:rPr>
                <a:t>O</a:t>
              </a:r>
              <a:r>
                <a:rPr lang="en-US" b="1" baseline="-25000" dirty="0" smtClean="0">
                  <a:latin typeface="Baskerville Old Face" pitchFamily="18" charset="0"/>
                </a:rPr>
                <a:t>7</a:t>
              </a:r>
              <a:endParaRPr lang="ru-RU" b="1" baseline="-25000" dirty="0">
                <a:latin typeface="Baskerville Old Face" pitchFamily="18" charset="0"/>
              </a:endParaRPr>
            </a:p>
          </p:txBody>
        </p:sp>
        <p:sp>
          <p:nvSpPr>
            <p:cNvPr id="781" name="Прямоугольник 780"/>
            <p:cNvSpPr/>
            <p:nvPr/>
          </p:nvSpPr>
          <p:spPr>
            <a:xfrm>
              <a:off x="7215206" y="6131502"/>
              <a:ext cx="60151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 smtClean="0">
                  <a:latin typeface="Baskerville Old Face" pitchFamily="18" charset="0"/>
                </a:rPr>
                <a:t>RO</a:t>
              </a:r>
              <a:r>
                <a:rPr lang="en-US" b="1" baseline="-25000" dirty="0" smtClean="0">
                  <a:latin typeface="Baskerville Old Face" pitchFamily="18" charset="0"/>
                </a:rPr>
                <a:t>4</a:t>
              </a:r>
              <a:endParaRPr lang="ru-RU" b="1" baseline="-25000" dirty="0">
                <a:latin typeface="Baskerville Old Face" pitchFamily="18" charset="0"/>
              </a:endParaRPr>
            </a:p>
          </p:txBody>
        </p:sp>
        <p:sp>
          <p:nvSpPr>
            <p:cNvPr id="783" name="Прямоугольник 782"/>
            <p:cNvSpPr/>
            <p:nvPr/>
          </p:nvSpPr>
          <p:spPr>
            <a:xfrm>
              <a:off x="3357554" y="6488692"/>
              <a:ext cx="60151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 smtClean="0">
                  <a:latin typeface="Baskerville Old Face" pitchFamily="18" charset="0"/>
                </a:rPr>
                <a:t>RH</a:t>
              </a:r>
              <a:r>
                <a:rPr lang="en-US" b="1" baseline="-25000" dirty="0" smtClean="0">
                  <a:latin typeface="Baskerville Old Face" pitchFamily="18" charset="0"/>
                </a:rPr>
                <a:t>4</a:t>
              </a:r>
              <a:endParaRPr lang="ru-RU" b="1" baseline="-25000" dirty="0"/>
            </a:p>
          </p:txBody>
        </p:sp>
        <p:sp>
          <p:nvSpPr>
            <p:cNvPr id="784" name="Прямоугольник 783"/>
            <p:cNvSpPr/>
            <p:nvPr/>
          </p:nvSpPr>
          <p:spPr>
            <a:xfrm>
              <a:off x="4071934" y="6488692"/>
              <a:ext cx="60151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 smtClean="0">
                  <a:latin typeface="Baskerville Old Face" pitchFamily="18" charset="0"/>
                </a:rPr>
                <a:t>RH</a:t>
              </a:r>
              <a:r>
                <a:rPr lang="en-US" b="1" baseline="-25000" dirty="0" smtClean="0">
                  <a:latin typeface="Baskerville Old Face" pitchFamily="18" charset="0"/>
                </a:rPr>
                <a:t>3</a:t>
              </a:r>
              <a:endParaRPr lang="ru-RU" b="1" baseline="-25000" dirty="0"/>
            </a:p>
          </p:txBody>
        </p:sp>
        <p:sp>
          <p:nvSpPr>
            <p:cNvPr id="785" name="Прямоугольник 784"/>
            <p:cNvSpPr/>
            <p:nvPr/>
          </p:nvSpPr>
          <p:spPr>
            <a:xfrm>
              <a:off x="4857752" y="6488692"/>
              <a:ext cx="60151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 smtClean="0">
                  <a:latin typeface="Baskerville Old Face" pitchFamily="18" charset="0"/>
                </a:rPr>
                <a:t>H</a:t>
              </a:r>
              <a:r>
                <a:rPr lang="en-US" b="1" baseline="-25000" dirty="0" smtClean="0">
                  <a:latin typeface="Baskerville Old Face" pitchFamily="18" charset="0"/>
                </a:rPr>
                <a:t>2</a:t>
              </a:r>
              <a:r>
                <a:rPr lang="en-US" b="1" dirty="0" smtClean="0">
                  <a:latin typeface="Baskerville Old Face" pitchFamily="18" charset="0"/>
                </a:rPr>
                <a:t>R</a:t>
              </a:r>
              <a:endParaRPr lang="ru-RU" b="1" dirty="0">
                <a:latin typeface="Baskerville Old Face" pitchFamily="18" charset="0"/>
              </a:endParaRPr>
            </a:p>
          </p:txBody>
        </p:sp>
        <p:sp>
          <p:nvSpPr>
            <p:cNvPr id="786" name="Прямоугольник 785"/>
            <p:cNvSpPr/>
            <p:nvPr/>
          </p:nvSpPr>
          <p:spPr>
            <a:xfrm>
              <a:off x="5643570" y="6488692"/>
              <a:ext cx="52555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 smtClean="0">
                  <a:latin typeface="Baskerville Old Face" pitchFamily="18" charset="0"/>
                </a:rPr>
                <a:t>HR</a:t>
              </a:r>
              <a:endParaRPr lang="ru-RU" b="1" dirty="0">
                <a:latin typeface="Baskerville Old Face" pitchFamily="18" charset="0"/>
              </a:endParaRPr>
            </a:p>
          </p:txBody>
        </p:sp>
        <p:sp>
          <p:nvSpPr>
            <p:cNvPr id="787" name="TextBox 786"/>
            <p:cNvSpPr txBox="1"/>
            <p:nvPr/>
          </p:nvSpPr>
          <p:spPr>
            <a:xfrm>
              <a:off x="-32" y="6110607"/>
              <a:ext cx="8642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/>
                <a:t>Высшие оксиды</a:t>
              </a:r>
              <a:endParaRPr lang="ru-RU" sz="1200" b="1" dirty="0"/>
            </a:p>
          </p:txBody>
        </p:sp>
        <p:sp>
          <p:nvSpPr>
            <p:cNvPr id="788" name="TextBox 787"/>
            <p:cNvSpPr txBox="1"/>
            <p:nvPr/>
          </p:nvSpPr>
          <p:spPr>
            <a:xfrm>
              <a:off x="214282" y="6478809"/>
              <a:ext cx="5041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/>
                <a:t>ЛВС</a:t>
              </a:r>
              <a:endParaRPr lang="ru-RU" sz="1400" b="1" dirty="0"/>
            </a:p>
          </p:txBody>
        </p:sp>
        <p:sp>
          <p:nvSpPr>
            <p:cNvPr id="269" name="Прямоугольник 268"/>
            <p:cNvSpPr/>
            <p:nvPr/>
          </p:nvSpPr>
          <p:spPr>
            <a:xfrm>
              <a:off x="1571604" y="1804745"/>
              <a:ext cx="792240" cy="48124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0" name="Прямоугольник 269"/>
            <p:cNvSpPr/>
            <p:nvPr/>
          </p:nvSpPr>
          <p:spPr>
            <a:xfrm>
              <a:off x="785786" y="1804745"/>
              <a:ext cx="792240" cy="48124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40" name="Группа 306"/>
            <p:cNvGrpSpPr/>
            <p:nvPr/>
          </p:nvGrpSpPr>
          <p:grpSpPr>
            <a:xfrm>
              <a:off x="785786" y="1202280"/>
              <a:ext cx="936283" cy="655084"/>
              <a:chOff x="3286116" y="3488296"/>
              <a:chExt cx="928694" cy="655084"/>
            </a:xfrm>
          </p:grpSpPr>
          <p:sp>
            <p:nvSpPr>
              <p:cNvPr id="241" name="Прямоугольник 240"/>
              <p:cNvSpPr/>
              <p:nvPr/>
            </p:nvSpPr>
            <p:spPr>
              <a:xfrm>
                <a:off x="3286116" y="3593771"/>
                <a:ext cx="785818" cy="481247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42" name="Прямоугольник 241"/>
              <p:cNvSpPr/>
              <p:nvPr/>
            </p:nvSpPr>
            <p:spPr>
              <a:xfrm>
                <a:off x="3286116" y="3591383"/>
                <a:ext cx="785818" cy="481247"/>
              </a:xfrm>
              <a:prstGeom prst="rect">
                <a:avLst/>
              </a:prstGeom>
              <a:solidFill>
                <a:srgbClr val="FF7C80"/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43" name="TextBox 242"/>
              <p:cNvSpPr txBox="1"/>
              <p:nvPr/>
            </p:nvSpPr>
            <p:spPr>
              <a:xfrm>
                <a:off x="3286116" y="3591383"/>
                <a:ext cx="42862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b="1" dirty="0" smtClean="0"/>
                  <a:t>Н</a:t>
                </a:r>
                <a:endParaRPr lang="ru-RU" sz="2000" b="1" dirty="0"/>
              </a:p>
            </p:txBody>
          </p:sp>
          <p:sp>
            <p:nvSpPr>
              <p:cNvPr id="244" name="TextBox 243"/>
              <p:cNvSpPr txBox="1"/>
              <p:nvPr/>
            </p:nvSpPr>
            <p:spPr>
              <a:xfrm>
                <a:off x="3571868" y="3728882"/>
                <a:ext cx="64294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000" dirty="0" smtClean="0"/>
                  <a:t>1,00797</a:t>
                </a:r>
                <a:endParaRPr lang="ru-RU" sz="1000" dirty="0"/>
              </a:p>
            </p:txBody>
          </p:sp>
          <p:sp>
            <p:nvSpPr>
              <p:cNvPr id="245" name="TextBox 244"/>
              <p:cNvSpPr txBox="1"/>
              <p:nvPr/>
            </p:nvSpPr>
            <p:spPr>
              <a:xfrm>
                <a:off x="3286116" y="3866381"/>
                <a:ext cx="92869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dirty="0" smtClean="0"/>
                  <a:t>Водород</a:t>
                </a:r>
                <a:endParaRPr lang="ru-RU" sz="1200" dirty="0"/>
              </a:p>
            </p:txBody>
          </p:sp>
          <p:sp>
            <p:nvSpPr>
              <p:cNvPr id="246" name="TextBox 245"/>
              <p:cNvSpPr txBox="1"/>
              <p:nvPr/>
            </p:nvSpPr>
            <p:spPr>
              <a:xfrm>
                <a:off x="3786182" y="3488296"/>
                <a:ext cx="4286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/>
                  <a:t>1</a:t>
                </a:r>
                <a:endParaRPr lang="ru-RU" dirty="0"/>
              </a:p>
            </p:txBody>
          </p:sp>
        </p:grpSp>
      </p:grpSp>
      <p:sp>
        <p:nvSpPr>
          <p:cNvPr id="265" name="Прямоугольник 264"/>
          <p:cNvSpPr/>
          <p:nvPr/>
        </p:nvSpPr>
        <p:spPr>
          <a:xfrm>
            <a:off x="1142976" y="814312"/>
            <a:ext cx="5229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1S</a:t>
            </a:r>
            <a:r>
              <a:rPr lang="en-US" sz="2000" b="1" baseline="30000" dirty="0" smtClean="0">
                <a:solidFill>
                  <a:srgbClr val="C00000"/>
                </a:solidFill>
              </a:rPr>
              <a:t>1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233" name="Прямоугольник 232"/>
          <p:cNvSpPr/>
          <p:nvPr/>
        </p:nvSpPr>
        <p:spPr>
          <a:xfrm>
            <a:off x="2500298" y="1214422"/>
            <a:ext cx="8755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2S</a:t>
            </a:r>
            <a:r>
              <a:rPr lang="en-US" sz="2000" b="1" baseline="30000" dirty="0" smtClean="0">
                <a:solidFill>
                  <a:srgbClr val="C00000"/>
                </a:solidFill>
              </a:rPr>
              <a:t>2</a:t>
            </a:r>
            <a:r>
              <a:rPr lang="en-US" sz="2000" b="1" dirty="0" smtClean="0">
                <a:solidFill>
                  <a:srgbClr val="C00000"/>
                </a:solidFill>
              </a:rPr>
              <a:t>2P</a:t>
            </a:r>
            <a:r>
              <a:rPr lang="en-US" sz="2000" b="1" baseline="30000" dirty="0" smtClean="0">
                <a:solidFill>
                  <a:srgbClr val="C00000"/>
                </a:solidFill>
              </a:rPr>
              <a:t>1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234" name="Прямоугольник 233"/>
          <p:cNvSpPr/>
          <p:nvPr/>
        </p:nvSpPr>
        <p:spPr>
          <a:xfrm>
            <a:off x="3357554" y="1214422"/>
            <a:ext cx="89159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nS</a:t>
            </a:r>
            <a:r>
              <a:rPr lang="en-US" sz="2000" b="1" baseline="30000" dirty="0" smtClean="0">
                <a:solidFill>
                  <a:srgbClr val="C00000"/>
                </a:solidFill>
              </a:rPr>
              <a:t>2</a:t>
            </a:r>
            <a:r>
              <a:rPr lang="en-US" sz="2000" b="1" dirty="0" smtClean="0">
                <a:solidFill>
                  <a:srgbClr val="C00000"/>
                </a:solidFill>
              </a:rPr>
              <a:t>nP</a:t>
            </a:r>
            <a:r>
              <a:rPr lang="en-US" sz="2000" b="1" baseline="30000" dirty="0" smtClean="0">
                <a:solidFill>
                  <a:srgbClr val="C00000"/>
                </a:solidFill>
              </a:rPr>
              <a:t>2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235" name="Прямоугольник 234"/>
          <p:cNvSpPr/>
          <p:nvPr/>
        </p:nvSpPr>
        <p:spPr>
          <a:xfrm>
            <a:off x="4109037" y="1214422"/>
            <a:ext cx="89159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nS</a:t>
            </a:r>
            <a:r>
              <a:rPr lang="en-US" sz="2000" b="1" baseline="30000" dirty="0" smtClean="0">
                <a:solidFill>
                  <a:srgbClr val="C00000"/>
                </a:solidFill>
              </a:rPr>
              <a:t>2</a:t>
            </a:r>
            <a:r>
              <a:rPr lang="en-US" sz="2000" b="1" dirty="0" smtClean="0">
                <a:solidFill>
                  <a:srgbClr val="C00000"/>
                </a:solidFill>
              </a:rPr>
              <a:t>nP</a:t>
            </a:r>
            <a:r>
              <a:rPr lang="en-US" sz="2000" b="1" baseline="30000" dirty="0" smtClean="0">
                <a:solidFill>
                  <a:srgbClr val="C00000"/>
                </a:solidFill>
              </a:rPr>
              <a:t>3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236" name="Прямоугольник 235"/>
          <p:cNvSpPr/>
          <p:nvPr/>
        </p:nvSpPr>
        <p:spPr>
          <a:xfrm>
            <a:off x="4965387" y="1214422"/>
            <a:ext cx="89159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nS</a:t>
            </a:r>
            <a:r>
              <a:rPr lang="en-US" sz="2000" b="1" baseline="30000" dirty="0" smtClean="0">
                <a:solidFill>
                  <a:srgbClr val="C00000"/>
                </a:solidFill>
              </a:rPr>
              <a:t>2</a:t>
            </a:r>
            <a:r>
              <a:rPr lang="en-US" sz="2000" b="1" dirty="0" smtClean="0">
                <a:solidFill>
                  <a:srgbClr val="C00000"/>
                </a:solidFill>
              </a:rPr>
              <a:t>nP</a:t>
            </a:r>
            <a:r>
              <a:rPr lang="en-US" sz="2000" b="1" baseline="30000" dirty="0" smtClean="0">
                <a:solidFill>
                  <a:srgbClr val="C00000"/>
                </a:solidFill>
              </a:rPr>
              <a:t>4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239" name="Прямоугольник 238"/>
          <p:cNvSpPr/>
          <p:nvPr/>
        </p:nvSpPr>
        <p:spPr>
          <a:xfrm>
            <a:off x="2565314" y="1643050"/>
            <a:ext cx="792240" cy="4812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7" name="Прямоугольник 236"/>
          <p:cNvSpPr/>
          <p:nvPr/>
        </p:nvSpPr>
        <p:spPr>
          <a:xfrm>
            <a:off x="5751205" y="1214422"/>
            <a:ext cx="89159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nS</a:t>
            </a:r>
            <a:r>
              <a:rPr lang="en-US" sz="2000" b="1" baseline="30000" dirty="0" smtClean="0">
                <a:solidFill>
                  <a:srgbClr val="C00000"/>
                </a:solidFill>
              </a:rPr>
              <a:t>2</a:t>
            </a:r>
            <a:r>
              <a:rPr lang="en-US" sz="2000" b="1" dirty="0" smtClean="0">
                <a:solidFill>
                  <a:srgbClr val="C00000"/>
                </a:solidFill>
              </a:rPr>
              <a:t>nP</a:t>
            </a:r>
            <a:r>
              <a:rPr lang="en-US" sz="2000" b="1" baseline="30000" dirty="0" smtClean="0">
                <a:solidFill>
                  <a:srgbClr val="C00000"/>
                </a:solidFill>
              </a:rPr>
              <a:t>5</a:t>
            </a:r>
            <a:endParaRPr lang="ru-RU" sz="2000" dirty="0">
              <a:solidFill>
                <a:srgbClr val="C00000"/>
              </a:solidFill>
            </a:endParaRPr>
          </a:p>
        </p:txBody>
      </p:sp>
      <p:grpSp>
        <p:nvGrpSpPr>
          <p:cNvPr id="287" name="Группа 286"/>
          <p:cNvGrpSpPr/>
          <p:nvPr/>
        </p:nvGrpSpPr>
        <p:grpSpPr>
          <a:xfrm>
            <a:off x="1214414" y="2928934"/>
            <a:ext cx="2714644" cy="2000264"/>
            <a:chOff x="1214414" y="2928934"/>
            <a:chExt cx="2714644" cy="2000264"/>
          </a:xfrm>
        </p:grpSpPr>
        <p:sp>
          <p:nvSpPr>
            <p:cNvPr id="214" name="Скругленная прямоугольная выноска 213"/>
            <p:cNvSpPr/>
            <p:nvPr/>
          </p:nvSpPr>
          <p:spPr>
            <a:xfrm>
              <a:off x="1214414" y="2928934"/>
              <a:ext cx="2714644" cy="2000264"/>
            </a:xfrm>
            <a:prstGeom prst="wedgeRoundRectCallout">
              <a:avLst>
                <a:gd name="adj1" fmla="val 127040"/>
                <a:gd name="adj2" fmla="val -99785"/>
                <a:gd name="adj3" fmla="val 16667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C00000"/>
                </a:solidFill>
              </a:endParaRPr>
            </a:p>
          </p:txBody>
        </p:sp>
        <p:pic>
          <p:nvPicPr>
            <p:cNvPr id="215" name="Рисунок 214" descr="Неме  5JPG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E1F5FF"/>
                </a:clrFrom>
                <a:clrTo>
                  <a:srgbClr val="E1F5FF">
                    <a:alpha val="0"/>
                  </a:srgbClr>
                </a:clrTo>
              </a:clrChange>
            </a:blip>
            <a:srcRect l="26555" t="20694" r="52611" b="68889"/>
            <a:stretch>
              <a:fillRect/>
            </a:stretch>
          </p:blipFill>
          <p:spPr>
            <a:xfrm>
              <a:off x="1285852" y="3571876"/>
              <a:ext cx="2643206" cy="1057282"/>
            </a:xfrm>
            <a:prstGeom prst="rect">
              <a:avLst/>
            </a:prstGeom>
          </p:spPr>
        </p:pic>
        <p:sp>
          <p:nvSpPr>
            <p:cNvPr id="240" name="Овал 239"/>
            <p:cNvSpPr/>
            <p:nvPr/>
          </p:nvSpPr>
          <p:spPr>
            <a:xfrm>
              <a:off x="1357290" y="3214686"/>
              <a:ext cx="428628" cy="428628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47" name="TextBox 246"/>
            <p:cNvSpPr txBox="1"/>
            <p:nvPr/>
          </p:nvSpPr>
          <p:spPr>
            <a:xfrm>
              <a:off x="1357290" y="3214686"/>
              <a:ext cx="5715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/>
                <a:t>+9</a:t>
              </a:r>
              <a:endParaRPr lang="ru-RU" sz="2000" dirty="0"/>
            </a:p>
          </p:txBody>
        </p:sp>
        <p:sp>
          <p:nvSpPr>
            <p:cNvPr id="248" name="TextBox 247"/>
            <p:cNvSpPr txBox="1"/>
            <p:nvPr/>
          </p:nvSpPr>
          <p:spPr>
            <a:xfrm>
              <a:off x="1785918" y="3071810"/>
              <a:ext cx="7858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 smtClean="0"/>
                <a:t>) )</a:t>
              </a:r>
              <a:r>
                <a:rPr lang="en-US" sz="3200" dirty="0" smtClean="0"/>
                <a:t>;</a:t>
              </a:r>
              <a:endParaRPr lang="ru-RU" sz="3200" dirty="0"/>
            </a:p>
          </p:txBody>
        </p:sp>
        <p:sp>
          <p:nvSpPr>
            <p:cNvPr id="249" name="TextBox 248"/>
            <p:cNvSpPr txBox="1"/>
            <p:nvPr/>
          </p:nvSpPr>
          <p:spPr>
            <a:xfrm>
              <a:off x="1714480" y="3500438"/>
              <a:ext cx="5715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2  7</a:t>
              </a:r>
              <a:endParaRPr lang="ru-RU" dirty="0"/>
            </a:p>
          </p:txBody>
        </p:sp>
        <p:sp>
          <p:nvSpPr>
            <p:cNvPr id="250" name="TextBox 249"/>
            <p:cNvSpPr txBox="1"/>
            <p:nvPr/>
          </p:nvSpPr>
          <p:spPr>
            <a:xfrm>
              <a:off x="2285984" y="3143248"/>
              <a:ext cx="16430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/>
                <a:t>1</a:t>
              </a:r>
              <a:r>
                <a:rPr lang="en-US" sz="2800" dirty="0" smtClean="0"/>
                <a:t>S</a:t>
              </a:r>
              <a:r>
                <a:rPr lang="en-US" sz="2800" baseline="30000" dirty="0" smtClean="0"/>
                <a:t>2</a:t>
              </a:r>
              <a:r>
                <a:rPr lang="en-US" sz="2800" dirty="0" smtClean="0"/>
                <a:t>2S</a:t>
              </a:r>
              <a:r>
                <a:rPr lang="en-US" sz="2800" baseline="30000" dirty="0" smtClean="0"/>
                <a:t>2</a:t>
              </a:r>
              <a:r>
                <a:rPr lang="en-US" sz="2800" dirty="0" smtClean="0"/>
                <a:t>2P</a:t>
              </a:r>
              <a:r>
                <a:rPr lang="en-US" sz="2800" baseline="30000" dirty="0" smtClean="0"/>
                <a:t>5</a:t>
              </a:r>
              <a:endParaRPr lang="ru-RU" sz="2800" baseline="30000" dirty="0"/>
            </a:p>
          </p:txBody>
        </p:sp>
      </p:grpSp>
      <p:grpSp>
        <p:nvGrpSpPr>
          <p:cNvPr id="251" name="Группа 250"/>
          <p:cNvGrpSpPr/>
          <p:nvPr/>
        </p:nvGrpSpPr>
        <p:grpSpPr>
          <a:xfrm>
            <a:off x="1214414" y="3929066"/>
            <a:ext cx="3643338" cy="1857388"/>
            <a:chOff x="285720" y="3714752"/>
            <a:chExt cx="3643338" cy="1857388"/>
          </a:xfrm>
        </p:grpSpPr>
        <p:grpSp>
          <p:nvGrpSpPr>
            <p:cNvPr id="252" name="Группа 1"/>
            <p:cNvGrpSpPr/>
            <p:nvPr/>
          </p:nvGrpSpPr>
          <p:grpSpPr>
            <a:xfrm>
              <a:off x="1103265" y="4357694"/>
              <a:ext cx="2325728" cy="1143002"/>
              <a:chOff x="1103266" y="4357694"/>
              <a:chExt cx="2397168" cy="1143002"/>
            </a:xfrm>
          </p:grpSpPr>
          <p:sp>
            <p:nvSpPr>
              <p:cNvPr id="261" name="Прямоугольник 2"/>
              <p:cNvSpPr/>
              <p:nvPr/>
            </p:nvSpPr>
            <p:spPr>
              <a:xfrm>
                <a:off x="2643174" y="4357694"/>
                <a:ext cx="55335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dirty="0" smtClean="0">
                    <a:ln>
                      <a:solidFill>
                        <a:schemeClr val="tx1">
                          <a:lumMod val="50000"/>
                        </a:schemeClr>
                      </a:solidFill>
                    </a:ln>
                    <a:solidFill>
                      <a:schemeClr val="accent3">
                        <a:lumMod val="50000"/>
                      </a:schemeClr>
                    </a:solidFill>
                  </a:rPr>
                  <a:t>2P</a:t>
                </a:r>
                <a:r>
                  <a:rPr lang="en-US" sz="2000" baseline="30000" dirty="0" smtClean="0">
                    <a:ln>
                      <a:solidFill>
                        <a:schemeClr val="tx1">
                          <a:lumMod val="50000"/>
                        </a:schemeClr>
                      </a:solidFill>
                    </a:ln>
                    <a:solidFill>
                      <a:schemeClr val="accent3">
                        <a:lumMod val="50000"/>
                      </a:schemeClr>
                    </a:solidFill>
                  </a:rPr>
                  <a:t>2</a:t>
                </a:r>
                <a:endParaRPr lang="ru-RU" sz="2000" baseline="30000" dirty="0">
                  <a:ln>
                    <a:solidFill>
                      <a:schemeClr val="tx1">
                        <a:lumMod val="50000"/>
                      </a:schemeClr>
                    </a:solidFill>
                  </a:ln>
                  <a:solidFill>
                    <a:schemeClr val="accent3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262" name="Группа 74"/>
              <p:cNvGrpSpPr/>
              <p:nvPr/>
            </p:nvGrpSpPr>
            <p:grpSpPr>
              <a:xfrm>
                <a:off x="1103266" y="4714879"/>
                <a:ext cx="2397168" cy="785817"/>
                <a:chOff x="1103265" y="4560903"/>
                <a:chExt cx="3030579" cy="903297"/>
              </a:xfrm>
            </p:grpSpPr>
            <p:sp>
              <p:nvSpPr>
                <p:cNvPr id="263" name="Прямоугольник 262"/>
                <p:cNvSpPr/>
                <p:nvPr/>
              </p:nvSpPr>
              <p:spPr>
                <a:xfrm>
                  <a:off x="1979577" y="4560903"/>
                  <a:ext cx="532518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sz="2000" dirty="0" smtClean="0">
                      <a:ln>
                        <a:solidFill>
                          <a:schemeClr val="tx1">
                            <a:lumMod val="50000"/>
                          </a:schemeClr>
                        </a:solidFill>
                      </a:ln>
                      <a:solidFill>
                        <a:schemeClr val="accent3">
                          <a:lumMod val="50000"/>
                        </a:schemeClr>
                      </a:solidFill>
                    </a:rPr>
                    <a:t>2S</a:t>
                  </a:r>
                  <a:r>
                    <a:rPr lang="en-US" sz="2000" baseline="30000" dirty="0" smtClean="0">
                      <a:ln>
                        <a:solidFill>
                          <a:schemeClr val="tx1">
                            <a:lumMod val="50000"/>
                          </a:schemeClr>
                        </a:solidFill>
                      </a:ln>
                      <a:solidFill>
                        <a:schemeClr val="accent3">
                          <a:lumMod val="50000"/>
                        </a:schemeClr>
                      </a:solidFill>
                    </a:rPr>
                    <a:t>2</a:t>
                  </a:r>
                  <a:endParaRPr lang="ru-RU" sz="2000" baseline="30000" dirty="0">
                    <a:ln>
                      <a:solidFill>
                        <a:schemeClr val="tx1">
                          <a:lumMod val="50000"/>
                        </a:schemeClr>
                      </a:solidFill>
                    </a:ln>
                    <a:solidFill>
                      <a:schemeClr val="accent3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264" name="TextBox 263"/>
                <p:cNvSpPr txBox="1"/>
                <p:nvPr/>
              </p:nvSpPr>
              <p:spPr>
                <a:xfrm>
                  <a:off x="1103265" y="4560903"/>
                  <a:ext cx="532518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2000" dirty="0" smtClean="0">
                      <a:ln>
                        <a:solidFill>
                          <a:schemeClr val="tx1">
                            <a:lumMod val="50000"/>
                          </a:schemeClr>
                        </a:solidFill>
                      </a:ln>
                      <a:solidFill>
                        <a:schemeClr val="accent3">
                          <a:lumMod val="50000"/>
                        </a:schemeClr>
                      </a:solidFill>
                    </a:rPr>
                    <a:t>1</a:t>
                  </a:r>
                  <a:r>
                    <a:rPr lang="en-US" sz="2000" dirty="0" smtClean="0">
                      <a:ln>
                        <a:solidFill>
                          <a:schemeClr val="tx1">
                            <a:lumMod val="50000"/>
                          </a:schemeClr>
                        </a:solidFill>
                      </a:ln>
                      <a:solidFill>
                        <a:schemeClr val="accent3">
                          <a:lumMod val="50000"/>
                        </a:schemeClr>
                      </a:solidFill>
                    </a:rPr>
                    <a:t>S</a:t>
                  </a:r>
                  <a:r>
                    <a:rPr lang="en-US" sz="2000" baseline="30000" dirty="0" smtClean="0">
                      <a:ln>
                        <a:solidFill>
                          <a:schemeClr val="tx1">
                            <a:lumMod val="50000"/>
                          </a:schemeClr>
                        </a:solidFill>
                      </a:ln>
                      <a:solidFill>
                        <a:schemeClr val="accent3">
                          <a:lumMod val="50000"/>
                        </a:schemeClr>
                      </a:solidFill>
                    </a:rPr>
                    <a:t>2</a:t>
                  </a:r>
                  <a:endParaRPr lang="ru-RU" sz="2000" baseline="30000" dirty="0">
                    <a:ln>
                      <a:solidFill>
                        <a:schemeClr val="tx1">
                          <a:lumMod val="50000"/>
                        </a:schemeClr>
                      </a:solidFill>
                    </a:ln>
                    <a:solidFill>
                      <a:schemeClr val="accent3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274" name="Прямоугольник 273"/>
                <p:cNvSpPr/>
                <p:nvPr/>
              </p:nvSpPr>
              <p:spPr>
                <a:xfrm>
                  <a:off x="1103265" y="4962546"/>
                  <a:ext cx="547695" cy="501654"/>
                </a:xfrm>
                <a:prstGeom prst="rect">
                  <a:avLst/>
                </a:prstGeom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75" name="Прямоугольник 274"/>
                <p:cNvSpPr/>
                <p:nvPr/>
              </p:nvSpPr>
              <p:spPr>
                <a:xfrm>
                  <a:off x="2016090" y="4962546"/>
                  <a:ext cx="511182" cy="501654"/>
                </a:xfrm>
                <a:prstGeom prst="rect">
                  <a:avLst/>
                </a:prstGeom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>
                    <a:solidFill>
                      <a:schemeClr val="accent3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276" name="Прямоугольник 275"/>
                <p:cNvSpPr/>
                <p:nvPr/>
              </p:nvSpPr>
              <p:spPr>
                <a:xfrm>
                  <a:off x="2527272" y="4597416"/>
                  <a:ext cx="547695" cy="501654"/>
                </a:xfrm>
                <a:prstGeom prst="rect">
                  <a:avLst/>
                </a:prstGeom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>
                    <a:solidFill>
                      <a:schemeClr val="accent3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277" name="Прямоугольник 276"/>
                <p:cNvSpPr/>
                <p:nvPr/>
              </p:nvSpPr>
              <p:spPr>
                <a:xfrm>
                  <a:off x="3074967" y="4597416"/>
                  <a:ext cx="511182" cy="501654"/>
                </a:xfrm>
                <a:prstGeom prst="rect">
                  <a:avLst/>
                </a:prstGeom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78" name="Прямоугольник 277"/>
                <p:cNvSpPr/>
                <p:nvPr/>
              </p:nvSpPr>
              <p:spPr>
                <a:xfrm>
                  <a:off x="3586149" y="4597416"/>
                  <a:ext cx="547695" cy="501654"/>
                </a:xfrm>
                <a:prstGeom prst="rect">
                  <a:avLst/>
                </a:prstGeom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79" name="TextBox 278"/>
                <p:cNvSpPr txBox="1"/>
                <p:nvPr/>
              </p:nvSpPr>
              <p:spPr>
                <a:xfrm>
                  <a:off x="1103265" y="4560903"/>
                  <a:ext cx="532518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2000" dirty="0" smtClean="0">
                      <a:ln>
                        <a:solidFill>
                          <a:schemeClr val="tx1">
                            <a:lumMod val="50000"/>
                          </a:schemeClr>
                        </a:solidFill>
                      </a:ln>
                      <a:solidFill>
                        <a:schemeClr val="accent3">
                          <a:lumMod val="50000"/>
                        </a:schemeClr>
                      </a:solidFill>
                    </a:rPr>
                    <a:t>1</a:t>
                  </a:r>
                  <a:r>
                    <a:rPr lang="en-US" sz="2000" dirty="0" smtClean="0">
                      <a:ln>
                        <a:solidFill>
                          <a:schemeClr val="tx1">
                            <a:lumMod val="50000"/>
                          </a:schemeClr>
                        </a:solidFill>
                      </a:ln>
                      <a:solidFill>
                        <a:schemeClr val="accent3">
                          <a:lumMod val="50000"/>
                        </a:schemeClr>
                      </a:solidFill>
                    </a:rPr>
                    <a:t>S</a:t>
                  </a:r>
                  <a:r>
                    <a:rPr lang="en-US" sz="2000" baseline="30000" dirty="0" smtClean="0">
                      <a:ln>
                        <a:solidFill>
                          <a:schemeClr val="tx1">
                            <a:lumMod val="50000"/>
                          </a:schemeClr>
                        </a:solidFill>
                      </a:ln>
                      <a:solidFill>
                        <a:schemeClr val="accent3">
                          <a:lumMod val="50000"/>
                        </a:schemeClr>
                      </a:solidFill>
                    </a:rPr>
                    <a:t>2</a:t>
                  </a:r>
                  <a:endParaRPr lang="ru-RU" sz="2000" baseline="30000" dirty="0">
                    <a:ln>
                      <a:solidFill>
                        <a:schemeClr val="tx1">
                          <a:lumMod val="50000"/>
                        </a:schemeClr>
                      </a:solidFill>
                    </a:ln>
                    <a:solidFill>
                      <a:schemeClr val="accent3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280" name="Прямая со стрелкой 12"/>
                <p:cNvCxnSpPr/>
                <p:nvPr/>
              </p:nvCxnSpPr>
              <p:spPr>
                <a:xfrm rot="5400000">
                  <a:off x="1286624" y="5217343"/>
                  <a:ext cx="292104" cy="1588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1" name="Прямая со стрелкой 280"/>
                <p:cNvCxnSpPr/>
                <p:nvPr/>
              </p:nvCxnSpPr>
              <p:spPr>
                <a:xfrm rot="5400000" flipH="1" flipV="1">
                  <a:off x="2601091" y="4815700"/>
                  <a:ext cx="292104" cy="1587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2" name="Прямая со стрелкой 281"/>
                <p:cNvCxnSpPr/>
                <p:nvPr/>
              </p:nvCxnSpPr>
              <p:spPr>
                <a:xfrm rot="16200000" flipV="1">
                  <a:off x="1121522" y="5199879"/>
                  <a:ext cx="255591" cy="2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3" name="Прямая со стрелкой 282"/>
                <p:cNvCxnSpPr/>
                <p:nvPr/>
              </p:nvCxnSpPr>
              <p:spPr>
                <a:xfrm rot="5400000" flipH="1" flipV="1">
                  <a:off x="2071653" y="5199087"/>
                  <a:ext cx="255593" cy="1588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4" name="Прямая со стрелкой 283"/>
                <p:cNvCxnSpPr/>
                <p:nvPr/>
              </p:nvCxnSpPr>
              <p:spPr>
                <a:xfrm rot="5400000" flipH="1" flipV="1">
                  <a:off x="3185300" y="4815700"/>
                  <a:ext cx="292104" cy="1587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85" name="Прямоугольник 284"/>
                <p:cNvSpPr/>
                <p:nvPr/>
              </p:nvSpPr>
              <p:spPr>
                <a:xfrm>
                  <a:off x="1979577" y="4560903"/>
                  <a:ext cx="532518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sz="2000" dirty="0" smtClean="0">
                      <a:ln>
                        <a:solidFill>
                          <a:schemeClr val="tx1">
                            <a:lumMod val="50000"/>
                          </a:schemeClr>
                        </a:solidFill>
                      </a:ln>
                      <a:solidFill>
                        <a:schemeClr val="accent3">
                          <a:lumMod val="50000"/>
                        </a:schemeClr>
                      </a:solidFill>
                    </a:rPr>
                    <a:t>2S</a:t>
                  </a:r>
                  <a:r>
                    <a:rPr lang="en-US" sz="2000" baseline="30000" dirty="0" smtClean="0">
                      <a:ln>
                        <a:solidFill>
                          <a:schemeClr val="tx1">
                            <a:lumMod val="50000"/>
                          </a:schemeClr>
                        </a:solidFill>
                      </a:ln>
                      <a:solidFill>
                        <a:schemeClr val="accent3">
                          <a:lumMod val="50000"/>
                        </a:schemeClr>
                      </a:solidFill>
                    </a:rPr>
                    <a:t>2</a:t>
                  </a:r>
                  <a:endParaRPr lang="ru-RU" sz="2000" baseline="30000" dirty="0">
                    <a:ln>
                      <a:solidFill>
                        <a:schemeClr val="tx1">
                          <a:lumMod val="50000"/>
                        </a:schemeClr>
                      </a:solidFill>
                    </a:ln>
                    <a:solidFill>
                      <a:schemeClr val="accent3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286" name="Прямая со стрелкой 285"/>
                <p:cNvCxnSpPr/>
                <p:nvPr/>
              </p:nvCxnSpPr>
              <p:spPr>
                <a:xfrm rot="16200000" flipH="1">
                  <a:off x="2199450" y="5217342"/>
                  <a:ext cx="292102" cy="1587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53" name="Скругленная прямоугольная выноска 252"/>
            <p:cNvSpPr/>
            <p:nvPr/>
          </p:nvSpPr>
          <p:spPr>
            <a:xfrm>
              <a:off x="285720" y="3714752"/>
              <a:ext cx="3643338" cy="1857388"/>
            </a:xfrm>
            <a:prstGeom prst="wedgeRoundRectCallout">
              <a:avLst>
                <a:gd name="adj1" fmla="val 16563"/>
                <a:gd name="adj2" fmla="val -153623"/>
                <a:gd name="adj3" fmla="val 16667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4" name="TextBox 253"/>
            <p:cNvSpPr txBox="1"/>
            <p:nvPr/>
          </p:nvSpPr>
          <p:spPr>
            <a:xfrm>
              <a:off x="500034" y="3988362"/>
              <a:ext cx="5000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+6</a:t>
              </a:r>
              <a:endParaRPr lang="ru-RU" dirty="0"/>
            </a:p>
          </p:txBody>
        </p:sp>
        <p:sp>
          <p:nvSpPr>
            <p:cNvPr id="255" name="TextBox 254"/>
            <p:cNvSpPr txBox="1"/>
            <p:nvPr/>
          </p:nvSpPr>
          <p:spPr>
            <a:xfrm>
              <a:off x="928662" y="3786190"/>
              <a:ext cx="7143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/>
                <a:t>) );</a:t>
              </a:r>
              <a:endParaRPr lang="ru-RU" sz="3200" dirty="0"/>
            </a:p>
          </p:txBody>
        </p:sp>
        <p:sp>
          <p:nvSpPr>
            <p:cNvPr id="256" name="TextBox 255"/>
            <p:cNvSpPr txBox="1"/>
            <p:nvPr/>
          </p:nvSpPr>
          <p:spPr>
            <a:xfrm>
              <a:off x="1643042" y="3857628"/>
              <a:ext cx="20002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/>
                <a:t>1S</a:t>
              </a:r>
              <a:r>
                <a:rPr lang="en-US" sz="2800" baseline="30000" dirty="0" smtClean="0"/>
                <a:t>2</a:t>
              </a:r>
              <a:r>
                <a:rPr lang="en-US" sz="2800" dirty="0" smtClean="0"/>
                <a:t>2S</a:t>
              </a:r>
              <a:r>
                <a:rPr lang="en-US" sz="2800" baseline="30000" dirty="0" smtClean="0"/>
                <a:t>2</a:t>
              </a:r>
              <a:r>
                <a:rPr lang="en-US" sz="2800" dirty="0" smtClean="0"/>
                <a:t>2P</a:t>
              </a:r>
              <a:r>
                <a:rPr lang="en-US" sz="2800" baseline="30000" dirty="0" smtClean="0"/>
                <a:t>2</a:t>
              </a:r>
              <a:endParaRPr lang="ru-RU" sz="2800" baseline="30000" dirty="0"/>
            </a:p>
          </p:txBody>
        </p:sp>
        <p:sp>
          <p:nvSpPr>
            <p:cNvPr id="257" name="Овал 256"/>
            <p:cNvSpPr/>
            <p:nvPr/>
          </p:nvSpPr>
          <p:spPr>
            <a:xfrm>
              <a:off x="500034" y="3929066"/>
              <a:ext cx="428628" cy="428628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8" name="TextBox 257"/>
            <p:cNvSpPr txBox="1"/>
            <p:nvPr/>
          </p:nvSpPr>
          <p:spPr>
            <a:xfrm>
              <a:off x="428596" y="4929198"/>
              <a:ext cx="5715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/>
                <a:t>C </a:t>
              </a:r>
              <a:endParaRPr lang="ru-RU" sz="2800" dirty="0"/>
            </a:p>
          </p:txBody>
        </p:sp>
        <p:sp>
          <p:nvSpPr>
            <p:cNvPr id="259" name="TextBox 258"/>
            <p:cNvSpPr txBox="1"/>
            <p:nvPr/>
          </p:nvSpPr>
          <p:spPr>
            <a:xfrm>
              <a:off x="642910" y="5000636"/>
              <a:ext cx="428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+6</a:t>
              </a:r>
              <a:endParaRPr lang="ru-RU" dirty="0"/>
            </a:p>
          </p:txBody>
        </p:sp>
        <p:sp>
          <p:nvSpPr>
            <p:cNvPr id="260" name="TextBox 259"/>
            <p:cNvSpPr txBox="1"/>
            <p:nvPr/>
          </p:nvSpPr>
          <p:spPr>
            <a:xfrm>
              <a:off x="928662" y="4214818"/>
              <a:ext cx="5715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2 4</a:t>
              </a:r>
              <a:endParaRPr lang="ru-RU" dirty="0"/>
            </a:p>
          </p:txBody>
        </p:sp>
      </p:grpSp>
      <p:grpSp>
        <p:nvGrpSpPr>
          <p:cNvPr id="375" name="Группа 374"/>
          <p:cNvGrpSpPr/>
          <p:nvPr/>
        </p:nvGrpSpPr>
        <p:grpSpPr>
          <a:xfrm>
            <a:off x="1214414" y="3857628"/>
            <a:ext cx="3643338" cy="1857388"/>
            <a:chOff x="500034" y="1500174"/>
            <a:chExt cx="3643338" cy="1857388"/>
          </a:xfrm>
        </p:grpSpPr>
        <p:pic>
          <p:nvPicPr>
            <p:cNvPr id="376" name="Рисунок 375" descr="Неме  5 1   PG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E1F5FF"/>
                </a:clrFrom>
                <a:clrTo>
                  <a:srgbClr val="E1F5FF">
                    <a:alpha val="0"/>
                  </a:srgbClr>
                </a:clrTo>
              </a:clrChange>
            </a:blip>
            <a:srcRect l="33490" t="32455" r="25885" b="44835"/>
            <a:stretch>
              <a:fillRect/>
            </a:stretch>
          </p:blipFill>
          <p:spPr>
            <a:xfrm>
              <a:off x="714348" y="2311506"/>
              <a:ext cx="2928957" cy="1046056"/>
            </a:xfrm>
            <a:prstGeom prst="rect">
              <a:avLst/>
            </a:prstGeom>
          </p:spPr>
        </p:pic>
        <p:sp>
          <p:nvSpPr>
            <p:cNvPr id="377" name="Скругленная прямоугольная выноска 376"/>
            <p:cNvSpPr/>
            <p:nvPr/>
          </p:nvSpPr>
          <p:spPr>
            <a:xfrm>
              <a:off x="500034" y="1500174"/>
              <a:ext cx="3643338" cy="1857388"/>
            </a:xfrm>
            <a:prstGeom prst="wedgeRoundRectCallout">
              <a:avLst>
                <a:gd name="adj1" fmla="val 78961"/>
                <a:gd name="adj2" fmla="val -122114"/>
                <a:gd name="adj3" fmla="val 16667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8" name="Овал 377"/>
            <p:cNvSpPr/>
            <p:nvPr/>
          </p:nvSpPr>
          <p:spPr>
            <a:xfrm>
              <a:off x="571472" y="1785926"/>
              <a:ext cx="428628" cy="428628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9" name="TextBox 378"/>
            <p:cNvSpPr txBox="1"/>
            <p:nvPr/>
          </p:nvSpPr>
          <p:spPr>
            <a:xfrm>
              <a:off x="500034" y="1785926"/>
              <a:ext cx="5715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+17</a:t>
              </a:r>
              <a:endParaRPr lang="ru-RU" dirty="0"/>
            </a:p>
          </p:txBody>
        </p:sp>
        <p:sp>
          <p:nvSpPr>
            <p:cNvPr id="380" name="TextBox 379"/>
            <p:cNvSpPr txBox="1"/>
            <p:nvPr/>
          </p:nvSpPr>
          <p:spPr>
            <a:xfrm>
              <a:off x="928662" y="1643050"/>
              <a:ext cx="8572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/>
                <a:t>) ) ); </a:t>
              </a:r>
              <a:endParaRPr lang="ru-RU" sz="3200" dirty="0"/>
            </a:p>
          </p:txBody>
        </p:sp>
        <p:sp>
          <p:nvSpPr>
            <p:cNvPr id="381" name="TextBox 380"/>
            <p:cNvSpPr txBox="1"/>
            <p:nvPr/>
          </p:nvSpPr>
          <p:spPr>
            <a:xfrm>
              <a:off x="1571604" y="1714488"/>
              <a:ext cx="257176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/>
                <a:t>1S</a:t>
              </a:r>
              <a:r>
                <a:rPr lang="en-US" sz="2800" baseline="30000" dirty="0" smtClean="0"/>
                <a:t>2</a:t>
              </a:r>
              <a:r>
                <a:rPr lang="en-US" sz="2800" dirty="0" smtClean="0"/>
                <a:t>2S</a:t>
              </a:r>
              <a:r>
                <a:rPr lang="en-US" sz="2800" baseline="30000" dirty="0" smtClean="0"/>
                <a:t>2</a:t>
              </a:r>
              <a:r>
                <a:rPr lang="en-US" sz="2800" dirty="0" smtClean="0"/>
                <a:t>2P</a:t>
              </a:r>
              <a:r>
                <a:rPr lang="en-US" sz="2800" baseline="30000" dirty="0" smtClean="0"/>
                <a:t>6</a:t>
              </a:r>
              <a:r>
                <a:rPr lang="en-US" sz="2800" dirty="0" smtClean="0"/>
                <a:t>3S</a:t>
              </a:r>
              <a:r>
                <a:rPr lang="en-US" sz="2800" baseline="30000" dirty="0" smtClean="0"/>
                <a:t>2</a:t>
              </a:r>
              <a:r>
                <a:rPr lang="en-US" sz="2800" dirty="0" smtClean="0"/>
                <a:t>3P</a:t>
              </a:r>
              <a:r>
                <a:rPr lang="en-US" sz="2800" baseline="30000" dirty="0" smtClean="0"/>
                <a:t>5</a:t>
              </a:r>
              <a:endParaRPr lang="ru-RU" sz="2800" baseline="30000" dirty="0"/>
            </a:p>
          </p:txBody>
        </p:sp>
        <p:sp>
          <p:nvSpPr>
            <p:cNvPr id="382" name="TextBox 381"/>
            <p:cNvSpPr txBox="1"/>
            <p:nvPr/>
          </p:nvSpPr>
          <p:spPr>
            <a:xfrm>
              <a:off x="928662" y="2071678"/>
              <a:ext cx="857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2  8 7</a:t>
              </a:r>
              <a:endParaRPr lang="ru-RU" dirty="0"/>
            </a:p>
          </p:txBody>
        </p:sp>
      </p:grpSp>
      <p:grpSp>
        <p:nvGrpSpPr>
          <p:cNvPr id="383" name="Группа 382"/>
          <p:cNvGrpSpPr/>
          <p:nvPr/>
        </p:nvGrpSpPr>
        <p:grpSpPr>
          <a:xfrm>
            <a:off x="1071538" y="2714620"/>
            <a:ext cx="3071834" cy="1857388"/>
            <a:chOff x="419072" y="3714752"/>
            <a:chExt cx="3071834" cy="1857388"/>
          </a:xfrm>
        </p:grpSpPr>
        <p:grpSp>
          <p:nvGrpSpPr>
            <p:cNvPr id="384" name="Группа 1"/>
            <p:cNvGrpSpPr/>
            <p:nvPr/>
          </p:nvGrpSpPr>
          <p:grpSpPr>
            <a:xfrm>
              <a:off x="1103265" y="4357694"/>
              <a:ext cx="2325728" cy="1143002"/>
              <a:chOff x="1103266" y="4357694"/>
              <a:chExt cx="2397168" cy="1143002"/>
            </a:xfrm>
          </p:grpSpPr>
          <p:sp>
            <p:nvSpPr>
              <p:cNvPr id="393" name="Прямоугольник 2"/>
              <p:cNvSpPr/>
              <p:nvPr/>
            </p:nvSpPr>
            <p:spPr>
              <a:xfrm>
                <a:off x="2643174" y="4357694"/>
                <a:ext cx="55335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dirty="0" smtClean="0">
                    <a:ln>
                      <a:solidFill>
                        <a:schemeClr val="tx1">
                          <a:lumMod val="50000"/>
                        </a:schemeClr>
                      </a:solidFill>
                    </a:ln>
                    <a:solidFill>
                      <a:schemeClr val="accent3">
                        <a:lumMod val="50000"/>
                      </a:schemeClr>
                    </a:solidFill>
                  </a:rPr>
                  <a:t>2P</a:t>
                </a:r>
                <a:r>
                  <a:rPr lang="ru-RU" sz="2000" baseline="30000" dirty="0" smtClean="0">
                    <a:ln>
                      <a:solidFill>
                        <a:schemeClr val="tx1">
                          <a:lumMod val="50000"/>
                        </a:schemeClr>
                      </a:solidFill>
                    </a:ln>
                    <a:solidFill>
                      <a:schemeClr val="accent3">
                        <a:lumMod val="50000"/>
                      </a:schemeClr>
                    </a:solidFill>
                  </a:rPr>
                  <a:t>1</a:t>
                </a:r>
                <a:endParaRPr lang="ru-RU" sz="2000" baseline="30000" dirty="0">
                  <a:ln>
                    <a:solidFill>
                      <a:schemeClr val="tx1">
                        <a:lumMod val="50000"/>
                      </a:schemeClr>
                    </a:solidFill>
                  </a:ln>
                  <a:solidFill>
                    <a:schemeClr val="accent3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394" name="Группа 74"/>
              <p:cNvGrpSpPr/>
              <p:nvPr/>
            </p:nvGrpSpPr>
            <p:grpSpPr>
              <a:xfrm>
                <a:off x="1103266" y="4714879"/>
                <a:ext cx="2397168" cy="785817"/>
                <a:chOff x="1103265" y="4560903"/>
                <a:chExt cx="3030579" cy="903297"/>
              </a:xfrm>
            </p:grpSpPr>
            <p:sp>
              <p:nvSpPr>
                <p:cNvPr id="395" name="Прямоугольник 394"/>
                <p:cNvSpPr/>
                <p:nvPr/>
              </p:nvSpPr>
              <p:spPr>
                <a:xfrm>
                  <a:off x="1979577" y="4560903"/>
                  <a:ext cx="532518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sz="2000" dirty="0" smtClean="0">
                      <a:ln>
                        <a:solidFill>
                          <a:schemeClr val="tx1">
                            <a:lumMod val="50000"/>
                          </a:schemeClr>
                        </a:solidFill>
                      </a:ln>
                      <a:solidFill>
                        <a:schemeClr val="accent3">
                          <a:lumMod val="50000"/>
                        </a:schemeClr>
                      </a:solidFill>
                    </a:rPr>
                    <a:t>2S</a:t>
                  </a:r>
                  <a:r>
                    <a:rPr lang="en-US" sz="2000" baseline="30000" dirty="0" smtClean="0">
                      <a:ln>
                        <a:solidFill>
                          <a:schemeClr val="tx1">
                            <a:lumMod val="50000"/>
                          </a:schemeClr>
                        </a:solidFill>
                      </a:ln>
                      <a:solidFill>
                        <a:schemeClr val="accent3">
                          <a:lumMod val="50000"/>
                        </a:schemeClr>
                      </a:solidFill>
                    </a:rPr>
                    <a:t>2</a:t>
                  </a:r>
                  <a:endParaRPr lang="ru-RU" sz="2000" baseline="30000" dirty="0">
                    <a:ln>
                      <a:solidFill>
                        <a:schemeClr val="tx1">
                          <a:lumMod val="50000"/>
                        </a:schemeClr>
                      </a:solidFill>
                    </a:ln>
                    <a:solidFill>
                      <a:schemeClr val="accent3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96" name="TextBox 395"/>
                <p:cNvSpPr txBox="1"/>
                <p:nvPr/>
              </p:nvSpPr>
              <p:spPr>
                <a:xfrm>
                  <a:off x="1103265" y="4560903"/>
                  <a:ext cx="532518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2000" dirty="0" smtClean="0">
                      <a:ln>
                        <a:solidFill>
                          <a:schemeClr val="tx1">
                            <a:lumMod val="50000"/>
                          </a:schemeClr>
                        </a:solidFill>
                      </a:ln>
                      <a:solidFill>
                        <a:schemeClr val="accent3">
                          <a:lumMod val="50000"/>
                        </a:schemeClr>
                      </a:solidFill>
                    </a:rPr>
                    <a:t>1</a:t>
                  </a:r>
                  <a:r>
                    <a:rPr lang="en-US" sz="2000" dirty="0" smtClean="0">
                      <a:ln>
                        <a:solidFill>
                          <a:schemeClr val="tx1">
                            <a:lumMod val="50000"/>
                          </a:schemeClr>
                        </a:solidFill>
                      </a:ln>
                      <a:solidFill>
                        <a:schemeClr val="accent3">
                          <a:lumMod val="50000"/>
                        </a:schemeClr>
                      </a:solidFill>
                    </a:rPr>
                    <a:t>S</a:t>
                  </a:r>
                  <a:r>
                    <a:rPr lang="en-US" sz="2000" baseline="30000" dirty="0" smtClean="0">
                      <a:ln>
                        <a:solidFill>
                          <a:schemeClr val="tx1">
                            <a:lumMod val="50000"/>
                          </a:schemeClr>
                        </a:solidFill>
                      </a:ln>
                      <a:solidFill>
                        <a:schemeClr val="accent3">
                          <a:lumMod val="50000"/>
                        </a:schemeClr>
                      </a:solidFill>
                    </a:rPr>
                    <a:t>2</a:t>
                  </a:r>
                  <a:endParaRPr lang="ru-RU" sz="2000" baseline="30000" dirty="0">
                    <a:ln>
                      <a:solidFill>
                        <a:schemeClr val="tx1">
                          <a:lumMod val="50000"/>
                        </a:schemeClr>
                      </a:solidFill>
                    </a:ln>
                    <a:solidFill>
                      <a:schemeClr val="accent3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97" name="Прямоугольник 396"/>
                <p:cNvSpPr/>
                <p:nvPr/>
              </p:nvSpPr>
              <p:spPr>
                <a:xfrm>
                  <a:off x="1103265" y="4962546"/>
                  <a:ext cx="547695" cy="501654"/>
                </a:xfrm>
                <a:prstGeom prst="rect">
                  <a:avLst/>
                </a:prstGeom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98" name="Прямоугольник 397"/>
                <p:cNvSpPr/>
                <p:nvPr/>
              </p:nvSpPr>
              <p:spPr>
                <a:xfrm>
                  <a:off x="2016090" y="4962546"/>
                  <a:ext cx="511182" cy="501654"/>
                </a:xfrm>
                <a:prstGeom prst="rect">
                  <a:avLst/>
                </a:prstGeom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>
                    <a:solidFill>
                      <a:schemeClr val="accent3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99" name="Прямоугольник 398"/>
                <p:cNvSpPr/>
                <p:nvPr/>
              </p:nvSpPr>
              <p:spPr>
                <a:xfrm>
                  <a:off x="2527272" y="4597416"/>
                  <a:ext cx="547695" cy="501654"/>
                </a:xfrm>
                <a:prstGeom prst="rect">
                  <a:avLst/>
                </a:prstGeom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>
                    <a:solidFill>
                      <a:schemeClr val="accent3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400" name="Прямоугольник 399"/>
                <p:cNvSpPr/>
                <p:nvPr/>
              </p:nvSpPr>
              <p:spPr>
                <a:xfrm>
                  <a:off x="3074967" y="4597416"/>
                  <a:ext cx="511182" cy="501654"/>
                </a:xfrm>
                <a:prstGeom prst="rect">
                  <a:avLst/>
                </a:prstGeom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01" name="Прямоугольник 400"/>
                <p:cNvSpPr/>
                <p:nvPr/>
              </p:nvSpPr>
              <p:spPr>
                <a:xfrm>
                  <a:off x="3586149" y="4597416"/>
                  <a:ext cx="547695" cy="501654"/>
                </a:xfrm>
                <a:prstGeom prst="rect">
                  <a:avLst/>
                </a:prstGeom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02" name="TextBox 401"/>
                <p:cNvSpPr txBox="1"/>
                <p:nvPr/>
              </p:nvSpPr>
              <p:spPr>
                <a:xfrm>
                  <a:off x="1103265" y="4560903"/>
                  <a:ext cx="532518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2000" dirty="0" smtClean="0">
                      <a:ln>
                        <a:solidFill>
                          <a:schemeClr val="tx1">
                            <a:lumMod val="50000"/>
                          </a:schemeClr>
                        </a:solidFill>
                      </a:ln>
                      <a:solidFill>
                        <a:schemeClr val="accent3">
                          <a:lumMod val="50000"/>
                        </a:schemeClr>
                      </a:solidFill>
                    </a:rPr>
                    <a:t>1</a:t>
                  </a:r>
                  <a:r>
                    <a:rPr lang="en-US" sz="2000" dirty="0" smtClean="0">
                      <a:ln>
                        <a:solidFill>
                          <a:schemeClr val="tx1">
                            <a:lumMod val="50000"/>
                          </a:schemeClr>
                        </a:solidFill>
                      </a:ln>
                      <a:solidFill>
                        <a:schemeClr val="accent3">
                          <a:lumMod val="50000"/>
                        </a:schemeClr>
                      </a:solidFill>
                    </a:rPr>
                    <a:t>S</a:t>
                  </a:r>
                  <a:r>
                    <a:rPr lang="en-US" sz="2000" baseline="30000" dirty="0" smtClean="0">
                      <a:ln>
                        <a:solidFill>
                          <a:schemeClr val="tx1">
                            <a:lumMod val="50000"/>
                          </a:schemeClr>
                        </a:solidFill>
                      </a:ln>
                      <a:solidFill>
                        <a:schemeClr val="accent3">
                          <a:lumMod val="50000"/>
                        </a:schemeClr>
                      </a:solidFill>
                    </a:rPr>
                    <a:t>2</a:t>
                  </a:r>
                  <a:endParaRPr lang="ru-RU" sz="2000" baseline="30000" dirty="0">
                    <a:ln>
                      <a:solidFill>
                        <a:schemeClr val="tx1">
                          <a:lumMod val="50000"/>
                        </a:schemeClr>
                      </a:solidFill>
                    </a:ln>
                    <a:solidFill>
                      <a:schemeClr val="accent3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403" name="Прямая со стрелкой 12"/>
                <p:cNvCxnSpPr/>
                <p:nvPr/>
              </p:nvCxnSpPr>
              <p:spPr>
                <a:xfrm rot="5400000">
                  <a:off x="1286624" y="5217343"/>
                  <a:ext cx="292104" cy="1588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4" name="Прямая со стрелкой 403"/>
                <p:cNvCxnSpPr/>
                <p:nvPr/>
              </p:nvCxnSpPr>
              <p:spPr>
                <a:xfrm rot="5400000" flipH="1" flipV="1">
                  <a:off x="2601091" y="4815700"/>
                  <a:ext cx="292104" cy="1587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5" name="Прямая со стрелкой 404"/>
                <p:cNvCxnSpPr/>
                <p:nvPr/>
              </p:nvCxnSpPr>
              <p:spPr>
                <a:xfrm rot="16200000" flipV="1">
                  <a:off x="1121522" y="5199879"/>
                  <a:ext cx="255591" cy="2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6" name="Прямая со стрелкой 405"/>
                <p:cNvCxnSpPr/>
                <p:nvPr/>
              </p:nvCxnSpPr>
              <p:spPr>
                <a:xfrm rot="5400000" flipH="1" flipV="1">
                  <a:off x="2071653" y="5199087"/>
                  <a:ext cx="255593" cy="1588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07" name="Прямоугольник 406"/>
                <p:cNvSpPr/>
                <p:nvPr/>
              </p:nvSpPr>
              <p:spPr>
                <a:xfrm>
                  <a:off x="1979577" y="4560903"/>
                  <a:ext cx="532518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sz="2000" dirty="0" smtClean="0">
                      <a:ln>
                        <a:solidFill>
                          <a:schemeClr val="tx1">
                            <a:lumMod val="50000"/>
                          </a:schemeClr>
                        </a:solidFill>
                      </a:ln>
                      <a:solidFill>
                        <a:schemeClr val="accent3">
                          <a:lumMod val="50000"/>
                        </a:schemeClr>
                      </a:solidFill>
                    </a:rPr>
                    <a:t>2S</a:t>
                  </a:r>
                  <a:r>
                    <a:rPr lang="en-US" sz="2000" baseline="30000" dirty="0" smtClean="0">
                      <a:ln>
                        <a:solidFill>
                          <a:schemeClr val="tx1">
                            <a:lumMod val="50000"/>
                          </a:schemeClr>
                        </a:solidFill>
                      </a:ln>
                      <a:solidFill>
                        <a:schemeClr val="accent3">
                          <a:lumMod val="50000"/>
                        </a:schemeClr>
                      </a:solidFill>
                    </a:rPr>
                    <a:t>2</a:t>
                  </a:r>
                  <a:endParaRPr lang="ru-RU" sz="2000" baseline="30000" dirty="0">
                    <a:ln>
                      <a:solidFill>
                        <a:schemeClr val="tx1">
                          <a:lumMod val="50000"/>
                        </a:schemeClr>
                      </a:solidFill>
                    </a:ln>
                    <a:solidFill>
                      <a:schemeClr val="accent3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408" name="Прямая со стрелкой 407"/>
                <p:cNvCxnSpPr/>
                <p:nvPr/>
              </p:nvCxnSpPr>
              <p:spPr>
                <a:xfrm rot="16200000" flipH="1">
                  <a:off x="2199450" y="5217342"/>
                  <a:ext cx="292102" cy="1587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85" name="Скругленная прямоугольная выноска 384"/>
            <p:cNvSpPr/>
            <p:nvPr/>
          </p:nvSpPr>
          <p:spPr>
            <a:xfrm>
              <a:off x="419072" y="3714752"/>
              <a:ext cx="3071834" cy="1857388"/>
            </a:xfrm>
            <a:prstGeom prst="wedgeRoundRectCallout">
              <a:avLst>
                <a:gd name="adj1" fmla="val 4327"/>
                <a:gd name="adj2" fmla="val -85777"/>
                <a:gd name="adj3" fmla="val 16667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6" name="TextBox 385"/>
            <p:cNvSpPr txBox="1"/>
            <p:nvPr/>
          </p:nvSpPr>
          <p:spPr>
            <a:xfrm>
              <a:off x="500034" y="3988362"/>
              <a:ext cx="5000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+</a:t>
              </a:r>
              <a:r>
                <a:rPr lang="ru-RU" dirty="0" smtClean="0"/>
                <a:t>5</a:t>
              </a:r>
              <a:endParaRPr lang="ru-RU" dirty="0"/>
            </a:p>
          </p:txBody>
        </p:sp>
        <p:sp>
          <p:nvSpPr>
            <p:cNvPr id="387" name="TextBox 386"/>
            <p:cNvSpPr txBox="1"/>
            <p:nvPr/>
          </p:nvSpPr>
          <p:spPr>
            <a:xfrm>
              <a:off x="928662" y="3786190"/>
              <a:ext cx="7143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/>
                <a:t>) );</a:t>
              </a:r>
              <a:endParaRPr lang="ru-RU" sz="3200" dirty="0"/>
            </a:p>
          </p:txBody>
        </p:sp>
        <p:sp>
          <p:nvSpPr>
            <p:cNvPr id="388" name="TextBox 387"/>
            <p:cNvSpPr txBox="1"/>
            <p:nvPr/>
          </p:nvSpPr>
          <p:spPr>
            <a:xfrm>
              <a:off x="1490642" y="3857628"/>
              <a:ext cx="20002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/>
                <a:t>1S</a:t>
              </a:r>
              <a:r>
                <a:rPr lang="en-US" sz="2800" baseline="30000" dirty="0" smtClean="0"/>
                <a:t>2</a:t>
              </a:r>
              <a:r>
                <a:rPr lang="en-US" sz="2800" dirty="0" smtClean="0"/>
                <a:t>2S</a:t>
              </a:r>
              <a:r>
                <a:rPr lang="en-US" sz="2800" baseline="30000" dirty="0" smtClean="0"/>
                <a:t>2</a:t>
              </a:r>
              <a:r>
                <a:rPr lang="en-US" sz="2800" dirty="0" smtClean="0"/>
                <a:t>2P</a:t>
              </a:r>
              <a:r>
                <a:rPr lang="ru-RU" sz="2800" baseline="30000" dirty="0" smtClean="0"/>
                <a:t>1</a:t>
              </a:r>
              <a:endParaRPr lang="ru-RU" sz="2800" baseline="30000" dirty="0"/>
            </a:p>
          </p:txBody>
        </p:sp>
        <p:sp>
          <p:nvSpPr>
            <p:cNvPr id="389" name="Овал 388"/>
            <p:cNvSpPr/>
            <p:nvPr/>
          </p:nvSpPr>
          <p:spPr>
            <a:xfrm>
              <a:off x="500034" y="3929066"/>
              <a:ext cx="428628" cy="428628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0" name="TextBox 389"/>
            <p:cNvSpPr txBox="1"/>
            <p:nvPr/>
          </p:nvSpPr>
          <p:spPr>
            <a:xfrm>
              <a:off x="428596" y="4929198"/>
              <a:ext cx="5715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/>
                <a:t>В</a:t>
              </a:r>
              <a:r>
                <a:rPr lang="en-US" sz="2800" dirty="0" smtClean="0"/>
                <a:t> </a:t>
              </a:r>
              <a:endParaRPr lang="ru-RU" sz="2800" dirty="0"/>
            </a:p>
          </p:txBody>
        </p:sp>
        <p:sp>
          <p:nvSpPr>
            <p:cNvPr id="391" name="TextBox 390"/>
            <p:cNvSpPr txBox="1"/>
            <p:nvPr/>
          </p:nvSpPr>
          <p:spPr>
            <a:xfrm>
              <a:off x="714348" y="5000636"/>
              <a:ext cx="428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+</a:t>
              </a:r>
              <a:r>
                <a:rPr lang="ru-RU" dirty="0" smtClean="0"/>
                <a:t>5</a:t>
              </a:r>
              <a:endParaRPr lang="ru-RU" dirty="0"/>
            </a:p>
          </p:txBody>
        </p:sp>
        <p:sp>
          <p:nvSpPr>
            <p:cNvPr id="392" name="TextBox 391"/>
            <p:cNvSpPr txBox="1"/>
            <p:nvPr/>
          </p:nvSpPr>
          <p:spPr>
            <a:xfrm>
              <a:off x="928662" y="4214818"/>
              <a:ext cx="5715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2 </a:t>
              </a:r>
              <a:r>
                <a:rPr lang="ru-RU" dirty="0" smtClean="0"/>
                <a:t>3</a:t>
              </a:r>
              <a:endParaRPr lang="ru-RU" dirty="0"/>
            </a:p>
          </p:txBody>
        </p:sp>
      </p:grpSp>
      <p:grpSp>
        <p:nvGrpSpPr>
          <p:cNvPr id="409" name="Группа 408"/>
          <p:cNvGrpSpPr/>
          <p:nvPr/>
        </p:nvGrpSpPr>
        <p:grpSpPr>
          <a:xfrm>
            <a:off x="1857356" y="3786190"/>
            <a:ext cx="1714512" cy="1857388"/>
            <a:chOff x="419072" y="3643314"/>
            <a:chExt cx="1714512" cy="1857388"/>
          </a:xfrm>
        </p:grpSpPr>
        <p:grpSp>
          <p:nvGrpSpPr>
            <p:cNvPr id="410" name="Группа 74"/>
            <p:cNvGrpSpPr/>
            <p:nvPr/>
          </p:nvGrpSpPr>
          <p:grpSpPr>
            <a:xfrm>
              <a:off x="1103263" y="4633920"/>
              <a:ext cx="519696" cy="793598"/>
              <a:chOff x="1103265" y="4467845"/>
              <a:chExt cx="677200" cy="912242"/>
            </a:xfrm>
          </p:grpSpPr>
          <p:sp>
            <p:nvSpPr>
              <p:cNvPr id="419" name="TextBox 418"/>
              <p:cNvSpPr txBox="1"/>
              <p:nvPr/>
            </p:nvSpPr>
            <p:spPr>
              <a:xfrm>
                <a:off x="1103268" y="4467845"/>
                <a:ext cx="677197" cy="4599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000" dirty="0" smtClean="0">
                    <a:ln>
                      <a:solidFill>
                        <a:schemeClr val="tx1">
                          <a:lumMod val="50000"/>
                        </a:schemeClr>
                      </a:solidFill>
                    </a:ln>
                    <a:solidFill>
                      <a:schemeClr val="accent3">
                        <a:lumMod val="50000"/>
                      </a:schemeClr>
                    </a:solidFill>
                  </a:rPr>
                  <a:t>1</a:t>
                </a:r>
                <a:r>
                  <a:rPr lang="en-US" sz="2000" dirty="0" smtClean="0">
                    <a:ln>
                      <a:solidFill>
                        <a:schemeClr val="tx1">
                          <a:lumMod val="50000"/>
                        </a:schemeClr>
                      </a:solidFill>
                    </a:ln>
                    <a:solidFill>
                      <a:schemeClr val="accent3">
                        <a:lumMod val="50000"/>
                      </a:schemeClr>
                    </a:solidFill>
                  </a:rPr>
                  <a:t>S</a:t>
                </a:r>
                <a:r>
                  <a:rPr lang="ru-RU" sz="2000" baseline="30000" dirty="0" smtClean="0">
                    <a:ln>
                      <a:solidFill>
                        <a:schemeClr val="tx1">
                          <a:lumMod val="50000"/>
                        </a:schemeClr>
                      </a:solidFill>
                    </a:ln>
                    <a:solidFill>
                      <a:schemeClr val="accent3">
                        <a:lumMod val="50000"/>
                      </a:schemeClr>
                    </a:solidFill>
                  </a:rPr>
                  <a:t>1</a:t>
                </a:r>
                <a:endParaRPr lang="ru-RU" sz="2000" baseline="30000" dirty="0">
                  <a:ln>
                    <a:solidFill>
                      <a:schemeClr val="tx1">
                        <a:lumMod val="50000"/>
                      </a:schemeClr>
                    </a:solidFill>
                  </a:ln>
                  <a:solidFill>
                    <a:schemeClr val="accent3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20" name="Прямоугольник 419"/>
              <p:cNvSpPr/>
              <p:nvPr/>
            </p:nvSpPr>
            <p:spPr>
              <a:xfrm>
                <a:off x="1103265" y="4878432"/>
                <a:ext cx="547694" cy="501655"/>
              </a:xfrm>
              <a:prstGeom prst="rect">
                <a:avLst/>
              </a:prstGeom>
              <a:ln>
                <a:solidFill>
                  <a:srgbClr val="0070C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421" name="Прямая со стрелкой 420"/>
              <p:cNvCxnSpPr/>
              <p:nvPr/>
            </p:nvCxnSpPr>
            <p:spPr>
              <a:xfrm rot="16200000" flipV="1">
                <a:off x="1200986" y="5088351"/>
                <a:ext cx="255592" cy="3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1" name="Скругленная прямоугольная выноска 410"/>
            <p:cNvSpPr/>
            <p:nvPr/>
          </p:nvSpPr>
          <p:spPr>
            <a:xfrm>
              <a:off x="419072" y="3643314"/>
              <a:ext cx="1714512" cy="1857388"/>
            </a:xfrm>
            <a:prstGeom prst="wedgeRoundRectCallout">
              <a:avLst>
                <a:gd name="adj1" fmla="val -75436"/>
                <a:gd name="adj2" fmla="val -174275"/>
                <a:gd name="adj3" fmla="val 16667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2" name="TextBox 411"/>
            <p:cNvSpPr txBox="1"/>
            <p:nvPr/>
          </p:nvSpPr>
          <p:spPr>
            <a:xfrm>
              <a:off x="500034" y="3988362"/>
              <a:ext cx="5000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+</a:t>
              </a:r>
              <a:r>
                <a:rPr lang="ru-RU" dirty="0" smtClean="0"/>
                <a:t>1</a:t>
              </a:r>
              <a:endParaRPr lang="ru-RU" dirty="0"/>
            </a:p>
          </p:txBody>
        </p:sp>
        <p:sp>
          <p:nvSpPr>
            <p:cNvPr id="413" name="TextBox 412"/>
            <p:cNvSpPr txBox="1"/>
            <p:nvPr/>
          </p:nvSpPr>
          <p:spPr>
            <a:xfrm>
              <a:off x="928662" y="3786190"/>
              <a:ext cx="7143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/>
                <a:t>);</a:t>
              </a:r>
              <a:endParaRPr lang="ru-RU" sz="3200" dirty="0"/>
            </a:p>
          </p:txBody>
        </p:sp>
        <p:sp>
          <p:nvSpPr>
            <p:cNvPr id="414" name="TextBox 413"/>
            <p:cNvSpPr txBox="1"/>
            <p:nvPr/>
          </p:nvSpPr>
          <p:spPr>
            <a:xfrm>
              <a:off x="1347766" y="3857628"/>
              <a:ext cx="7858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/>
                <a:t>1S</a:t>
              </a:r>
              <a:r>
                <a:rPr lang="ru-RU" sz="2800" baseline="30000" dirty="0" smtClean="0"/>
                <a:t>1</a:t>
              </a:r>
              <a:endParaRPr lang="ru-RU" sz="2800" baseline="30000" dirty="0"/>
            </a:p>
          </p:txBody>
        </p:sp>
        <p:sp>
          <p:nvSpPr>
            <p:cNvPr id="415" name="Овал 414"/>
            <p:cNvSpPr/>
            <p:nvPr/>
          </p:nvSpPr>
          <p:spPr>
            <a:xfrm>
              <a:off x="500034" y="3929066"/>
              <a:ext cx="428628" cy="428628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6" name="TextBox 415"/>
            <p:cNvSpPr txBox="1"/>
            <p:nvPr/>
          </p:nvSpPr>
          <p:spPr>
            <a:xfrm>
              <a:off x="428596" y="4929198"/>
              <a:ext cx="5715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/>
                <a:t>Н</a:t>
              </a:r>
              <a:r>
                <a:rPr lang="en-US" sz="2800" dirty="0" smtClean="0"/>
                <a:t> </a:t>
              </a:r>
              <a:endParaRPr lang="ru-RU" sz="2800" dirty="0"/>
            </a:p>
          </p:txBody>
        </p:sp>
        <p:sp>
          <p:nvSpPr>
            <p:cNvPr id="417" name="TextBox 416"/>
            <p:cNvSpPr txBox="1"/>
            <p:nvPr/>
          </p:nvSpPr>
          <p:spPr>
            <a:xfrm>
              <a:off x="714348" y="5000636"/>
              <a:ext cx="428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+</a:t>
              </a:r>
              <a:r>
                <a:rPr lang="ru-RU" dirty="0" smtClean="0"/>
                <a:t>1</a:t>
              </a:r>
              <a:endParaRPr lang="ru-RU" dirty="0"/>
            </a:p>
          </p:txBody>
        </p:sp>
        <p:sp>
          <p:nvSpPr>
            <p:cNvPr id="418" name="TextBox 417"/>
            <p:cNvSpPr txBox="1"/>
            <p:nvPr/>
          </p:nvSpPr>
          <p:spPr>
            <a:xfrm>
              <a:off x="928662" y="4214818"/>
              <a:ext cx="5715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1</a:t>
              </a:r>
              <a:endParaRPr lang="ru-RU" dirty="0"/>
            </a:p>
          </p:txBody>
        </p:sp>
      </p:grpSp>
      <p:grpSp>
        <p:nvGrpSpPr>
          <p:cNvPr id="435" name="Группа 434"/>
          <p:cNvGrpSpPr/>
          <p:nvPr/>
        </p:nvGrpSpPr>
        <p:grpSpPr>
          <a:xfrm>
            <a:off x="6643702" y="1714488"/>
            <a:ext cx="2214578" cy="2571768"/>
            <a:chOff x="6643702" y="1714488"/>
            <a:chExt cx="2214578" cy="2571768"/>
          </a:xfrm>
        </p:grpSpPr>
        <p:grpSp>
          <p:nvGrpSpPr>
            <p:cNvPr id="433" name="Группа 432"/>
            <p:cNvGrpSpPr/>
            <p:nvPr/>
          </p:nvGrpSpPr>
          <p:grpSpPr>
            <a:xfrm>
              <a:off x="6715140" y="1824327"/>
              <a:ext cx="2143140" cy="2247615"/>
              <a:chOff x="6715140" y="1252823"/>
              <a:chExt cx="2143140" cy="2247615"/>
            </a:xfrm>
          </p:grpSpPr>
          <p:sp>
            <p:nvSpPr>
              <p:cNvPr id="202" name="TextBox 201"/>
              <p:cNvSpPr txBox="1"/>
              <p:nvPr/>
            </p:nvSpPr>
            <p:spPr>
              <a:xfrm>
                <a:off x="7143768" y="1785926"/>
                <a:ext cx="1714512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dirty="0" err="1" smtClean="0">
                    <a:latin typeface="Arial" pitchFamily="34" charset="0"/>
                    <a:cs typeface="Arial" pitchFamily="34" charset="0"/>
                  </a:rPr>
                  <a:t>НеМе</a:t>
                </a:r>
                <a:r>
                  <a:rPr lang="ru-RU" sz="2400" b="1" dirty="0" smtClean="0">
                    <a:latin typeface="Arial" pitchFamily="34" charset="0"/>
                    <a:cs typeface="Arial" pitchFamily="34" charset="0"/>
                  </a:rPr>
                  <a:t> …) </a:t>
                </a:r>
              </a:p>
              <a:p>
                <a:r>
                  <a:rPr lang="ru-RU" sz="2400" b="1" dirty="0" smtClean="0">
                    <a:latin typeface="Arial" pitchFamily="34" charset="0"/>
                    <a:cs typeface="Arial" pitchFamily="34" charset="0"/>
                  </a:rPr>
                  <a:t>от 4 до 8</a:t>
                </a:r>
                <a:r>
                  <a:rPr lang="en-US" sz="2400" b="1" dirty="0" smtClean="0">
                    <a:latin typeface="Arial" pitchFamily="34" charset="0"/>
                    <a:cs typeface="Arial" pitchFamily="34" charset="0"/>
                  </a:rPr>
                  <a:t>e </a:t>
                </a:r>
                <a:endParaRPr lang="ru-RU" sz="2400" b="1" dirty="0" smtClean="0">
                  <a:latin typeface="Arial" pitchFamily="34" charset="0"/>
                  <a:cs typeface="Arial" pitchFamily="34" charset="0"/>
                </a:endParaRPr>
              </a:p>
              <a:p>
                <a:endParaRPr lang="ru-RU" dirty="0"/>
              </a:p>
            </p:txBody>
          </p:sp>
          <p:grpSp>
            <p:nvGrpSpPr>
              <p:cNvPr id="432" name="Группа 431"/>
              <p:cNvGrpSpPr/>
              <p:nvPr/>
            </p:nvGrpSpPr>
            <p:grpSpPr>
              <a:xfrm>
                <a:off x="6715140" y="1252823"/>
                <a:ext cx="2143140" cy="2247615"/>
                <a:chOff x="6715140" y="1103453"/>
                <a:chExt cx="2143140" cy="2247615"/>
              </a:xfrm>
            </p:grpSpPr>
            <p:sp>
              <p:nvSpPr>
                <p:cNvPr id="211" name="TextBox 210"/>
                <p:cNvSpPr txBox="1"/>
                <p:nvPr/>
              </p:nvSpPr>
              <p:spPr>
                <a:xfrm>
                  <a:off x="6715140" y="1103453"/>
                  <a:ext cx="1928826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400" dirty="0" smtClean="0">
                      <a:solidFill>
                        <a:srgbClr val="C00000"/>
                      </a:solidFill>
                    </a:rPr>
                    <a:t>      </a:t>
                  </a:r>
                  <a:r>
                    <a:rPr lang="ru-RU" sz="2400" b="1" dirty="0" smtClean="0">
                      <a:solidFill>
                        <a:srgbClr val="C00000"/>
                      </a:solidFill>
                      <a:latin typeface="Arial" pitchFamily="34" charset="0"/>
                      <a:cs typeface="Arial" pitchFamily="34" charset="0"/>
                    </a:rPr>
                    <a:t>Вывод:</a:t>
                  </a:r>
                  <a:endParaRPr lang="ru-RU" sz="2400" b="1" dirty="0"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grpSp>
              <p:nvGrpSpPr>
                <p:cNvPr id="430" name="Группа 429"/>
                <p:cNvGrpSpPr/>
                <p:nvPr/>
              </p:nvGrpSpPr>
              <p:grpSpPr>
                <a:xfrm>
                  <a:off x="6715140" y="1707994"/>
                  <a:ext cx="2143140" cy="1643074"/>
                  <a:chOff x="6715140" y="1707994"/>
                  <a:chExt cx="2143140" cy="1643074"/>
                </a:xfrm>
              </p:grpSpPr>
              <p:sp>
                <p:nvSpPr>
                  <p:cNvPr id="207" name="TextBox 206"/>
                  <p:cNvSpPr txBox="1"/>
                  <p:nvPr/>
                </p:nvSpPr>
                <p:spPr>
                  <a:xfrm>
                    <a:off x="6715140" y="1707994"/>
                    <a:ext cx="428628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2000" b="1" dirty="0" smtClean="0"/>
                      <a:t>+</a:t>
                    </a:r>
                    <a:r>
                      <a:rPr lang="ru-RU" sz="2000" b="1" dirty="0" smtClean="0"/>
                      <a:t>?</a:t>
                    </a:r>
                    <a:endParaRPr lang="ru-RU" sz="2000" b="1" dirty="0"/>
                  </a:p>
                </p:txBody>
              </p:sp>
              <p:sp>
                <p:nvSpPr>
                  <p:cNvPr id="209" name="Овал 208"/>
                  <p:cNvSpPr/>
                  <p:nvPr/>
                </p:nvSpPr>
                <p:spPr>
                  <a:xfrm>
                    <a:off x="6715140" y="1707994"/>
                    <a:ext cx="428628" cy="428628"/>
                  </a:xfrm>
                  <a:prstGeom prst="ellipse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10" name="TextBox 209"/>
                  <p:cNvSpPr txBox="1"/>
                  <p:nvPr/>
                </p:nvSpPr>
                <p:spPr>
                  <a:xfrm>
                    <a:off x="6858016" y="2643182"/>
                    <a:ext cx="2000264" cy="70788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2000" b="1" dirty="0" smtClean="0">
                        <a:latin typeface="Arial" pitchFamily="34" charset="0"/>
                        <a:cs typeface="Arial" pitchFamily="34" charset="0"/>
                      </a:rPr>
                      <a:t>Исключение: </a:t>
                    </a:r>
                  </a:p>
                  <a:p>
                    <a:r>
                      <a:rPr lang="ru-RU" sz="2000" b="1" dirty="0" smtClean="0">
                        <a:latin typeface="Arial" pitchFamily="34" charset="0"/>
                        <a:cs typeface="Arial" pitchFamily="34" charset="0"/>
                      </a:rPr>
                      <a:t>Н (1</a:t>
                    </a:r>
                    <a:r>
                      <a:rPr lang="ru-RU" sz="2000" b="1" dirty="0" smtClean="0"/>
                      <a:t>ē</a:t>
                    </a:r>
                    <a:r>
                      <a:rPr lang="ru-RU" sz="2000" b="1" dirty="0" smtClean="0">
                        <a:latin typeface="Arial" pitchFamily="34" charset="0"/>
                        <a:cs typeface="Arial" pitchFamily="34" charset="0"/>
                      </a:rPr>
                      <a:t>); В (3</a:t>
                    </a:r>
                    <a:r>
                      <a:rPr lang="ru-RU" sz="2000" b="1" dirty="0" smtClean="0"/>
                      <a:t>ē</a:t>
                    </a:r>
                    <a:r>
                      <a:rPr lang="ru-RU" sz="2000" b="1" dirty="0" smtClean="0">
                        <a:latin typeface="Arial" pitchFamily="34" charset="0"/>
                        <a:cs typeface="Arial" pitchFamily="34" charset="0"/>
                      </a:rPr>
                      <a:t>)</a:t>
                    </a:r>
                    <a:endParaRPr lang="ru-RU" sz="2000" b="1" dirty="0"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cxnSp>
                <p:nvCxnSpPr>
                  <p:cNvPr id="429" name="Прямая соединительная линия 428"/>
                  <p:cNvCxnSpPr/>
                  <p:nvPr/>
                </p:nvCxnSpPr>
                <p:spPr>
                  <a:xfrm>
                    <a:off x="8572528" y="2136622"/>
                    <a:ext cx="71438" cy="158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434" name="Скругленный прямоугольник 433"/>
            <p:cNvSpPr/>
            <p:nvPr/>
          </p:nvSpPr>
          <p:spPr>
            <a:xfrm>
              <a:off x="6643702" y="1714488"/>
              <a:ext cx="2214578" cy="2571768"/>
            </a:xfrm>
            <a:prstGeom prst="roundRect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22" name="Группа 421"/>
          <p:cNvGrpSpPr/>
          <p:nvPr/>
        </p:nvGrpSpPr>
        <p:grpSpPr>
          <a:xfrm>
            <a:off x="7286644" y="71414"/>
            <a:ext cx="1214446" cy="357190"/>
            <a:chOff x="6715140" y="142852"/>
            <a:chExt cx="1214446" cy="357190"/>
          </a:xfrm>
        </p:grpSpPr>
        <p:sp>
          <p:nvSpPr>
            <p:cNvPr id="423" name="Пятиугольник 422">
              <a:hlinkClick r:id="rId5" action="ppaction://hlinksldjump"/>
            </p:cNvPr>
            <p:cNvSpPr/>
            <p:nvPr/>
          </p:nvSpPr>
          <p:spPr>
            <a:xfrm>
              <a:off x="6715140" y="142852"/>
              <a:ext cx="1000132" cy="357190"/>
            </a:xfrm>
            <a:prstGeom prst="homePlat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главная</a:t>
              </a:r>
              <a:endParaRPr lang="ru-RU" sz="1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4" name="Нашивка 423"/>
            <p:cNvSpPr/>
            <p:nvPr/>
          </p:nvSpPr>
          <p:spPr>
            <a:xfrm>
              <a:off x="7572396" y="142852"/>
              <a:ext cx="357190" cy="357190"/>
            </a:xfrm>
            <a:prstGeom prst="chevro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425" name="Группа 424"/>
          <p:cNvGrpSpPr/>
          <p:nvPr/>
        </p:nvGrpSpPr>
        <p:grpSpPr>
          <a:xfrm>
            <a:off x="1071538" y="4000504"/>
            <a:ext cx="3643338" cy="1857388"/>
            <a:chOff x="714348" y="1714488"/>
            <a:chExt cx="3643338" cy="1857388"/>
          </a:xfrm>
        </p:grpSpPr>
        <p:grpSp>
          <p:nvGrpSpPr>
            <p:cNvPr id="426" name="Группа 31"/>
            <p:cNvGrpSpPr/>
            <p:nvPr/>
          </p:nvGrpSpPr>
          <p:grpSpPr>
            <a:xfrm>
              <a:off x="714348" y="1714488"/>
              <a:ext cx="3643338" cy="1857388"/>
              <a:chOff x="285720" y="3714752"/>
              <a:chExt cx="3643338" cy="1857388"/>
            </a:xfrm>
          </p:grpSpPr>
          <p:grpSp>
            <p:nvGrpSpPr>
              <p:cNvPr id="428" name="Группа 1"/>
              <p:cNvGrpSpPr/>
              <p:nvPr/>
            </p:nvGrpSpPr>
            <p:grpSpPr>
              <a:xfrm>
                <a:off x="1103265" y="4357694"/>
                <a:ext cx="2325728" cy="1143002"/>
                <a:chOff x="1103266" y="4357694"/>
                <a:chExt cx="2397168" cy="1143002"/>
              </a:xfrm>
            </p:grpSpPr>
            <p:sp>
              <p:nvSpPr>
                <p:cNvPr id="443" name="Прямоугольник 2"/>
                <p:cNvSpPr/>
                <p:nvPr/>
              </p:nvSpPr>
              <p:spPr>
                <a:xfrm>
                  <a:off x="2643174" y="4357694"/>
                  <a:ext cx="553357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sz="2000" dirty="0" smtClean="0">
                      <a:ln>
                        <a:solidFill>
                          <a:schemeClr val="tx1">
                            <a:lumMod val="50000"/>
                          </a:schemeClr>
                        </a:solidFill>
                      </a:ln>
                      <a:solidFill>
                        <a:schemeClr val="accent3">
                          <a:lumMod val="50000"/>
                        </a:schemeClr>
                      </a:solidFill>
                    </a:rPr>
                    <a:t>2P</a:t>
                  </a:r>
                  <a:r>
                    <a:rPr lang="en-US" sz="2000" baseline="30000" dirty="0" smtClean="0">
                      <a:ln>
                        <a:solidFill>
                          <a:schemeClr val="tx1">
                            <a:lumMod val="50000"/>
                          </a:schemeClr>
                        </a:solidFill>
                      </a:ln>
                      <a:solidFill>
                        <a:schemeClr val="accent3">
                          <a:lumMod val="50000"/>
                        </a:schemeClr>
                      </a:solidFill>
                    </a:rPr>
                    <a:t>3</a:t>
                  </a:r>
                  <a:endParaRPr lang="ru-RU" sz="2000" baseline="30000" dirty="0">
                    <a:ln>
                      <a:solidFill>
                        <a:schemeClr val="tx1">
                          <a:lumMod val="50000"/>
                        </a:schemeClr>
                      </a:solidFill>
                    </a:ln>
                    <a:solidFill>
                      <a:schemeClr val="accent3">
                        <a:lumMod val="50000"/>
                      </a:schemeClr>
                    </a:solidFill>
                  </a:endParaRPr>
                </a:p>
              </p:txBody>
            </p:sp>
            <p:grpSp>
              <p:nvGrpSpPr>
                <p:cNvPr id="444" name="Группа 74"/>
                <p:cNvGrpSpPr/>
                <p:nvPr/>
              </p:nvGrpSpPr>
              <p:grpSpPr>
                <a:xfrm>
                  <a:off x="1103266" y="4714879"/>
                  <a:ext cx="2397168" cy="785817"/>
                  <a:chOff x="1103265" y="4560903"/>
                  <a:chExt cx="3030579" cy="903297"/>
                </a:xfrm>
              </p:grpSpPr>
              <p:sp>
                <p:nvSpPr>
                  <p:cNvPr id="445" name="Прямоугольник 444"/>
                  <p:cNvSpPr/>
                  <p:nvPr/>
                </p:nvSpPr>
                <p:spPr>
                  <a:xfrm>
                    <a:off x="1979577" y="4560903"/>
                    <a:ext cx="532518" cy="400110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2000" dirty="0" smtClean="0">
                        <a:ln>
                          <a:solidFill>
                            <a:schemeClr val="tx1">
                              <a:lumMod val="50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</a:rPr>
                      <a:t>2S</a:t>
                    </a:r>
                    <a:r>
                      <a:rPr lang="en-US" sz="2000" baseline="30000" dirty="0" smtClean="0">
                        <a:ln>
                          <a:solidFill>
                            <a:schemeClr val="tx1">
                              <a:lumMod val="50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</a:rPr>
                      <a:t>2</a:t>
                    </a:r>
                    <a:endParaRPr lang="ru-RU" sz="2000" baseline="30000" dirty="0">
                      <a:ln>
                        <a:solidFill>
                          <a:schemeClr val="tx1">
                            <a:lumMod val="50000"/>
                          </a:schemeClr>
                        </a:solidFill>
                      </a:ln>
                      <a:solidFill>
                        <a:schemeClr val="accent3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446" name="TextBox 445"/>
                  <p:cNvSpPr txBox="1"/>
                  <p:nvPr/>
                </p:nvSpPr>
                <p:spPr>
                  <a:xfrm>
                    <a:off x="1103265" y="4560903"/>
                    <a:ext cx="532518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ru-RU" sz="2000" dirty="0" smtClean="0">
                        <a:ln>
                          <a:solidFill>
                            <a:schemeClr val="tx1">
                              <a:lumMod val="50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</a:rPr>
                      <a:t>1</a:t>
                    </a:r>
                    <a:r>
                      <a:rPr lang="en-US" sz="2000" dirty="0" smtClean="0">
                        <a:ln>
                          <a:solidFill>
                            <a:schemeClr val="tx1">
                              <a:lumMod val="50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</a:rPr>
                      <a:t>S</a:t>
                    </a:r>
                    <a:r>
                      <a:rPr lang="en-US" sz="2000" baseline="30000" dirty="0" smtClean="0">
                        <a:ln>
                          <a:solidFill>
                            <a:schemeClr val="tx1">
                              <a:lumMod val="50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</a:rPr>
                      <a:t>2</a:t>
                    </a:r>
                    <a:endParaRPr lang="ru-RU" sz="2000" baseline="30000" dirty="0">
                      <a:ln>
                        <a:solidFill>
                          <a:schemeClr val="tx1">
                            <a:lumMod val="50000"/>
                          </a:schemeClr>
                        </a:solidFill>
                      </a:ln>
                      <a:solidFill>
                        <a:schemeClr val="accent3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447" name="Прямоугольник 446"/>
                  <p:cNvSpPr/>
                  <p:nvPr/>
                </p:nvSpPr>
                <p:spPr>
                  <a:xfrm>
                    <a:off x="1103265" y="4962546"/>
                    <a:ext cx="547695" cy="501654"/>
                  </a:xfrm>
                  <a:prstGeom prst="rect">
                    <a:avLst/>
                  </a:prstGeom>
                  <a:ln>
                    <a:solidFill>
                      <a:srgbClr val="0070C0"/>
                    </a:solidFill>
                  </a:ln>
                </p:spPr>
                <p:style>
                  <a:lnRef idx="2">
                    <a:schemeClr val="accent1"/>
                  </a:lnRef>
                  <a:fillRef idx="1">
                    <a:schemeClr val="l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448" name="Прямоугольник 447"/>
                  <p:cNvSpPr/>
                  <p:nvPr/>
                </p:nvSpPr>
                <p:spPr>
                  <a:xfrm>
                    <a:off x="2016090" y="4962546"/>
                    <a:ext cx="511182" cy="501654"/>
                  </a:xfrm>
                  <a:prstGeom prst="rect">
                    <a:avLst/>
                  </a:prstGeom>
                  <a:ln>
                    <a:solidFill>
                      <a:srgbClr val="0070C0"/>
                    </a:solidFill>
                  </a:ln>
                </p:spPr>
                <p:style>
                  <a:lnRef idx="2">
                    <a:schemeClr val="accent1"/>
                  </a:lnRef>
                  <a:fillRef idx="1">
                    <a:schemeClr val="l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 dirty="0">
                      <a:solidFill>
                        <a:schemeClr val="accent3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449" name="Прямоугольник 448"/>
                  <p:cNvSpPr/>
                  <p:nvPr/>
                </p:nvSpPr>
                <p:spPr>
                  <a:xfrm>
                    <a:off x="2527272" y="4597416"/>
                    <a:ext cx="547695" cy="501654"/>
                  </a:xfrm>
                  <a:prstGeom prst="rect">
                    <a:avLst/>
                  </a:prstGeom>
                  <a:ln>
                    <a:solidFill>
                      <a:srgbClr val="0070C0"/>
                    </a:solidFill>
                  </a:ln>
                </p:spPr>
                <p:style>
                  <a:lnRef idx="2">
                    <a:schemeClr val="accent1"/>
                  </a:lnRef>
                  <a:fillRef idx="1">
                    <a:schemeClr val="l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 dirty="0">
                      <a:solidFill>
                        <a:schemeClr val="accent3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450" name="Прямоугольник 449"/>
                  <p:cNvSpPr/>
                  <p:nvPr/>
                </p:nvSpPr>
                <p:spPr>
                  <a:xfrm>
                    <a:off x="3074967" y="4597416"/>
                    <a:ext cx="511182" cy="501654"/>
                  </a:xfrm>
                  <a:prstGeom prst="rect">
                    <a:avLst/>
                  </a:prstGeom>
                  <a:ln>
                    <a:solidFill>
                      <a:srgbClr val="0070C0"/>
                    </a:solidFill>
                  </a:ln>
                </p:spPr>
                <p:style>
                  <a:lnRef idx="2">
                    <a:schemeClr val="accent1"/>
                  </a:lnRef>
                  <a:fillRef idx="1">
                    <a:schemeClr val="l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451" name="Прямоугольник 450"/>
                  <p:cNvSpPr/>
                  <p:nvPr/>
                </p:nvSpPr>
                <p:spPr>
                  <a:xfrm>
                    <a:off x="3586149" y="4597416"/>
                    <a:ext cx="547695" cy="501654"/>
                  </a:xfrm>
                  <a:prstGeom prst="rect">
                    <a:avLst/>
                  </a:prstGeom>
                  <a:ln>
                    <a:solidFill>
                      <a:srgbClr val="0070C0"/>
                    </a:solidFill>
                  </a:ln>
                </p:spPr>
                <p:style>
                  <a:lnRef idx="2">
                    <a:schemeClr val="accent1"/>
                  </a:lnRef>
                  <a:fillRef idx="1">
                    <a:schemeClr val="l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452" name="TextBox 451"/>
                  <p:cNvSpPr txBox="1"/>
                  <p:nvPr/>
                </p:nvSpPr>
                <p:spPr>
                  <a:xfrm>
                    <a:off x="1103265" y="4560903"/>
                    <a:ext cx="532518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ru-RU" sz="2000" dirty="0" smtClean="0">
                        <a:ln>
                          <a:solidFill>
                            <a:schemeClr val="tx1">
                              <a:lumMod val="50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</a:rPr>
                      <a:t>1</a:t>
                    </a:r>
                    <a:r>
                      <a:rPr lang="en-US" sz="2000" dirty="0" smtClean="0">
                        <a:ln>
                          <a:solidFill>
                            <a:schemeClr val="tx1">
                              <a:lumMod val="50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</a:rPr>
                      <a:t>S</a:t>
                    </a:r>
                    <a:r>
                      <a:rPr lang="en-US" sz="2000" baseline="30000" dirty="0" smtClean="0">
                        <a:ln>
                          <a:solidFill>
                            <a:schemeClr val="tx1">
                              <a:lumMod val="50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</a:rPr>
                      <a:t>2</a:t>
                    </a:r>
                    <a:endParaRPr lang="ru-RU" sz="2000" baseline="30000" dirty="0">
                      <a:ln>
                        <a:solidFill>
                          <a:schemeClr val="tx1">
                            <a:lumMod val="50000"/>
                          </a:schemeClr>
                        </a:solidFill>
                      </a:ln>
                      <a:solidFill>
                        <a:schemeClr val="accent3">
                          <a:lumMod val="50000"/>
                        </a:schemeClr>
                      </a:solidFill>
                    </a:endParaRPr>
                  </a:p>
                </p:txBody>
              </p:sp>
              <p:cxnSp>
                <p:nvCxnSpPr>
                  <p:cNvPr id="453" name="Прямая со стрелкой 12"/>
                  <p:cNvCxnSpPr/>
                  <p:nvPr/>
                </p:nvCxnSpPr>
                <p:spPr>
                  <a:xfrm rot="5400000">
                    <a:off x="1286624" y="5217343"/>
                    <a:ext cx="292104" cy="1588"/>
                  </a:xfrm>
                  <a:prstGeom prst="straightConnector1">
                    <a:avLst/>
                  </a:prstGeom>
                  <a:ln w="28575">
                    <a:solidFill>
                      <a:schemeClr val="tx1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4" name="Прямая со стрелкой 453"/>
                  <p:cNvCxnSpPr/>
                  <p:nvPr/>
                </p:nvCxnSpPr>
                <p:spPr>
                  <a:xfrm rot="5400000" flipH="1" flipV="1">
                    <a:off x="2601091" y="4815700"/>
                    <a:ext cx="292104" cy="1587"/>
                  </a:xfrm>
                  <a:prstGeom prst="straightConnector1">
                    <a:avLst/>
                  </a:prstGeom>
                  <a:ln w="28575">
                    <a:solidFill>
                      <a:schemeClr val="tx1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5" name="Прямая со стрелкой 454"/>
                  <p:cNvCxnSpPr/>
                  <p:nvPr/>
                </p:nvCxnSpPr>
                <p:spPr>
                  <a:xfrm rot="16200000" flipV="1">
                    <a:off x="1121522" y="5199879"/>
                    <a:ext cx="255591" cy="2"/>
                  </a:xfrm>
                  <a:prstGeom prst="straightConnector1">
                    <a:avLst/>
                  </a:prstGeom>
                  <a:ln w="28575">
                    <a:solidFill>
                      <a:schemeClr val="tx1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6" name="Прямая со стрелкой 455"/>
                  <p:cNvCxnSpPr/>
                  <p:nvPr/>
                </p:nvCxnSpPr>
                <p:spPr>
                  <a:xfrm rot="5400000" flipH="1" flipV="1">
                    <a:off x="2071653" y="5199087"/>
                    <a:ext cx="255593" cy="1588"/>
                  </a:xfrm>
                  <a:prstGeom prst="straightConnector1">
                    <a:avLst/>
                  </a:prstGeom>
                  <a:ln w="28575">
                    <a:solidFill>
                      <a:schemeClr val="tx1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7" name="Прямая со стрелкой 456"/>
                  <p:cNvCxnSpPr/>
                  <p:nvPr/>
                </p:nvCxnSpPr>
                <p:spPr>
                  <a:xfrm rot="5400000" flipH="1" flipV="1">
                    <a:off x="3185300" y="4815700"/>
                    <a:ext cx="292104" cy="1587"/>
                  </a:xfrm>
                  <a:prstGeom prst="straightConnector1">
                    <a:avLst/>
                  </a:prstGeom>
                  <a:ln w="28575">
                    <a:solidFill>
                      <a:schemeClr val="tx1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58" name="Прямоугольник 457"/>
                  <p:cNvSpPr/>
                  <p:nvPr/>
                </p:nvSpPr>
                <p:spPr>
                  <a:xfrm>
                    <a:off x="1979577" y="4560903"/>
                    <a:ext cx="532518" cy="400110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2000" dirty="0" smtClean="0">
                        <a:ln>
                          <a:solidFill>
                            <a:schemeClr val="tx1">
                              <a:lumMod val="50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</a:rPr>
                      <a:t>2S</a:t>
                    </a:r>
                    <a:r>
                      <a:rPr lang="en-US" sz="2000" baseline="30000" dirty="0" smtClean="0">
                        <a:ln>
                          <a:solidFill>
                            <a:schemeClr val="tx1">
                              <a:lumMod val="50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</a:rPr>
                      <a:t>2</a:t>
                    </a:r>
                    <a:endParaRPr lang="ru-RU" sz="2000" baseline="30000" dirty="0">
                      <a:ln>
                        <a:solidFill>
                          <a:schemeClr val="tx1">
                            <a:lumMod val="50000"/>
                          </a:schemeClr>
                        </a:solidFill>
                      </a:ln>
                      <a:solidFill>
                        <a:schemeClr val="accent3">
                          <a:lumMod val="50000"/>
                        </a:schemeClr>
                      </a:solidFill>
                    </a:endParaRPr>
                  </a:p>
                </p:txBody>
              </p:sp>
              <p:cxnSp>
                <p:nvCxnSpPr>
                  <p:cNvPr id="459" name="Прямая со стрелкой 458"/>
                  <p:cNvCxnSpPr/>
                  <p:nvPr/>
                </p:nvCxnSpPr>
                <p:spPr>
                  <a:xfrm rot="16200000" flipH="1">
                    <a:off x="2199450" y="5217342"/>
                    <a:ext cx="292102" cy="1587"/>
                  </a:xfrm>
                  <a:prstGeom prst="straightConnector1">
                    <a:avLst/>
                  </a:prstGeom>
                  <a:ln w="28575">
                    <a:solidFill>
                      <a:schemeClr val="tx1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431" name="Скругленная прямоугольная выноска 430"/>
              <p:cNvSpPr/>
              <p:nvPr/>
            </p:nvSpPr>
            <p:spPr>
              <a:xfrm>
                <a:off x="285720" y="3714752"/>
                <a:ext cx="3643338" cy="1857388"/>
              </a:xfrm>
              <a:prstGeom prst="wedgeRoundRectCallout">
                <a:avLst>
                  <a:gd name="adj1" fmla="val 47887"/>
                  <a:gd name="adj2" fmla="val -156693"/>
                  <a:gd name="adj3" fmla="val 16667"/>
                </a:avLst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36" name="TextBox 435"/>
              <p:cNvSpPr txBox="1"/>
              <p:nvPr/>
            </p:nvSpPr>
            <p:spPr>
              <a:xfrm>
                <a:off x="500034" y="3988362"/>
                <a:ext cx="50006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+7</a:t>
                </a:r>
                <a:endParaRPr lang="ru-RU" dirty="0"/>
              </a:p>
            </p:txBody>
          </p:sp>
          <p:sp>
            <p:nvSpPr>
              <p:cNvPr id="437" name="TextBox 436"/>
              <p:cNvSpPr txBox="1"/>
              <p:nvPr/>
            </p:nvSpPr>
            <p:spPr>
              <a:xfrm>
                <a:off x="928662" y="3786190"/>
                <a:ext cx="71438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dirty="0" smtClean="0"/>
                  <a:t>) );</a:t>
                </a:r>
                <a:endParaRPr lang="ru-RU" sz="3200" dirty="0"/>
              </a:p>
            </p:txBody>
          </p:sp>
          <p:sp>
            <p:nvSpPr>
              <p:cNvPr id="438" name="TextBox 437"/>
              <p:cNvSpPr txBox="1"/>
              <p:nvPr/>
            </p:nvSpPr>
            <p:spPr>
              <a:xfrm>
                <a:off x="1643042" y="3857628"/>
                <a:ext cx="200026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/>
                  <a:t>1S</a:t>
                </a:r>
                <a:r>
                  <a:rPr lang="en-US" sz="2800" baseline="30000" dirty="0" smtClean="0"/>
                  <a:t>2</a:t>
                </a:r>
                <a:r>
                  <a:rPr lang="en-US" sz="2800" dirty="0" smtClean="0"/>
                  <a:t>2S</a:t>
                </a:r>
                <a:r>
                  <a:rPr lang="en-US" sz="2800" baseline="30000" dirty="0" smtClean="0"/>
                  <a:t>2</a:t>
                </a:r>
                <a:r>
                  <a:rPr lang="en-US" sz="2800" dirty="0" smtClean="0"/>
                  <a:t>2P</a:t>
                </a:r>
                <a:r>
                  <a:rPr lang="en-US" sz="2800" baseline="30000" dirty="0" smtClean="0"/>
                  <a:t>3</a:t>
                </a:r>
                <a:endParaRPr lang="ru-RU" sz="2800" baseline="30000" dirty="0"/>
              </a:p>
            </p:txBody>
          </p:sp>
          <p:sp>
            <p:nvSpPr>
              <p:cNvPr id="439" name="Овал 438"/>
              <p:cNvSpPr/>
              <p:nvPr/>
            </p:nvSpPr>
            <p:spPr>
              <a:xfrm>
                <a:off x="500034" y="3929066"/>
                <a:ext cx="428628" cy="428628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40" name="TextBox 439"/>
              <p:cNvSpPr txBox="1"/>
              <p:nvPr/>
            </p:nvSpPr>
            <p:spPr>
              <a:xfrm>
                <a:off x="428596" y="4929198"/>
                <a:ext cx="57150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/>
                  <a:t>N </a:t>
                </a:r>
                <a:endParaRPr lang="ru-RU" sz="2800" dirty="0"/>
              </a:p>
            </p:txBody>
          </p:sp>
          <p:sp>
            <p:nvSpPr>
              <p:cNvPr id="441" name="TextBox 440"/>
              <p:cNvSpPr txBox="1"/>
              <p:nvPr/>
            </p:nvSpPr>
            <p:spPr>
              <a:xfrm>
                <a:off x="642910" y="5000636"/>
                <a:ext cx="4286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+7</a:t>
                </a:r>
                <a:endParaRPr lang="ru-RU" dirty="0"/>
              </a:p>
            </p:txBody>
          </p:sp>
          <p:sp>
            <p:nvSpPr>
              <p:cNvPr id="442" name="TextBox 441"/>
              <p:cNvSpPr txBox="1"/>
              <p:nvPr/>
            </p:nvSpPr>
            <p:spPr>
              <a:xfrm>
                <a:off x="928662" y="4214818"/>
                <a:ext cx="57150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2 5</a:t>
                </a:r>
                <a:endParaRPr lang="ru-RU" dirty="0"/>
              </a:p>
            </p:txBody>
          </p:sp>
        </p:grpSp>
        <p:cxnSp>
          <p:nvCxnSpPr>
            <p:cNvPr id="427" name="Прямая со стрелкой 426"/>
            <p:cNvCxnSpPr/>
            <p:nvPr/>
          </p:nvCxnSpPr>
          <p:spPr>
            <a:xfrm rot="5400000" flipH="1" flipV="1">
              <a:off x="3515640" y="2944144"/>
              <a:ext cx="254114" cy="121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0" name="Группа 459"/>
          <p:cNvGrpSpPr/>
          <p:nvPr/>
        </p:nvGrpSpPr>
        <p:grpSpPr>
          <a:xfrm>
            <a:off x="1214414" y="3929066"/>
            <a:ext cx="3643338" cy="1857388"/>
            <a:chOff x="4500562" y="3929066"/>
            <a:chExt cx="3643338" cy="1857388"/>
          </a:xfrm>
        </p:grpSpPr>
        <p:grpSp>
          <p:nvGrpSpPr>
            <p:cNvPr id="461" name="Группа 1"/>
            <p:cNvGrpSpPr/>
            <p:nvPr/>
          </p:nvGrpSpPr>
          <p:grpSpPr>
            <a:xfrm>
              <a:off x="4500562" y="3929066"/>
              <a:ext cx="3643338" cy="1857388"/>
              <a:chOff x="285720" y="3714752"/>
              <a:chExt cx="3643338" cy="1857388"/>
            </a:xfrm>
          </p:grpSpPr>
          <p:grpSp>
            <p:nvGrpSpPr>
              <p:cNvPr id="464" name="Группа 1"/>
              <p:cNvGrpSpPr/>
              <p:nvPr/>
            </p:nvGrpSpPr>
            <p:grpSpPr>
              <a:xfrm>
                <a:off x="1103265" y="4357694"/>
                <a:ext cx="2325728" cy="1143002"/>
                <a:chOff x="1103266" y="4357694"/>
                <a:chExt cx="2397168" cy="1143002"/>
              </a:xfrm>
            </p:grpSpPr>
            <p:sp>
              <p:nvSpPr>
                <p:cNvPr id="473" name="Прямоугольник 2"/>
                <p:cNvSpPr/>
                <p:nvPr/>
              </p:nvSpPr>
              <p:spPr>
                <a:xfrm>
                  <a:off x="2643174" y="4357694"/>
                  <a:ext cx="553357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sz="2000" dirty="0" smtClean="0">
                      <a:ln>
                        <a:solidFill>
                          <a:schemeClr val="tx1">
                            <a:lumMod val="50000"/>
                          </a:schemeClr>
                        </a:solidFill>
                      </a:ln>
                      <a:solidFill>
                        <a:schemeClr val="accent3">
                          <a:lumMod val="50000"/>
                        </a:schemeClr>
                      </a:solidFill>
                    </a:rPr>
                    <a:t>2P</a:t>
                  </a:r>
                  <a:r>
                    <a:rPr lang="en-US" sz="2000" baseline="30000" dirty="0" smtClean="0">
                      <a:ln>
                        <a:solidFill>
                          <a:schemeClr val="tx1">
                            <a:lumMod val="50000"/>
                          </a:schemeClr>
                        </a:solidFill>
                      </a:ln>
                      <a:solidFill>
                        <a:schemeClr val="accent3">
                          <a:lumMod val="50000"/>
                        </a:schemeClr>
                      </a:solidFill>
                    </a:rPr>
                    <a:t>4</a:t>
                  </a:r>
                  <a:endParaRPr lang="ru-RU" sz="2000" baseline="30000" dirty="0">
                    <a:ln>
                      <a:solidFill>
                        <a:schemeClr val="tx1">
                          <a:lumMod val="50000"/>
                        </a:schemeClr>
                      </a:solidFill>
                    </a:ln>
                    <a:solidFill>
                      <a:schemeClr val="accent3">
                        <a:lumMod val="50000"/>
                      </a:schemeClr>
                    </a:solidFill>
                  </a:endParaRPr>
                </a:p>
              </p:txBody>
            </p:sp>
            <p:grpSp>
              <p:nvGrpSpPr>
                <p:cNvPr id="474" name="Группа 74"/>
                <p:cNvGrpSpPr/>
                <p:nvPr/>
              </p:nvGrpSpPr>
              <p:grpSpPr>
                <a:xfrm>
                  <a:off x="1103266" y="4714879"/>
                  <a:ext cx="2397168" cy="785817"/>
                  <a:chOff x="1103265" y="4560903"/>
                  <a:chExt cx="3030579" cy="903297"/>
                </a:xfrm>
              </p:grpSpPr>
              <p:sp>
                <p:nvSpPr>
                  <p:cNvPr id="475" name="Прямоугольник 474"/>
                  <p:cNvSpPr/>
                  <p:nvPr/>
                </p:nvSpPr>
                <p:spPr>
                  <a:xfrm>
                    <a:off x="1979577" y="4560903"/>
                    <a:ext cx="532518" cy="400110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2000" dirty="0" smtClean="0">
                        <a:ln>
                          <a:solidFill>
                            <a:schemeClr val="tx1">
                              <a:lumMod val="50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</a:rPr>
                      <a:t>2S</a:t>
                    </a:r>
                    <a:r>
                      <a:rPr lang="en-US" sz="2000" baseline="30000" dirty="0" smtClean="0">
                        <a:ln>
                          <a:solidFill>
                            <a:schemeClr val="tx1">
                              <a:lumMod val="50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</a:rPr>
                      <a:t>2</a:t>
                    </a:r>
                    <a:endParaRPr lang="ru-RU" sz="2000" baseline="30000" dirty="0">
                      <a:ln>
                        <a:solidFill>
                          <a:schemeClr val="tx1">
                            <a:lumMod val="50000"/>
                          </a:schemeClr>
                        </a:solidFill>
                      </a:ln>
                      <a:solidFill>
                        <a:schemeClr val="accent3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476" name="TextBox 475"/>
                  <p:cNvSpPr txBox="1"/>
                  <p:nvPr/>
                </p:nvSpPr>
                <p:spPr>
                  <a:xfrm>
                    <a:off x="1103265" y="4560903"/>
                    <a:ext cx="532518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ru-RU" sz="2000" dirty="0" smtClean="0">
                        <a:ln>
                          <a:solidFill>
                            <a:schemeClr val="tx1">
                              <a:lumMod val="50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</a:rPr>
                      <a:t>1</a:t>
                    </a:r>
                    <a:r>
                      <a:rPr lang="en-US" sz="2000" dirty="0" smtClean="0">
                        <a:ln>
                          <a:solidFill>
                            <a:schemeClr val="tx1">
                              <a:lumMod val="50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</a:rPr>
                      <a:t>S</a:t>
                    </a:r>
                    <a:r>
                      <a:rPr lang="en-US" sz="2000" baseline="30000" dirty="0" smtClean="0">
                        <a:ln>
                          <a:solidFill>
                            <a:schemeClr val="tx1">
                              <a:lumMod val="50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</a:rPr>
                      <a:t>2</a:t>
                    </a:r>
                    <a:endParaRPr lang="ru-RU" sz="2000" baseline="30000" dirty="0">
                      <a:ln>
                        <a:solidFill>
                          <a:schemeClr val="tx1">
                            <a:lumMod val="50000"/>
                          </a:schemeClr>
                        </a:solidFill>
                      </a:ln>
                      <a:solidFill>
                        <a:schemeClr val="accent3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477" name="Прямоугольник 15"/>
                  <p:cNvSpPr/>
                  <p:nvPr/>
                </p:nvSpPr>
                <p:spPr>
                  <a:xfrm>
                    <a:off x="1103265" y="4962546"/>
                    <a:ext cx="547695" cy="501654"/>
                  </a:xfrm>
                  <a:prstGeom prst="rect">
                    <a:avLst/>
                  </a:prstGeom>
                  <a:ln>
                    <a:solidFill>
                      <a:srgbClr val="0070C0"/>
                    </a:solidFill>
                  </a:ln>
                </p:spPr>
                <p:style>
                  <a:lnRef idx="2">
                    <a:schemeClr val="accent1"/>
                  </a:lnRef>
                  <a:fillRef idx="1">
                    <a:schemeClr val="l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478" name="Прямоугольник 477"/>
                  <p:cNvSpPr/>
                  <p:nvPr/>
                </p:nvSpPr>
                <p:spPr>
                  <a:xfrm>
                    <a:off x="2016090" y="4962546"/>
                    <a:ext cx="511182" cy="501654"/>
                  </a:xfrm>
                  <a:prstGeom prst="rect">
                    <a:avLst/>
                  </a:prstGeom>
                  <a:ln>
                    <a:solidFill>
                      <a:srgbClr val="0070C0"/>
                    </a:solidFill>
                  </a:ln>
                </p:spPr>
                <p:style>
                  <a:lnRef idx="2">
                    <a:schemeClr val="accent1"/>
                  </a:lnRef>
                  <a:fillRef idx="1">
                    <a:schemeClr val="l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 dirty="0">
                      <a:solidFill>
                        <a:schemeClr val="accent3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479" name="Прямоугольник 478"/>
                  <p:cNvSpPr/>
                  <p:nvPr/>
                </p:nvSpPr>
                <p:spPr>
                  <a:xfrm>
                    <a:off x="2527272" y="4597416"/>
                    <a:ext cx="547695" cy="501654"/>
                  </a:xfrm>
                  <a:prstGeom prst="rect">
                    <a:avLst/>
                  </a:prstGeom>
                  <a:ln>
                    <a:solidFill>
                      <a:srgbClr val="0070C0"/>
                    </a:solidFill>
                  </a:ln>
                </p:spPr>
                <p:style>
                  <a:lnRef idx="2">
                    <a:schemeClr val="accent1"/>
                  </a:lnRef>
                  <a:fillRef idx="1">
                    <a:schemeClr val="l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 dirty="0">
                      <a:solidFill>
                        <a:schemeClr val="accent3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480" name="Прямоугольник 479"/>
                  <p:cNvSpPr/>
                  <p:nvPr/>
                </p:nvSpPr>
                <p:spPr>
                  <a:xfrm>
                    <a:off x="3074967" y="4597416"/>
                    <a:ext cx="511182" cy="501654"/>
                  </a:xfrm>
                  <a:prstGeom prst="rect">
                    <a:avLst/>
                  </a:prstGeom>
                  <a:ln>
                    <a:solidFill>
                      <a:srgbClr val="0070C0"/>
                    </a:solidFill>
                  </a:ln>
                </p:spPr>
                <p:style>
                  <a:lnRef idx="2">
                    <a:schemeClr val="accent1"/>
                  </a:lnRef>
                  <a:fillRef idx="1">
                    <a:schemeClr val="l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481" name="Прямоугольник 480"/>
                  <p:cNvSpPr/>
                  <p:nvPr/>
                </p:nvSpPr>
                <p:spPr>
                  <a:xfrm>
                    <a:off x="3586149" y="4597416"/>
                    <a:ext cx="547695" cy="501654"/>
                  </a:xfrm>
                  <a:prstGeom prst="rect">
                    <a:avLst/>
                  </a:prstGeom>
                  <a:ln>
                    <a:solidFill>
                      <a:srgbClr val="0070C0"/>
                    </a:solidFill>
                  </a:ln>
                </p:spPr>
                <p:style>
                  <a:lnRef idx="2">
                    <a:schemeClr val="accent1"/>
                  </a:lnRef>
                  <a:fillRef idx="1">
                    <a:schemeClr val="lt1"/>
                  </a:fillRef>
                  <a:effectRef idx="0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482" name="TextBox 481"/>
                  <p:cNvSpPr txBox="1"/>
                  <p:nvPr/>
                </p:nvSpPr>
                <p:spPr>
                  <a:xfrm>
                    <a:off x="1103265" y="4560903"/>
                    <a:ext cx="532518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ru-RU" sz="2000" dirty="0" smtClean="0">
                        <a:ln>
                          <a:solidFill>
                            <a:schemeClr val="tx1">
                              <a:lumMod val="50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</a:rPr>
                      <a:t>1</a:t>
                    </a:r>
                    <a:r>
                      <a:rPr lang="en-US" sz="2000" dirty="0" smtClean="0">
                        <a:ln>
                          <a:solidFill>
                            <a:schemeClr val="tx1">
                              <a:lumMod val="50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</a:rPr>
                      <a:t>S</a:t>
                    </a:r>
                    <a:r>
                      <a:rPr lang="en-US" sz="2000" baseline="30000" dirty="0" smtClean="0">
                        <a:ln>
                          <a:solidFill>
                            <a:schemeClr val="tx1">
                              <a:lumMod val="50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</a:rPr>
                      <a:t>2</a:t>
                    </a:r>
                    <a:endParaRPr lang="ru-RU" sz="2000" baseline="30000" dirty="0">
                      <a:ln>
                        <a:solidFill>
                          <a:schemeClr val="tx1">
                            <a:lumMod val="50000"/>
                          </a:schemeClr>
                        </a:solidFill>
                      </a:ln>
                      <a:solidFill>
                        <a:schemeClr val="accent3">
                          <a:lumMod val="50000"/>
                        </a:schemeClr>
                      </a:solidFill>
                    </a:endParaRPr>
                  </a:p>
                </p:txBody>
              </p:sp>
              <p:cxnSp>
                <p:nvCxnSpPr>
                  <p:cNvPr id="483" name="Прямая со стрелкой 12"/>
                  <p:cNvCxnSpPr/>
                  <p:nvPr/>
                </p:nvCxnSpPr>
                <p:spPr>
                  <a:xfrm rot="5400000">
                    <a:off x="1286624" y="5217343"/>
                    <a:ext cx="292104" cy="1588"/>
                  </a:xfrm>
                  <a:prstGeom prst="straightConnector1">
                    <a:avLst/>
                  </a:prstGeom>
                  <a:ln w="28575">
                    <a:solidFill>
                      <a:schemeClr val="tx1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4" name="Прямая со стрелкой 483"/>
                  <p:cNvCxnSpPr/>
                  <p:nvPr/>
                </p:nvCxnSpPr>
                <p:spPr>
                  <a:xfrm rot="5400000" flipH="1" flipV="1">
                    <a:off x="2601091" y="4815700"/>
                    <a:ext cx="292104" cy="1587"/>
                  </a:xfrm>
                  <a:prstGeom prst="straightConnector1">
                    <a:avLst/>
                  </a:prstGeom>
                  <a:ln w="28575">
                    <a:solidFill>
                      <a:schemeClr val="tx1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5" name="Прямая со стрелкой 484"/>
                  <p:cNvCxnSpPr/>
                  <p:nvPr/>
                </p:nvCxnSpPr>
                <p:spPr>
                  <a:xfrm rot="16200000" flipV="1">
                    <a:off x="1121522" y="5199879"/>
                    <a:ext cx="255591" cy="2"/>
                  </a:xfrm>
                  <a:prstGeom prst="straightConnector1">
                    <a:avLst/>
                  </a:prstGeom>
                  <a:ln w="28575">
                    <a:solidFill>
                      <a:schemeClr val="tx1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6" name="Прямая со стрелкой 485"/>
                  <p:cNvCxnSpPr/>
                  <p:nvPr/>
                </p:nvCxnSpPr>
                <p:spPr>
                  <a:xfrm rot="5400000" flipH="1" flipV="1">
                    <a:off x="2071653" y="5199087"/>
                    <a:ext cx="255593" cy="1588"/>
                  </a:xfrm>
                  <a:prstGeom prst="straightConnector1">
                    <a:avLst/>
                  </a:prstGeom>
                  <a:ln w="28575">
                    <a:solidFill>
                      <a:schemeClr val="tx1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7" name="Прямая со стрелкой 486"/>
                  <p:cNvCxnSpPr/>
                  <p:nvPr/>
                </p:nvCxnSpPr>
                <p:spPr>
                  <a:xfrm rot="5400000" flipH="1" flipV="1">
                    <a:off x="3185300" y="4815700"/>
                    <a:ext cx="292104" cy="1587"/>
                  </a:xfrm>
                  <a:prstGeom prst="straightConnector1">
                    <a:avLst/>
                  </a:prstGeom>
                  <a:ln w="28575">
                    <a:solidFill>
                      <a:schemeClr val="tx1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88" name="Прямоугольник 487"/>
                  <p:cNvSpPr/>
                  <p:nvPr/>
                </p:nvSpPr>
                <p:spPr>
                  <a:xfrm>
                    <a:off x="1979577" y="4560903"/>
                    <a:ext cx="532518" cy="400110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2000" dirty="0" smtClean="0">
                        <a:ln>
                          <a:solidFill>
                            <a:schemeClr val="tx1">
                              <a:lumMod val="50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</a:rPr>
                      <a:t>2S</a:t>
                    </a:r>
                    <a:r>
                      <a:rPr lang="en-US" sz="2000" baseline="30000" dirty="0" smtClean="0">
                        <a:ln>
                          <a:solidFill>
                            <a:schemeClr val="tx1">
                              <a:lumMod val="50000"/>
                            </a:schemeClr>
                          </a:solidFill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</a:rPr>
                      <a:t>2</a:t>
                    </a:r>
                    <a:endParaRPr lang="ru-RU" sz="2000" baseline="30000" dirty="0">
                      <a:ln>
                        <a:solidFill>
                          <a:schemeClr val="tx1">
                            <a:lumMod val="50000"/>
                          </a:schemeClr>
                        </a:solidFill>
                      </a:ln>
                      <a:solidFill>
                        <a:schemeClr val="accent3">
                          <a:lumMod val="50000"/>
                        </a:schemeClr>
                      </a:solidFill>
                    </a:endParaRPr>
                  </a:p>
                </p:txBody>
              </p:sp>
              <p:cxnSp>
                <p:nvCxnSpPr>
                  <p:cNvPr id="489" name="Прямая со стрелкой 488"/>
                  <p:cNvCxnSpPr/>
                  <p:nvPr/>
                </p:nvCxnSpPr>
                <p:spPr>
                  <a:xfrm rot="16200000" flipH="1">
                    <a:off x="2199450" y="5217342"/>
                    <a:ext cx="292102" cy="1587"/>
                  </a:xfrm>
                  <a:prstGeom prst="straightConnector1">
                    <a:avLst/>
                  </a:prstGeom>
                  <a:ln w="28575">
                    <a:solidFill>
                      <a:schemeClr val="tx1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465" name="Скругленная прямоугольная выноска 464"/>
              <p:cNvSpPr/>
              <p:nvPr/>
            </p:nvSpPr>
            <p:spPr>
              <a:xfrm>
                <a:off x="285720" y="3714752"/>
                <a:ext cx="3643338" cy="1857388"/>
              </a:xfrm>
              <a:prstGeom prst="wedgeRoundRectCallout">
                <a:avLst>
                  <a:gd name="adj1" fmla="val 59540"/>
                  <a:gd name="adj2" fmla="val -154934"/>
                  <a:gd name="adj3" fmla="val 16667"/>
                </a:avLst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66" name="TextBox 465"/>
              <p:cNvSpPr txBox="1"/>
              <p:nvPr/>
            </p:nvSpPr>
            <p:spPr>
              <a:xfrm>
                <a:off x="500034" y="3988362"/>
                <a:ext cx="50006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+8</a:t>
                </a:r>
                <a:endParaRPr lang="ru-RU" dirty="0"/>
              </a:p>
            </p:txBody>
          </p:sp>
          <p:sp>
            <p:nvSpPr>
              <p:cNvPr id="467" name="TextBox 5"/>
              <p:cNvSpPr txBox="1"/>
              <p:nvPr/>
            </p:nvSpPr>
            <p:spPr>
              <a:xfrm>
                <a:off x="928662" y="3786190"/>
                <a:ext cx="71438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dirty="0" smtClean="0"/>
                  <a:t>) );</a:t>
                </a:r>
                <a:endParaRPr lang="ru-RU" sz="3200" dirty="0"/>
              </a:p>
            </p:txBody>
          </p:sp>
          <p:sp>
            <p:nvSpPr>
              <p:cNvPr id="468" name="TextBox 467"/>
              <p:cNvSpPr txBox="1"/>
              <p:nvPr/>
            </p:nvSpPr>
            <p:spPr>
              <a:xfrm>
                <a:off x="1643042" y="3857628"/>
                <a:ext cx="200026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/>
                  <a:t>1S</a:t>
                </a:r>
                <a:r>
                  <a:rPr lang="en-US" sz="2800" baseline="30000" dirty="0" smtClean="0"/>
                  <a:t>2</a:t>
                </a:r>
                <a:r>
                  <a:rPr lang="en-US" sz="2800" dirty="0" smtClean="0"/>
                  <a:t>2S</a:t>
                </a:r>
                <a:r>
                  <a:rPr lang="en-US" sz="2800" baseline="30000" dirty="0" smtClean="0"/>
                  <a:t>2</a:t>
                </a:r>
                <a:r>
                  <a:rPr lang="en-US" sz="2800" dirty="0" smtClean="0"/>
                  <a:t>2P</a:t>
                </a:r>
                <a:r>
                  <a:rPr lang="en-US" sz="2800" baseline="30000" dirty="0" smtClean="0"/>
                  <a:t>4</a:t>
                </a:r>
                <a:endParaRPr lang="ru-RU" sz="2800" baseline="30000" dirty="0"/>
              </a:p>
            </p:txBody>
          </p:sp>
          <p:sp>
            <p:nvSpPr>
              <p:cNvPr id="469" name="Овал 468"/>
              <p:cNvSpPr/>
              <p:nvPr/>
            </p:nvSpPr>
            <p:spPr>
              <a:xfrm>
                <a:off x="500034" y="3929066"/>
                <a:ext cx="428628" cy="428628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70" name="TextBox 469"/>
              <p:cNvSpPr txBox="1"/>
              <p:nvPr/>
            </p:nvSpPr>
            <p:spPr>
              <a:xfrm>
                <a:off x="428596" y="4929198"/>
                <a:ext cx="57150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/>
                  <a:t>O </a:t>
                </a:r>
                <a:endParaRPr lang="ru-RU" sz="2800" dirty="0"/>
              </a:p>
            </p:txBody>
          </p:sp>
          <p:sp>
            <p:nvSpPr>
              <p:cNvPr id="471" name="TextBox 470"/>
              <p:cNvSpPr txBox="1"/>
              <p:nvPr/>
            </p:nvSpPr>
            <p:spPr>
              <a:xfrm>
                <a:off x="714348" y="5000636"/>
                <a:ext cx="4286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+8</a:t>
                </a:r>
                <a:endParaRPr lang="ru-RU" dirty="0"/>
              </a:p>
            </p:txBody>
          </p:sp>
          <p:sp>
            <p:nvSpPr>
              <p:cNvPr id="472" name="TextBox 471"/>
              <p:cNvSpPr txBox="1"/>
              <p:nvPr/>
            </p:nvSpPr>
            <p:spPr>
              <a:xfrm>
                <a:off x="928662" y="4214818"/>
                <a:ext cx="57150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2 6</a:t>
                </a:r>
                <a:endParaRPr lang="ru-RU" dirty="0"/>
              </a:p>
            </p:txBody>
          </p:sp>
        </p:grpSp>
        <p:cxnSp>
          <p:nvCxnSpPr>
            <p:cNvPr id="462" name="Прямая со стрелкой 461"/>
            <p:cNvCxnSpPr/>
            <p:nvPr/>
          </p:nvCxnSpPr>
          <p:spPr>
            <a:xfrm rot="16200000" flipH="1">
              <a:off x="6588692" y="5198522"/>
              <a:ext cx="254114" cy="121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3" name="Прямая со стрелкой 462"/>
            <p:cNvCxnSpPr/>
            <p:nvPr/>
          </p:nvCxnSpPr>
          <p:spPr>
            <a:xfrm rot="5400000" flipH="1" flipV="1">
              <a:off x="7301854" y="5158722"/>
              <a:ext cx="254114" cy="121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5" name="Прямоугольник 354"/>
          <p:cNvSpPr/>
          <p:nvPr/>
        </p:nvSpPr>
        <p:spPr>
          <a:xfrm rot="17634468">
            <a:off x="59151" y="662222"/>
            <a:ext cx="84638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/>
              <a:t>период</a:t>
            </a:r>
            <a:endParaRPr lang="ru-RU" sz="16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2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8" dur="500" fill="hold"/>
                                        <p:tgtEl>
                                          <p:spTgt spid="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9" dur="500" fill="hold"/>
                                        <p:tgtEl>
                                          <p:spTgt spid="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10" dur="500" fill="hold"/>
                                        <p:tgtEl>
                                          <p:spTgt spid="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2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9" dur="500" fill="hold"/>
                                        <p:tgtEl>
                                          <p:spTgt spid="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20" dur="500" fill="hold"/>
                                        <p:tgtEl>
                                          <p:spTgt spid="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21" dur="500" fill="hold"/>
                                        <p:tgtEl>
                                          <p:spTgt spid="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0" dur="500" fill="hold"/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31" dur="500" fill="hold"/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32" dur="500" fill="hold"/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41" dur="500" fill="hold"/>
                                        <p:tgtEl>
                                          <p:spTgt spid="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42" dur="500" fill="hold"/>
                                        <p:tgtEl>
                                          <p:spTgt spid="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43" dur="500" fill="hold"/>
                                        <p:tgtEl>
                                          <p:spTgt spid="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52" dur="500" fill="hold"/>
                                        <p:tgtEl>
                                          <p:spTgt spid="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53" dur="500" fill="hold"/>
                                        <p:tgtEl>
                                          <p:spTgt spid="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54" dur="500" fill="hold"/>
                                        <p:tgtEl>
                                          <p:spTgt spid="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3" dur="500" fill="hold"/>
                                        <p:tgtEl>
                                          <p:spTgt spid="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64" dur="500" fill="hold"/>
                                        <p:tgtEl>
                                          <p:spTgt spid="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65" dur="500" fill="hold"/>
                                        <p:tgtEl>
                                          <p:spTgt spid="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основа для слайдо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643050"/>
            <a:ext cx="8501122" cy="5143536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/>
        </p:nvSpPr>
        <p:spPr>
          <a:xfrm>
            <a:off x="857224" y="785794"/>
            <a:ext cx="7358114" cy="71438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85720" y="142852"/>
            <a:ext cx="4000528" cy="500066"/>
          </a:xfrm>
          <a:prstGeom prst="round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Окислительно-восстановительные возможности атомов неметаллов</a:t>
            </a:r>
            <a:endParaRPr lang="ru-RU" sz="1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348" y="714356"/>
            <a:ext cx="7715304" cy="919401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НеМе</a:t>
            </a:r>
            <a:r>
              <a:rPr lang="ru-RU" sz="2400" b="1" baseline="30000" dirty="0" smtClean="0"/>
              <a:t>0</a:t>
            </a:r>
            <a:r>
              <a:rPr lang="ru-RU" sz="2400" dirty="0" smtClean="0"/>
              <a:t> + (8 – </a:t>
            </a:r>
            <a:r>
              <a:rPr lang="en-US" sz="2400" dirty="0" smtClean="0"/>
              <a:t>n</a:t>
            </a:r>
            <a:r>
              <a:rPr lang="ru-RU" sz="2400" dirty="0" smtClean="0"/>
              <a:t>) </a:t>
            </a:r>
            <a:r>
              <a:rPr lang="en-US" sz="2400" dirty="0" smtClean="0"/>
              <a:t>e</a:t>
            </a:r>
            <a:r>
              <a:rPr lang="ru-RU" sz="2400" dirty="0" smtClean="0"/>
              <a:t>          </a:t>
            </a:r>
            <a:r>
              <a:rPr lang="ru-RU" sz="2400" dirty="0" err="1" smtClean="0"/>
              <a:t>НеМе</a:t>
            </a:r>
            <a:r>
              <a:rPr lang="ru-RU" sz="2400" dirty="0" smtClean="0"/>
              <a:t> </a:t>
            </a:r>
            <a:r>
              <a:rPr lang="ru-RU" sz="2400" b="1" baseline="30000" dirty="0" smtClean="0"/>
              <a:t>-</a:t>
            </a:r>
            <a:r>
              <a:rPr lang="en-US" sz="2400" b="1" baseline="30000" dirty="0" smtClean="0"/>
              <a:t> </a:t>
            </a:r>
            <a:r>
              <a:rPr lang="ru-RU" sz="2400" b="1" baseline="30000" dirty="0" smtClean="0"/>
              <a:t>(8 – </a:t>
            </a:r>
            <a:r>
              <a:rPr lang="en-US" sz="2400" b="1" baseline="30000" dirty="0" smtClean="0"/>
              <a:t>n)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(восстановление)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окислитель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             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7" name="Прямая со стрелкой 26"/>
          <p:cNvCxnSpPr/>
          <p:nvPr/>
        </p:nvCxnSpPr>
        <p:spPr>
          <a:xfrm>
            <a:off x="1142976" y="3571876"/>
            <a:ext cx="5357850" cy="158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rot="5400000" flipH="1" flipV="1">
            <a:off x="4607719" y="4179099"/>
            <a:ext cx="3929090" cy="158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Группа 30"/>
          <p:cNvGrpSpPr/>
          <p:nvPr/>
        </p:nvGrpSpPr>
        <p:grpSpPr>
          <a:xfrm>
            <a:off x="6715140" y="2357430"/>
            <a:ext cx="2071702" cy="3500462"/>
            <a:chOff x="6715140" y="2357430"/>
            <a:chExt cx="2071702" cy="3500462"/>
          </a:xfrm>
        </p:grpSpPr>
        <p:sp>
          <p:nvSpPr>
            <p:cNvPr id="25" name="TextBox 24"/>
            <p:cNvSpPr txBox="1"/>
            <p:nvPr/>
          </p:nvSpPr>
          <p:spPr>
            <a:xfrm>
              <a:off x="6715140" y="2428868"/>
              <a:ext cx="2071702" cy="341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Окислительные</a:t>
              </a:r>
              <a:r>
                <a:rPr lang="ru-RU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dirty="0" smtClean="0">
                  <a:latin typeface="Arial" pitchFamily="34" charset="0"/>
                  <a:cs typeface="Arial" pitchFamily="34" charset="0"/>
                </a:rPr>
                <a:t>свойства атомов, т.е. способность принимать</a:t>
              </a:r>
              <a:r>
                <a:rPr lang="ru-RU" dirty="0" smtClean="0"/>
                <a:t> </a:t>
              </a:r>
              <a:r>
                <a:rPr lang="ru-RU" dirty="0" err="1" smtClean="0">
                  <a:latin typeface="Arial" pitchFamily="34" charset="0"/>
                  <a:cs typeface="Arial" pitchFamily="34" charset="0"/>
                </a:rPr>
                <a:t>ē</a:t>
              </a:r>
              <a:r>
                <a:rPr lang="ru-RU" dirty="0" smtClean="0">
                  <a:latin typeface="Arial" pitchFamily="34" charset="0"/>
                  <a:cs typeface="Arial" pitchFamily="34" charset="0"/>
                </a:rPr>
                <a:t>, характерны только для </a:t>
              </a:r>
              <a:r>
                <a:rPr lang="ru-RU" dirty="0" err="1" smtClean="0">
                  <a:latin typeface="Arial" pitchFamily="34" charset="0"/>
                  <a:cs typeface="Arial" pitchFamily="34" charset="0"/>
                </a:rPr>
                <a:t>НеМе</a:t>
              </a:r>
              <a:r>
                <a:rPr lang="ru-RU" dirty="0" smtClean="0">
                  <a:latin typeface="Arial" pitchFamily="34" charset="0"/>
                  <a:cs typeface="Arial" pitchFamily="34" charset="0"/>
                </a:rPr>
                <a:t> и изменяются в ПСХЭ периодически: в периодах возрастают, в группах убывают</a:t>
              </a:r>
              <a:endParaRPr lang="ru-RU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Скругленный прямоугольник 29"/>
            <p:cNvSpPr/>
            <p:nvPr/>
          </p:nvSpPr>
          <p:spPr>
            <a:xfrm>
              <a:off x="6715140" y="2357430"/>
              <a:ext cx="2000264" cy="3500462"/>
            </a:xfrm>
            <a:prstGeom prst="roundRect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33" name="Прямая со стрелкой 32"/>
          <p:cNvCxnSpPr/>
          <p:nvPr/>
        </p:nvCxnSpPr>
        <p:spPr>
          <a:xfrm>
            <a:off x="3428992" y="1071546"/>
            <a:ext cx="357190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ятиугольник 12">
            <a:hlinkClick r:id="rId3" action="ppaction://hlinksldjump"/>
          </p:cNvPr>
          <p:cNvSpPr/>
          <p:nvPr/>
        </p:nvSpPr>
        <p:spPr>
          <a:xfrm>
            <a:off x="7286644" y="71414"/>
            <a:ext cx="1000132" cy="357190"/>
          </a:xfrm>
          <a:prstGeom prst="homePlat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главная</a:t>
            </a:r>
            <a:endParaRPr lang="ru-RU" sz="1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Нашивка 13"/>
          <p:cNvSpPr/>
          <p:nvPr/>
        </p:nvSpPr>
        <p:spPr>
          <a:xfrm>
            <a:off x="8143900" y="71414"/>
            <a:ext cx="357190" cy="357190"/>
          </a:xfrm>
          <a:prstGeom prst="chevron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143900" y="6215082"/>
            <a:ext cx="500066" cy="500066"/>
          </a:xfrm>
          <a:prstGeom prst="actionButtonForwardNex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 rot="17543204">
            <a:off x="214282" y="1794972"/>
            <a:ext cx="7620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/>
              <a:t>период</a:t>
            </a:r>
            <a:endParaRPr lang="ru-RU" sz="14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1500166" y="4572008"/>
            <a:ext cx="3214710" cy="135732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 descr="основа для слайдо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714489"/>
            <a:ext cx="8501122" cy="5143536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2000232" y="714356"/>
            <a:ext cx="5143536" cy="85725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000232" y="714356"/>
            <a:ext cx="5357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НеМе</a:t>
            </a:r>
            <a:r>
              <a:rPr lang="ru-RU" sz="2400" b="1" baseline="30000" dirty="0" smtClean="0"/>
              <a:t>0</a:t>
            </a:r>
            <a:r>
              <a:rPr lang="ru-RU" sz="2400" dirty="0" smtClean="0"/>
              <a:t> – </a:t>
            </a:r>
            <a:r>
              <a:rPr lang="en-US" sz="2400" dirty="0" smtClean="0"/>
              <a:t>ne</a:t>
            </a:r>
            <a:r>
              <a:rPr lang="ru-RU" sz="2400" dirty="0" smtClean="0"/>
              <a:t>        </a:t>
            </a:r>
            <a:r>
              <a:rPr lang="ru-RU" sz="2400" dirty="0" err="1" smtClean="0"/>
              <a:t>НеМе</a:t>
            </a:r>
            <a:r>
              <a:rPr lang="ru-RU" sz="2400" dirty="0" smtClean="0"/>
              <a:t> </a:t>
            </a:r>
            <a:r>
              <a:rPr lang="ru-RU" sz="2400" b="1" baseline="30000" dirty="0" smtClean="0"/>
              <a:t>+</a:t>
            </a:r>
            <a:r>
              <a:rPr lang="en-US" sz="2400" b="1" baseline="30000" dirty="0" smtClean="0"/>
              <a:t>n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(окисление)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Восстановитель;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   исключение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F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85720" y="142852"/>
            <a:ext cx="4000528" cy="500066"/>
          </a:xfrm>
          <a:prstGeom prst="round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Окислительно-восстановительные возможности атомов неметаллов</a:t>
            </a:r>
            <a:endParaRPr lang="ru-RU" sz="1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7" name="Прямая со стрелкой 26"/>
          <p:cNvCxnSpPr/>
          <p:nvPr/>
        </p:nvCxnSpPr>
        <p:spPr>
          <a:xfrm flipH="1">
            <a:off x="1142976" y="3498850"/>
            <a:ext cx="5357850" cy="158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rot="5400000">
            <a:off x="4572000" y="4285462"/>
            <a:ext cx="4000528" cy="158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Группа 30"/>
          <p:cNvGrpSpPr/>
          <p:nvPr/>
        </p:nvGrpSpPr>
        <p:grpSpPr>
          <a:xfrm>
            <a:off x="6572264" y="2643182"/>
            <a:ext cx="2286016" cy="3000396"/>
            <a:chOff x="6650399" y="2357430"/>
            <a:chExt cx="2071702" cy="3000396"/>
          </a:xfrm>
        </p:grpSpPr>
        <p:sp>
          <p:nvSpPr>
            <p:cNvPr id="25" name="TextBox 24"/>
            <p:cNvSpPr txBox="1"/>
            <p:nvPr/>
          </p:nvSpPr>
          <p:spPr>
            <a:xfrm>
              <a:off x="6650399" y="2428868"/>
              <a:ext cx="2071702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C00000"/>
                  </a:solidFill>
                </a:rPr>
                <a:t>Восстановительные</a:t>
              </a:r>
            </a:p>
            <a:p>
              <a:pPr algn="ctr"/>
              <a:r>
                <a:rPr lang="ru-RU" dirty="0" smtClean="0"/>
                <a:t>свойства атомов неметаллов, т.е. способность отдавать </a:t>
              </a:r>
              <a:r>
                <a:rPr lang="ru-RU" dirty="0" err="1" smtClean="0"/>
                <a:t>ē</a:t>
              </a:r>
              <a:r>
                <a:rPr lang="ru-RU" dirty="0" smtClean="0"/>
                <a:t>, изменяются в ПСХЭ периодически: </a:t>
              </a:r>
            </a:p>
            <a:p>
              <a:pPr algn="ctr"/>
              <a:r>
                <a:rPr lang="ru-RU" dirty="0" smtClean="0"/>
                <a:t>в периодах </a:t>
              </a:r>
            </a:p>
            <a:p>
              <a:pPr algn="ctr"/>
              <a:r>
                <a:rPr lang="ru-RU" dirty="0" smtClean="0"/>
                <a:t>убывают, группах возрастают. </a:t>
              </a:r>
              <a:endParaRPr lang="ru-RU" dirty="0"/>
            </a:p>
          </p:txBody>
        </p:sp>
        <p:sp>
          <p:nvSpPr>
            <p:cNvPr id="30" name="Скругленный прямоугольник 29"/>
            <p:cNvSpPr/>
            <p:nvPr/>
          </p:nvSpPr>
          <p:spPr>
            <a:xfrm>
              <a:off x="6715140" y="2357430"/>
              <a:ext cx="1942221" cy="3000396"/>
            </a:xfrm>
            <a:prstGeom prst="roundRect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33" name="Прямая со стрелкой 32"/>
          <p:cNvCxnSpPr/>
          <p:nvPr/>
        </p:nvCxnSpPr>
        <p:spPr>
          <a:xfrm>
            <a:off x="3643306" y="1000108"/>
            <a:ext cx="357190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Группа 16"/>
          <p:cNvGrpSpPr/>
          <p:nvPr/>
        </p:nvGrpSpPr>
        <p:grpSpPr>
          <a:xfrm>
            <a:off x="1285852" y="4572008"/>
            <a:ext cx="3500462" cy="1428760"/>
            <a:chOff x="1285852" y="4643446"/>
            <a:chExt cx="3500462" cy="1428760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1357290" y="4643446"/>
              <a:ext cx="3429024" cy="1428760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285852" y="4643446"/>
              <a:ext cx="350046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dirty="0" smtClean="0">
                  <a:latin typeface="Arial" pitchFamily="34" charset="0"/>
                  <a:cs typeface="Arial" pitchFamily="34" charset="0"/>
                </a:rPr>
                <a:t>В чем причины такого изменения окислительно-восстановительных свойств атомов </a:t>
              </a:r>
              <a:r>
                <a:rPr lang="ru-RU" sz="2000" dirty="0" err="1" smtClean="0">
                  <a:latin typeface="Arial" pitchFamily="34" charset="0"/>
                  <a:cs typeface="Arial" pitchFamily="34" charset="0"/>
                </a:rPr>
                <a:t>НеМе</a:t>
              </a:r>
              <a:r>
                <a:rPr lang="ru-RU" sz="2000" dirty="0" smtClean="0">
                  <a:latin typeface="Arial" pitchFamily="34" charset="0"/>
                  <a:cs typeface="Arial" pitchFamily="34" charset="0"/>
                </a:rPr>
                <a:t>?</a:t>
              </a:r>
              <a:endParaRPr lang="ru-RU" sz="2000" dirty="0"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6" name="Рисунок 15" descr="Неме  7 PG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E1F5FF"/>
              </a:clrFrom>
              <a:clrTo>
                <a:srgbClr val="E1F5FF">
                  <a:alpha val="0"/>
                </a:srgbClr>
              </a:clrTo>
            </a:clrChange>
          </a:blip>
          <a:srcRect l="35959" t="9660" r="29932" b="77176"/>
          <a:stretch>
            <a:fillRect/>
          </a:stretch>
        </p:blipFill>
        <p:spPr>
          <a:xfrm>
            <a:off x="6429388" y="2581268"/>
            <a:ext cx="2643206" cy="561980"/>
          </a:xfrm>
          <a:prstGeom prst="rect">
            <a:avLst/>
          </a:prstGeom>
        </p:spPr>
      </p:pic>
      <p:pic>
        <p:nvPicPr>
          <p:cNvPr id="20" name="Рисунок 19" descr="Неме  7 PG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E1F5FF"/>
              </a:clrFrom>
              <a:clrTo>
                <a:srgbClr val="E1F5FF">
                  <a:alpha val="0"/>
                </a:srgbClr>
              </a:clrTo>
            </a:clrChange>
          </a:blip>
          <a:srcRect l="35959" t="23047" r="29932" b="60219"/>
          <a:stretch>
            <a:fillRect/>
          </a:stretch>
        </p:blipFill>
        <p:spPr>
          <a:xfrm>
            <a:off x="6429388" y="2857496"/>
            <a:ext cx="2643206" cy="714380"/>
          </a:xfrm>
          <a:prstGeom prst="rect">
            <a:avLst/>
          </a:prstGeom>
        </p:spPr>
      </p:pic>
      <p:pic>
        <p:nvPicPr>
          <p:cNvPr id="21" name="Рисунок 20" descr="Неме  7 PG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E1F5FF"/>
              </a:clrFrom>
              <a:clrTo>
                <a:srgbClr val="E1F5FF">
                  <a:alpha val="0"/>
                </a:srgbClr>
              </a:clrTo>
            </a:clrChange>
          </a:blip>
          <a:srcRect l="35959" t="39782" r="29932" b="43484"/>
          <a:stretch>
            <a:fillRect/>
          </a:stretch>
        </p:blipFill>
        <p:spPr>
          <a:xfrm>
            <a:off x="6429388" y="3714752"/>
            <a:ext cx="2643206" cy="714380"/>
          </a:xfrm>
          <a:prstGeom prst="rect">
            <a:avLst/>
          </a:prstGeom>
        </p:spPr>
      </p:pic>
      <p:pic>
        <p:nvPicPr>
          <p:cNvPr id="22" name="Рисунок 21" descr="Неме  7 PG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E1F5FF"/>
              </a:clrFrom>
              <a:clrTo>
                <a:srgbClr val="E1F5FF">
                  <a:alpha val="0"/>
                </a:srgbClr>
              </a:clrTo>
            </a:clrChange>
          </a:blip>
          <a:srcRect l="35959" t="56516" r="29932" b="30097"/>
          <a:stretch>
            <a:fillRect/>
          </a:stretch>
        </p:blipFill>
        <p:spPr>
          <a:xfrm>
            <a:off x="6429388" y="4572008"/>
            <a:ext cx="2643206" cy="571504"/>
          </a:xfrm>
          <a:prstGeom prst="rect">
            <a:avLst/>
          </a:prstGeom>
        </p:spPr>
      </p:pic>
      <p:grpSp>
        <p:nvGrpSpPr>
          <p:cNvPr id="24" name="Группа 23"/>
          <p:cNvGrpSpPr/>
          <p:nvPr/>
        </p:nvGrpSpPr>
        <p:grpSpPr>
          <a:xfrm>
            <a:off x="1071538" y="3589753"/>
            <a:ext cx="3214710" cy="2553891"/>
            <a:chOff x="714348" y="684347"/>
            <a:chExt cx="3214710" cy="2553891"/>
          </a:xfrm>
        </p:grpSpPr>
        <p:sp>
          <p:nvSpPr>
            <p:cNvPr id="26" name="TextBox 25"/>
            <p:cNvSpPr txBox="1"/>
            <p:nvPr/>
          </p:nvSpPr>
          <p:spPr>
            <a:xfrm>
              <a:off x="714348" y="684347"/>
              <a:ext cx="3214710" cy="2553891"/>
            </a:xfrm>
            <a:prstGeom prst="round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Таким образом </a:t>
              </a:r>
              <a:r>
                <a:rPr lang="ru-RU" sz="1600" dirty="0" err="1" smtClean="0">
                  <a:latin typeface="Arial" pitchFamily="34" charset="0"/>
                  <a:cs typeface="Arial" pitchFamily="34" charset="0"/>
                </a:rPr>
                <a:t>НеМе</a:t>
              </a:r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 в большей степени являются </a:t>
              </a:r>
              <a:r>
                <a:rPr lang="ru-RU" sz="1600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окислителями</a:t>
              </a:r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, хотя могут проявлять и восстановительные свойства, а значит им присущи как отрицательные, так и положительные степени окисления. </a:t>
              </a:r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Прямоугольник с одним вырезанным углом 27"/>
            <p:cNvSpPr/>
            <p:nvPr/>
          </p:nvSpPr>
          <p:spPr>
            <a:xfrm>
              <a:off x="928662" y="714356"/>
              <a:ext cx="2786082" cy="2523882"/>
            </a:xfrm>
            <a:prstGeom prst="round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1" name="Пятиугольник 30">
            <a:hlinkClick r:id="rId4" action="ppaction://hlinksldjump"/>
          </p:cNvPr>
          <p:cNvSpPr/>
          <p:nvPr/>
        </p:nvSpPr>
        <p:spPr>
          <a:xfrm>
            <a:off x="7286644" y="71414"/>
            <a:ext cx="1000132" cy="357190"/>
          </a:xfrm>
          <a:prstGeom prst="homePlat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главная</a:t>
            </a:r>
            <a:endParaRPr lang="ru-RU" sz="1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Нашивка 31"/>
          <p:cNvSpPr/>
          <p:nvPr/>
        </p:nvSpPr>
        <p:spPr>
          <a:xfrm>
            <a:off x="8143900" y="71414"/>
            <a:ext cx="357190" cy="357190"/>
          </a:xfrm>
          <a:prstGeom prst="chevron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5" name="Управляющая кнопка: далее 34">
            <a:hlinkClick r:id="" action="ppaction://hlinkshowjump?jump=nextslide" highlightClick="1"/>
          </p:cNvPr>
          <p:cNvSpPr/>
          <p:nvPr/>
        </p:nvSpPr>
        <p:spPr>
          <a:xfrm>
            <a:off x="8143900" y="6286520"/>
            <a:ext cx="500066" cy="500066"/>
          </a:xfrm>
          <a:prstGeom prst="actionButtonForwardNex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17505602">
            <a:off x="227756" y="1857364"/>
            <a:ext cx="7620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/>
              <a:t>период</a:t>
            </a:r>
            <a:endParaRPr lang="ru-RU" sz="14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 descr="основа для слайдо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714489"/>
            <a:ext cx="8501122" cy="5143536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214282" y="351518"/>
            <a:ext cx="5857916" cy="1077218"/>
            <a:chOff x="1714480" y="4643446"/>
            <a:chExt cx="5643602" cy="1077218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1939248" y="4643446"/>
              <a:ext cx="5143536" cy="1071570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714480" y="4643446"/>
              <a:ext cx="5643602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dirty="0" smtClean="0">
                  <a:latin typeface="Arial" pitchFamily="34" charset="0"/>
                  <a:cs typeface="Arial" pitchFamily="34" charset="0"/>
                </a:rPr>
                <a:t>Причины изменения окислительно-восстановительных свойств атомов </a:t>
              </a:r>
              <a:r>
                <a:rPr lang="ru-RU" sz="2000" dirty="0" err="1" smtClean="0">
                  <a:latin typeface="Arial" pitchFamily="34" charset="0"/>
                  <a:cs typeface="Arial" pitchFamily="34" charset="0"/>
                </a:rPr>
                <a:t>НеМе</a:t>
              </a:r>
              <a:r>
                <a:rPr lang="ru-RU" sz="2000" dirty="0" smtClean="0">
                  <a:latin typeface="Arial" pitchFamily="34" charset="0"/>
                  <a:cs typeface="Arial" pitchFamily="34" charset="0"/>
                </a:rPr>
                <a:t>:</a:t>
              </a:r>
            </a:p>
            <a:p>
              <a:pPr algn="ctr"/>
              <a:r>
                <a:rPr lang="ru-RU" sz="2400" b="1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радиус атомов </a:t>
              </a:r>
              <a:r>
                <a:rPr lang="ru-RU" sz="2400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(нм)</a:t>
              </a:r>
              <a:endParaRPr lang="ru-RU" sz="2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6500826" y="2481404"/>
            <a:ext cx="2286016" cy="4162306"/>
            <a:chOff x="6659329" y="2357430"/>
            <a:chExt cx="1785950" cy="4162306"/>
          </a:xfrm>
        </p:grpSpPr>
        <p:sp>
          <p:nvSpPr>
            <p:cNvPr id="15" name="TextBox 14"/>
            <p:cNvSpPr txBox="1"/>
            <p:nvPr/>
          </p:nvSpPr>
          <p:spPr>
            <a:xfrm>
              <a:off x="6659329" y="2357430"/>
              <a:ext cx="1785950" cy="4162306"/>
            </a:xfrm>
            <a:prstGeom prst="round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Радиус атомов </a:t>
              </a:r>
            </a:p>
            <a:p>
              <a:pPr algn="ctr"/>
              <a:r>
                <a:rPr lang="ru-RU" dirty="0" smtClean="0">
                  <a:latin typeface="Arial" pitchFamily="34" charset="0"/>
                  <a:cs typeface="Arial" pitchFamily="34" charset="0"/>
                </a:rPr>
                <a:t>в периодах периодически уменьшается к концу периода. Это объясняется увеличением заряда ядра в атоме и большим притяжением е к ядру</a:t>
              </a:r>
              <a:endParaRPr lang="ru-RU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Прямоугольник с одним вырезанным углом 15"/>
            <p:cNvSpPr/>
            <p:nvPr/>
          </p:nvSpPr>
          <p:spPr>
            <a:xfrm>
              <a:off x="6770951" y="2357430"/>
              <a:ext cx="1618517" cy="3500462"/>
            </a:xfrm>
            <a:prstGeom prst="round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2643174" y="1928802"/>
            <a:ext cx="785818" cy="714380"/>
            <a:chOff x="2643174" y="1928802"/>
            <a:chExt cx="785818" cy="714380"/>
          </a:xfrm>
        </p:grpSpPr>
        <p:sp>
          <p:nvSpPr>
            <p:cNvPr id="7" name="Овал 6"/>
            <p:cNvSpPr/>
            <p:nvPr/>
          </p:nvSpPr>
          <p:spPr>
            <a:xfrm>
              <a:off x="2643174" y="1928802"/>
              <a:ext cx="785818" cy="71438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714612" y="2143116"/>
              <a:ext cx="7143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C00000"/>
                  </a:solidFill>
                </a:rPr>
                <a:t>0,088</a:t>
              </a:r>
              <a:endParaRPr lang="ru-RU" sz="16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3500430" y="2000240"/>
            <a:ext cx="714380" cy="642942"/>
            <a:chOff x="3500430" y="2000240"/>
            <a:chExt cx="714380" cy="642942"/>
          </a:xfrm>
        </p:grpSpPr>
        <p:sp>
          <p:nvSpPr>
            <p:cNvPr id="12" name="Овал 11"/>
            <p:cNvSpPr/>
            <p:nvPr/>
          </p:nvSpPr>
          <p:spPr>
            <a:xfrm>
              <a:off x="3500430" y="2000240"/>
              <a:ext cx="714380" cy="642942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500430" y="2143116"/>
              <a:ext cx="7143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C00000"/>
                  </a:solidFill>
                </a:rPr>
                <a:t>0,077</a:t>
              </a:r>
              <a:endParaRPr lang="ru-RU" sz="16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4286248" y="2071678"/>
            <a:ext cx="714380" cy="571504"/>
            <a:chOff x="4286248" y="2071678"/>
            <a:chExt cx="714380" cy="571504"/>
          </a:xfrm>
        </p:grpSpPr>
        <p:sp>
          <p:nvSpPr>
            <p:cNvPr id="18" name="Овал 17"/>
            <p:cNvSpPr/>
            <p:nvPr/>
          </p:nvSpPr>
          <p:spPr>
            <a:xfrm>
              <a:off x="4286248" y="2071678"/>
              <a:ext cx="642942" cy="57150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286248" y="2192529"/>
              <a:ext cx="7143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rgbClr val="C00000"/>
                  </a:solidFill>
                </a:rPr>
                <a:t>0,070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5000628" y="2143116"/>
            <a:ext cx="642942" cy="500066"/>
            <a:chOff x="5000628" y="2143116"/>
            <a:chExt cx="642942" cy="500066"/>
          </a:xfrm>
        </p:grpSpPr>
        <p:sp>
          <p:nvSpPr>
            <p:cNvPr id="10" name="Овал 9"/>
            <p:cNvSpPr/>
            <p:nvPr/>
          </p:nvSpPr>
          <p:spPr>
            <a:xfrm>
              <a:off x="5072066" y="2143116"/>
              <a:ext cx="500066" cy="500066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000628" y="2214554"/>
              <a:ext cx="64294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rgbClr val="C00000"/>
                  </a:solidFill>
                </a:rPr>
                <a:t>0,066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5857884" y="2214554"/>
            <a:ext cx="571504" cy="428628"/>
            <a:chOff x="5857884" y="2214554"/>
            <a:chExt cx="571504" cy="428628"/>
          </a:xfrm>
        </p:grpSpPr>
        <p:sp>
          <p:nvSpPr>
            <p:cNvPr id="11" name="Овал 10"/>
            <p:cNvSpPr/>
            <p:nvPr/>
          </p:nvSpPr>
          <p:spPr>
            <a:xfrm>
              <a:off x="5929322" y="2214554"/>
              <a:ext cx="428628" cy="428628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857884" y="2285992"/>
              <a:ext cx="5715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 smtClean="0">
                  <a:solidFill>
                    <a:srgbClr val="C00000"/>
                  </a:solidFill>
                </a:rPr>
                <a:t>0,064</a:t>
              </a:r>
              <a:endParaRPr lang="ru-RU" sz="12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3500430" y="3500438"/>
            <a:ext cx="714380" cy="642942"/>
            <a:chOff x="3500430" y="3500438"/>
            <a:chExt cx="714380" cy="642942"/>
          </a:xfrm>
        </p:grpSpPr>
        <p:sp>
          <p:nvSpPr>
            <p:cNvPr id="17" name="Овал 16"/>
            <p:cNvSpPr/>
            <p:nvPr/>
          </p:nvSpPr>
          <p:spPr>
            <a:xfrm>
              <a:off x="3500430" y="3500438"/>
              <a:ext cx="714380" cy="642942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500430" y="3643314"/>
              <a:ext cx="7143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C00000"/>
                  </a:solidFill>
                </a:rPr>
                <a:t>0,117</a:t>
              </a:r>
              <a:endParaRPr lang="ru-RU" sz="16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4286248" y="3500438"/>
            <a:ext cx="714380" cy="571504"/>
            <a:chOff x="4286248" y="3500438"/>
            <a:chExt cx="714380" cy="571504"/>
          </a:xfrm>
        </p:grpSpPr>
        <p:sp>
          <p:nvSpPr>
            <p:cNvPr id="9" name="Овал 8"/>
            <p:cNvSpPr/>
            <p:nvPr/>
          </p:nvSpPr>
          <p:spPr>
            <a:xfrm>
              <a:off x="4286248" y="3500438"/>
              <a:ext cx="642942" cy="57150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286248" y="3643314"/>
              <a:ext cx="7143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rgbClr val="C00000"/>
                  </a:solidFill>
                </a:rPr>
                <a:t>0,110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5000628" y="3500438"/>
            <a:ext cx="714380" cy="500066"/>
            <a:chOff x="5000628" y="3500438"/>
            <a:chExt cx="714380" cy="500066"/>
          </a:xfrm>
        </p:grpSpPr>
        <p:sp>
          <p:nvSpPr>
            <p:cNvPr id="19" name="Овал 18"/>
            <p:cNvSpPr/>
            <p:nvPr/>
          </p:nvSpPr>
          <p:spPr>
            <a:xfrm>
              <a:off x="5072066" y="3500438"/>
              <a:ext cx="500066" cy="500066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5000628" y="3571876"/>
              <a:ext cx="7143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rgbClr val="C00000"/>
                  </a:solidFill>
                </a:rPr>
                <a:t>0,104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5857884" y="3500438"/>
            <a:ext cx="714380" cy="428628"/>
            <a:chOff x="5857884" y="3500438"/>
            <a:chExt cx="714380" cy="428628"/>
          </a:xfrm>
        </p:grpSpPr>
        <p:sp>
          <p:nvSpPr>
            <p:cNvPr id="20" name="Овал 19"/>
            <p:cNvSpPr/>
            <p:nvPr/>
          </p:nvSpPr>
          <p:spPr>
            <a:xfrm>
              <a:off x="5929322" y="3500438"/>
              <a:ext cx="428628" cy="428628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857884" y="3571876"/>
              <a:ext cx="7143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 smtClean="0">
                  <a:solidFill>
                    <a:srgbClr val="C00000"/>
                  </a:solidFill>
                </a:rPr>
                <a:t>0,099</a:t>
              </a:r>
              <a:endParaRPr lang="ru-RU" sz="12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42" name="Пятиугольник 41">
            <a:hlinkClick r:id="rId3" action="ppaction://hlinksldjump"/>
          </p:cNvPr>
          <p:cNvSpPr/>
          <p:nvPr/>
        </p:nvSpPr>
        <p:spPr>
          <a:xfrm>
            <a:off x="7286644" y="71414"/>
            <a:ext cx="1000132" cy="357190"/>
          </a:xfrm>
          <a:prstGeom prst="homePlat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главная</a:t>
            </a:r>
            <a:endParaRPr lang="ru-RU" sz="1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Нашивка 42"/>
          <p:cNvSpPr/>
          <p:nvPr/>
        </p:nvSpPr>
        <p:spPr>
          <a:xfrm>
            <a:off x="8143900" y="71414"/>
            <a:ext cx="357190" cy="357190"/>
          </a:xfrm>
          <a:prstGeom prst="chevron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5" name="Управляющая кнопка: далее 44">
            <a:hlinkClick r:id="" action="ppaction://hlinkshowjump?jump=nextslide" highlightClick="1"/>
          </p:cNvPr>
          <p:cNvSpPr/>
          <p:nvPr/>
        </p:nvSpPr>
        <p:spPr>
          <a:xfrm>
            <a:off x="8143900" y="6286520"/>
            <a:ext cx="500066" cy="500066"/>
          </a:xfrm>
          <a:prstGeom prst="actionButtonForwardNex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 rot="17664130">
            <a:off x="214282" y="1828297"/>
            <a:ext cx="7620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/>
              <a:t>период</a:t>
            </a:r>
            <a:endParaRPr lang="ru-RU" sz="14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2022</TotalTime>
  <Words>3846</Words>
  <Application>Microsoft Office PowerPoint</Application>
  <PresentationFormat>Экран (4:3)</PresentationFormat>
  <Paragraphs>2226</Paragraphs>
  <Slides>40</Slides>
  <Notes>11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2" baseType="lpstr">
      <vt:lpstr>Тема Office</vt:lpstr>
      <vt:lpstr>Презентация</vt:lpstr>
      <vt:lpstr>Химия  неметаллов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Водородные соединения НеМе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</vt:vector>
  </TitlesOfParts>
  <Company>Dom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Andrew</dc:creator>
  <cp:lastModifiedBy>COMP</cp:lastModifiedBy>
  <cp:revision>372</cp:revision>
  <dcterms:created xsi:type="dcterms:W3CDTF">2009-08-15T09:16:05Z</dcterms:created>
  <dcterms:modified xsi:type="dcterms:W3CDTF">2011-10-17T09:31:24Z</dcterms:modified>
</cp:coreProperties>
</file>