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534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BD5FDC4-0AEA-471D-A21D-98F43717792A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3D650EF-BE76-407D-8874-5C4C89421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5FDC4-0AEA-471D-A21D-98F43717792A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650EF-BE76-407D-8874-5C4C89421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5FDC4-0AEA-471D-A21D-98F43717792A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650EF-BE76-407D-8874-5C4C89421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BD5FDC4-0AEA-471D-A21D-98F43717792A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650EF-BE76-407D-8874-5C4C89421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BD5FDC4-0AEA-471D-A21D-98F43717792A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3D650EF-BE76-407D-8874-5C4C89421B4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BD5FDC4-0AEA-471D-A21D-98F43717792A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3D650EF-BE76-407D-8874-5C4C89421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BD5FDC4-0AEA-471D-A21D-98F43717792A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3D650EF-BE76-407D-8874-5C4C89421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5FDC4-0AEA-471D-A21D-98F43717792A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D650EF-BE76-407D-8874-5C4C89421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BD5FDC4-0AEA-471D-A21D-98F43717792A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3D650EF-BE76-407D-8874-5C4C89421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BD5FDC4-0AEA-471D-A21D-98F43717792A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3D650EF-BE76-407D-8874-5C4C89421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BD5FDC4-0AEA-471D-A21D-98F43717792A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3D650EF-BE76-407D-8874-5C4C89421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BD5FDC4-0AEA-471D-A21D-98F43717792A}" type="datetimeFigureOut">
              <a:rPr lang="ru-RU" smtClean="0"/>
              <a:pPr/>
              <a:t>27.10.2011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3D650EF-BE76-407D-8874-5C4C89421B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ru.wikipedia.org/wiki/%D0%A4%D0%B0%D0%B9%D0%BB:Marie_Aurore_de_Saxe.jpe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5%D0%BD%D1%82-%D0%91%D1%91%D0%B2" TargetMode="External"/><Relationship Id="rId2" Type="http://schemas.openxmlformats.org/officeDocument/2006/relationships/hyperlink" Target="http://ru.wikipedia.org/wiki/%D0%90%D0%BB%D1%8C%D1%84%D1%80%D0%B5%D0%B4_%D0%B4%D0%B5_%D0%9C%D1%8E%D1%81%D1%81%D0%B5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eg"/><Relationship Id="rId4" Type="http://schemas.openxmlformats.org/officeDocument/2006/relationships/hyperlink" Target="http://ru.wikipedia.org/wiki/%D0%A4%D0%B0%D0%B9%D0%BB:Alfred_de_musset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Michel_de_Bourges.jpg" TargetMode="External"/><Relationship Id="rId2" Type="http://schemas.openxmlformats.org/officeDocument/2006/relationships/hyperlink" Target="http://ru.wikipedia.org/w/index.php?title=%D0%9C%D0%B8%D1%88%D0%B5%D0%BB%D1%8C,_%D0%9B%D1%83%D0%B8_%D0%9A%D1%80%D0%B8%D0%B7%D0%BE%D1%81%D1%82%D0%BE%D0%BC&amp;action=edit&amp;redlink=1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B%D0%B5%D1%80%D1%83,_%D0%9F%D1%8C%D0%B5%D1%80" TargetMode="External"/><Relationship Id="rId2" Type="http://schemas.openxmlformats.org/officeDocument/2006/relationships/hyperlink" Target="http://ru.wikipedia.org/wiki/%D0%90%D0%B3%D1%83,_%D0%9C%D0%B0%D1%80%D0%B8%D1%8F_%D0%9A%D0%B0%D1%82%D0%B5%D1%80%D0%B8%D0%BD%D0%B0_%D0%A1%D0%BE%D1%84%D0%B8%D1%8F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ChopinSandDelacroix.jpg" TargetMode="External"/><Relationship Id="rId2" Type="http://schemas.openxmlformats.org/officeDocument/2006/relationships/hyperlink" Target="http://ru.wikipedia.org/wiki/%D0%A8%D0%BE%D0%BF%D0%B5%D0%BD,_%D0%A4%D1%80%D0%B5%D0%B4%D0%B5%D1%80%D0%B8%D0%BA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ru.wikipedia.org/wiki/%D0%A0%D0%B5%D0%B2%D0%BE%D0%BB%D1%8E%D1%86%D0%B8%D1%8F_1848_%D0%B3%D0%BE%D0%B4%D0%B0_%D0%B2%D0%BE_%D0%A4%D1%80%D0%B0%D0%BD%D1%86%D0%B8%D0%B8" TargetMode="Externa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8_%D0%B8%D1%8E%D0%BD%D1%8F" TargetMode="External"/><Relationship Id="rId2" Type="http://schemas.openxmlformats.org/officeDocument/2006/relationships/hyperlink" Target="http://ru.wikipedia.org/wiki/%D0%9A%D0%B8%D1%88%D0%B5%D1%87%D0%BD%D0%B0%D1%8F_%D0%BD%D0%B5%D0%BF%D1%80%D0%BE%D1%85%D0%BE%D0%B4%D0%B8%D0%BC%D0%BE%D1%81%D1%82%D1%8C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5" Type="http://schemas.openxmlformats.org/officeDocument/2006/relationships/hyperlink" Target="http://ru.wikipedia.org/wiki/%D0%93%D1%8E%D0%B3%D0%BE" TargetMode="External"/><Relationship Id="rId4" Type="http://schemas.openxmlformats.org/officeDocument/2006/relationships/hyperlink" Target="http://ru.wikipedia.org/wiki/1876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ru.wikipedia.org/wiki/%D0%9A%D0%BE%D0%BD%D1%81%D1%83%D1%8D%D0%BB%D0%BE_(%D1%80%D0%BE%D0%BC%D0%B0%D0%BD)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georgesand.theatre-contemporain.net/" TargetMode="External"/><Relationship Id="rId5" Type="http://schemas.openxmlformats.org/officeDocument/2006/relationships/hyperlink" Target="http://www.peoples.ru/" TargetMode="External"/><Relationship Id="rId4" Type="http://schemas.openxmlformats.org/officeDocument/2006/relationships/hyperlink" Target="http://ru.wikipedia.org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C6%EE%F0%E6_%D1%E0%ED%E4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1%82%D0%BE%D1%80%D0%B0%D1%8F_%D0%98%D1%82%D0%B0%D0%BB%D1%8C%D1%8F%D0%BD%D1%81%D0%BA%D0%B0%D1%8F_%D0%BA%D0%B0%D0%BC%D0%BF%D0%B0%D0%BD%D0%B8%D1%8F" TargetMode="External"/><Relationship Id="rId2" Type="http://schemas.openxmlformats.org/officeDocument/2006/relationships/hyperlink" Target="http://ru.wikipedia.org/wiki/%D0%94%D0%B8%D1%80%D0%B5%D0%BA%D1%82%D0%BE%D1%80%D0%B8%D1%8F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ru.wikipedia.org/wiki/%D0%9C%D0%B8%D0%BB%D0%B0%D0%BD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u.wikipedia.org/wiki/%D0%A4%D0%B0%D0%B9%D0%BB:Gs6ans.jpg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Maurice_Dudevant.jpg" TargetMode="External"/><Relationship Id="rId2" Type="http://schemas.openxmlformats.org/officeDocument/2006/relationships/hyperlink" Target="http://ru.wikipedia.org/wiki/%D0%93%D0%B0%D1%81%D0%BA%D0%BE%D0%BD%D1%8C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ru.wikipedia.org/wiki/%D0%A4%D0%B0%D0%B9%D0%BB:Mercier_Solange_Sand.jpg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Le_Figaro" TargetMode="External"/><Relationship Id="rId2" Type="http://schemas.openxmlformats.org/officeDocument/2006/relationships/hyperlink" Target="http://fr.wikipedia.org/wiki/Henri_de_Latouche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eg"/><Relationship Id="rId4" Type="http://schemas.openxmlformats.org/officeDocument/2006/relationships/hyperlink" Target="http://ru.wikipedia.org/wiki/%D0%A4%D0%B0%D0%B9%D0%BB:Die_junge_George_Sand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по мировой художественной литературе.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510" i="1" u="heavy" dirty="0" smtClean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</a:rPr>
              <a:t>Жорж Санд</a:t>
            </a:r>
            <a:endParaRPr lang="ru-RU" sz="4510" i="1" u="heavy" dirty="0">
              <a:solidFill>
                <a:srgbClr val="FF0000"/>
              </a:solidFill>
              <a:uFill>
                <a:solidFill>
                  <a:srgbClr val="FF0000"/>
                </a:solidFill>
              </a:u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5286388"/>
            <a:ext cx="6455582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20" dirty="0" smtClean="0"/>
              <a:t>Выполнили обучающиеся 1курса 5 группы Бабкина Дарья и           Наумова Оксана</a:t>
            </a:r>
            <a:endParaRPr lang="ru-RU" sz="2520" dirty="0"/>
          </a:p>
        </p:txBody>
      </p:sp>
      <p:pic>
        <p:nvPicPr>
          <p:cNvPr id="1026" name="Picture 2" descr="180px-Marie_Aurore_de_Saxe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142984"/>
            <a:ext cx="3072146" cy="3908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357166"/>
            <a:ext cx="5286412" cy="650083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Вначале Аврора писала вместе с </a:t>
            </a:r>
            <a:r>
              <a:rPr lang="ru-RU" dirty="0" err="1" smtClean="0"/>
              <a:t>Сандо</a:t>
            </a:r>
            <a:r>
              <a:rPr lang="ru-RU" dirty="0" smtClean="0"/>
              <a:t>: романы «Комиссионер» (1830), «Роз и </a:t>
            </a:r>
            <a:r>
              <a:rPr lang="ru-RU" dirty="0" err="1" smtClean="0"/>
              <a:t>Бланш</a:t>
            </a:r>
            <a:r>
              <a:rPr lang="ru-RU" dirty="0" smtClean="0"/>
              <a:t>» (1831), имевший у читателей большой успех, вышли за его подписью, так как мачеха Казимира </a:t>
            </a:r>
            <a:r>
              <a:rPr lang="ru-RU" dirty="0" err="1" smtClean="0"/>
              <a:t>Дюдевана</a:t>
            </a:r>
            <a:r>
              <a:rPr lang="ru-RU" dirty="0" smtClean="0"/>
              <a:t> не желала видеть свою фамилию на обложках книг. В «Роз и </a:t>
            </a:r>
            <a:r>
              <a:rPr lang="ru-RU" dirty="0" err="1" smtClean="0"/>
              <a:t>Бланш</a:t>
            </a:r>
            <a:r>
              <a:rPr lang="ru-RU" dirty="0" smtClean="0"/>
              <a:t>» Аврора использовала свои воспоминания о монастыре, заметки о путешествии в Пиренеи, рассказы своей матери. Уже самостоятельно Аврора начала новую работу, роман «Индиана», темой которого стало противопоставление женщины, ищущей идеальной любви, чувственному и тщеславному мужчине. </a:t>
            </a:r>
            <a:r>
              <a:rPr lang="ru-RU" dirty="0" err="1" smtClean="0"/>
              <a:t>Сандо</a:t>
            </a:r>
            <a:r>
              <a:rPr lang="ru-RU" dirty="0" smtClean="0"/>
              <a:t> одобрил роман, но отказался подписаться под чужим текстом. Аврора выбрала мужской псевдоним: это стало для неё символом избавления от рабского положения, на которое обрекало женщину современное общество. Сохранив фамилию Санд, она добавила имя Жорж.</a:t>
            </a:r>
          </a:p>
          <a:p>
            <a:endParaRPr lang="ru-RU" dirty="0"/>
          </a:p>
        </p:txBody>
      </p:sp>
      <p:pic>
        <p:nvPicPr>
          <p:cNvPr id="2050" name="Picture 2" descr="C:\Users\пк\Downloads\d1e6ec7cc2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61397" y="428604"/>
            <a:ext cx="3482603" cy="464347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Жорж Санд и </a:t>
            </a:r>
            <a:r>
              <a:rPr lang="ru-RU" dirty="0" smtClean="0">
                <a:hlinkClick r:id="rId2" tooltip="Альфред де Мюссе"/>
              </a:rPr>
              <a:t>Альфред де Мюссе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1633536"/>
            <a:ext cx="5000660" cy="5224464"/>
          </a:xfrm>
        </p:spPr>
        <p:txBody>
          <a:bodyPr>
            <a:normAutofit/>
          </a:bodyPr>
          <a:lstStyle/>
          <a:p>
            <a:r>
              <a:rPr lang="ru-RU" u="sng" dirty="0" err="1" smtClean="0">
                <a:hlinkClick r:id="rId3" tooltip="Сент-Бёв"/>
              </a:rPr>
              <a:t>Сент-Бёв</a:t>
            </a:r>
            <a:r>
              <a:rPr lang="ru-RU" dirty="0" smtClean="0"/>
              <a:t>, восхищавшийся Мюссе, пожелал представить молодого поэта Санд, но та отказалась, считая, что они с Мюссе слишком разные люди, между которыми не может быть понимания. Однако, случайно встретившись с ним на обеде, устроенном «Ревю де Дё Монд», она переменила своё мнение. Между ними завязалась переписка, вскоре Мюссе переехал в квартиру Санд на набережной </a:t>
            </a:r>
            <a:r>
              <a:rPr lang="ru-RU" dirty="0" err="1" smtClean="0"/>
              <a:t>Малакэ</a:t>
            </a:r>
            <a:r>
              <a:rPr lang="ru-RU" dirty="0" smtClean="0"/>
              <a:t>. Санд была уверена, что теперь она уже точно будет счастлива. </a:t>
            </a:r>
            <a:endParaRPr lang="ru-RU" dirty="0"/>
          </a:p>
        </p:txBody>
      </p:sp>
      <p:pic>
        <p:nvPicPr>
          <p:cNvPr id="7170" name="Picture 2" descr="150px-Alfred_de_musset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951530"/>
            <a:ext cx="3193970" cy="4620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5"/>
            <a:ext cx="7239000" cy="1014396"/>
          </a:xfrm>
        </p:spPr>
        <p:txBody>
          <a:bodyPr/>
          <a:lstStyle/>
          <a:p>
            <a:r>
              <a:rPr lang="ru-RU" dirty="0" smtClean="0"/>
              <a:t>Развод. Луи Мишель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214422"/>
            <a:ext cx="5786478" cy="564357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 1835 году Жорж Санд приняла решение развестись и обратилась за помощью к известному к адвокату </a:t>
            </a:r>
            <a:r>
              <a:rPr lang="ru-RU" u="sng" dirty="0" smtClean="0">
                <a:hlinkClick r:id="rId2" tooltip="Мишель, Луи Кризостом (страница отсутствует)"/>
              </a:rPr>
              <a:t>Луи Мишелю</a:t>
            </a:r>
            <a:r>
              <a:rPr lang="ru-RU" dirty="0" smtClean="0"/>
              <a:t> (1797—1853). Республиканец, блестящий оратор, безусловный лидер всех либералов южных провинций, Мишель сыграл решающую роль в формировании политических взглядов Санд.</a:t>
            </a:r>
          </a:p>
          <a:p>
            <a:r>
              <a:rPr lang="ru-RU" dirty="0" smtClean="0"/>
              <a:t>В январе 1836 года Санд подала в суд </a:t>
            </a:r>
            <a:r>
              <a:rPr lang="ru-RU" dirty="0" err="1" smtClean="0"/>
              <a:t>Ла</a:t>
            </a:r>
            <a:r>
              <a:rPr lang="ru-RU" dirty="0" smtClean="0"/>
              <a:t> Шатра жалобу на мужа. Заслушав свидетелей, суд поручил воспитание детей госпоже </a:t>
            </a:r>
            <a:r>
              <a:rPr lang="ru-RU" dirty="0" err="1" smtClean="0"/>
              <a:t>Дюдеван</a:t>
            </a:r>
            <a:r>
              <a:rPr lang="ru-RU" dirty="0" smtClean="0"/>
              <a:t>. Мишель был защитником Санд на возобновившемся в мае 1836 года бракоразводном процессе. Его красноречие произвело впечатление на судей, мнения их, однако, разделились. Но на следующий день Казимир </a:t>
            </a:r>
            <a:r>
              <a:rPr lang="ru-RU" dirty="0" err="1" smtClean="0"/>
              <a:t>Дюдеван</a:t>
            </a:r>
            <a:r>
              <a:rPr lang="ru-RU" dirty="0" smtClean="0"/>
              <a:t> пошёл на мировую: он должен был воспитывать сына и получал в пользование отель </a:t>
            </a:r>
            <a:r>
              <a:rPr lang="ru-RU" dirty="0" err="1" smtClean="0"/>
              <a:t>Нарбонн</a:t>
            </a:r>
            <a:r>
              <a:rPr lang="ru-RU" dirty="0" smtClean="0"/>
              <a:t> в Париже. Госпоже </a:t>
            </a:r>
            <a:r>
              <a:rPr lang="ru-RU" dirty="0" err="1" smtClean="0"/>
              <a:t>Дюдеван</a:t>
            </a:r>
            <a:r>
              <a:rPr lang="ru-RU" dirty="0" smtClean="0"/>
              <a:t> поручалась дочь, за ней оставался </a:t>
            </a:r>
            <a:r>
              <a:rPr lang="ru-RU" dirty="0" err="1" smtClean="0"/>
              <a:t>Ноан</a:t>
            </a:r>
            <a:r>
              <a:rPr lang="ru-RU" dirty="0" smtClean="0"/>
              <a:t>. С Мишелем Санд рассталась в 1837 году — он был женат и не собирался оставлять семью.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194" name="Picture 2" descr="160px-Michel_de_Bourges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36580" y="714356"/>
            <a:ext cx="320742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Христианский социализм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8477280" cy="5010174"/>
          </a:xfrm>
        </p:spPr>
        <p:txBody>
          <a:bodyPr>
            <a:normAutofit/>
          </a:bodyPr>
          <a:lstStyle/>
          <a:p>
            <a:r>
              <a:rPr lang="ru-RU" dirty="0" smtClean="0"/>
              <a:t>Для основанной </a:t>
            </a:r>
            <a:r>
              <a:rPr lang="ru-RU" dirty="0" err="1" smtClean="0"/>
              <a:t>Ламеннэ</a:t>
            </a:r>
            <a:r>
              <a:rPr lang="ru-RU" dirty="0" smtClean="0"/>
              <a:t> газеты «Монд», Санд предложила писать бесплатно, выговорив себе свободу в выборе и освещении тем. «Письма к </a:t>
            </a:r>
            <a:r>
              <a:rPr lang="ru-RU" dirty="0" err="1" smtClean="0"/>
              <a:t>Марси</a:t>
            </a:r>
            <a:r>
              <a:rPr lang="ru-RU" dirty="0" smtClean="0"/>
              <a:t>», переписка в форме романа, включала в себя реальные послания Санд к бедной бесприданнице </a:t>
            </a:r>
            <a:r>
              <a:rPr lang="ru-RU" dirty="0" err="1" smtClean="0"/>
              <a:t>Элизе</a:t>
            </a:r>
            <a:r>
              <a:rPr lang="ru-RU" dirty="0" smtClean="0"/>
              <a:t> </a:t>
            </a:r>
            <a:r>
              <a:rPr lang="ru-RU" dirty="0" err="1" smtClean="0"/>
              <a:t>Туранжен</a:t>
            </a:r>
            <a:r>
              <a:rPr lang="ru-RU" dirty="0" smtClean="0"/>
              <a:t>. Когда в «Шестом письме» Санд коснулась равенства полов в любви, </a:t>
            </a:r>
            <a:r>
              <a:rPr lang="ru-RU" dirty="0" err="1" smtClean="0"/>
              <a:t>Ламеннэ</a:t>
            </a:r>
            <a:r>
              <a:rPr lang="ru-RU" dirty="0" smtClean="0"/>
              <a:t> был шокирован, а узнав, что следующее будет посвящено «роли страсти в жизни женщины», прекратил публикацию.</a:t>
            </a:r>
          </a:p>
          <a:p>
            <a:r>
              <a:rPr lang="ru-RU" dirty="0" smtClean="0"/>
              <a:t>…он (</a:t>
            </a:r>
            <a:r>
              <a:rPr lang="ru-RU" dirty="0" err="1" smtClean="0"/>
              <a:t>Ламеннэ</a:t>
            </a:r>
            <a:r>
              <a:rPr lang="ru-RU" dirty="0" smtClean="0"/>
              <a:t>) не хочет, чтобы писали о разводе; он от неё (Санд) ждёт тех цветов, которые падают из её рук, то есть сказок и шуток. </a:t>
            </a:r>
            <a:r>
              <a:rPr lang="ru-RU" u="sng" dirty="0" smtClean="0">
                <a:hlinkClick r:id="rId2" tooltip="Агу, Мария Катерина София"/>
              </a:rPr>
              <a:t>Мари </a:t>
            </a:r>
            <a:r>
              <a:rPr lang="ru-RU" u="sng" dirty="0" err="1" smtClean="0">
                <a:hlinkClick r:id="rId2" tooltip="Агу, Мария Катерина София"/>
              </a:rPr>
              <a:t>д’Агу</a:t>
            </a:r>
            <a:r>
              <a:rPr lang="ru-RU" dirty="0" smtClean="0"/>
              <a:t> — Францу Листу .Однако главной причиной разрыва </a:t>
            </a:r>
            <a:r>
              <a:rPr lang="ru-RU" dirty="0" err="1" smtClean="0"/>
              <a:t>Ламеннэ</a:t>
            </a:r>
            <a:r>
              <a:rPr lang="ru-RU" dirty="0" smtClean="0"/>
              <a:t> и Санд стало то, что она была верной последовательницей философии </a:t>
            </a:r>
            <a:r>
              <a:rPr lang="ru-RU" u="sng" dirty="0" smtClean="0">
                <a:hlinkClick r:id="rId3" tooltip="Леру, Пьер"/>
              </a:rPr>
              <a:t>Пьера Леру</a:t>
            </a:r>
            <a:r>
              <a:rPr lang="ru-RU" dirty="0" smtClean="0"/>
              <a:t>. </a:t>
            </a:r>
            <a:r>
              <a:rPr lang="ru-RU" dirty="0" err="1" smtClean="0"/>
              <a:t>Бо́льшая</a:t>
            </a:r>
            <a:r>
              <a:rPr lang="ru-RU" dirty="0" smtClean="0"/>
              <a:t> часть идей Леру была заимствована у христианства, Леру лишь не допускал бессмертия </a:t>
            </a:r>
            <a:r>
              <a:rPr lang="ru-RU" dirty="0" smtClean="0"/>
              <a:t>личности 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5"/>
            <a:ext cx="7239000" cy="1014396"/>
          </a:xfrm>
        </p:spPr>
        <p:txBody>
          <a:bodyPr/>
          <a:lstStyle/>
          <a:p>
            <a:r>
              <a:rPr lang="ru-RU" dirty="0" smtClean="0"/>
              <a:t>Жорж Санд и </a:t>
            </a:r>
            <a:r>
              <a:rPr lang="ru-RU" u="sng" dirty="0" smtClean="0">
                <a:hlinkClick r:id="rId2" tooltip="Шопен, Фредерик"/>
              </a:rPr>
              <a:t>Шопен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142984"/>
            <a:ext cx="5143504" cy="607223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конце 1838 года Санд завязывает отношения с Шопеном, к тому времени расставшимся со своей невестой Марией </a:t>
            </a:r>
            <a:r>
              <a:rPr lang="ru-RU" dirty="0" err="1" smtClean="0"/>
              <a:t>Водзинской</a:t>
            </a:r>
            <a:r>
              <a:rPr lang="ru-RU" dirty="0" smtClean="0"/>
              <a:t>. </a:t>
            </a:r>
            <a:r>
              <a:rPr lang="ru-RU" dirty="0" smtClean="0"/>
              <a:t> </a:t>
            </a:r>
            <a:r>
              <a:rPr lang="ru-RU" dirty="0" smtClean="0"/>
              <a:t>Отношения с Шопеном нашли своё отражение в романе Санд «Лукреция </a:t>
            </a:r>
            <a:r>
              <a:rPr lang="ru-RU" dirty="0" err="1" smtClean="0"/>
              <a:t>Флориани</a:t>
            </a:r>
            <a:r>
              <a:rPr lang="ru-RU" dirty="0" smtClean="0"/>
              <a:t>». Впоследствии она отрицала, что списала Лукрецию с себя, а </a:t>
            </a:r>
            <a:r>
              <a:rPr lang="ru-RU" dirty="0" err="1" smtClean="0"/>
              <a:t>Кароля</a:t>
            </a:r>
            <a:r>
              <a:rPr lang="ru-RU" dirty="0" smtClean="0"/>
              <a:t> с Шопена. Шопен же не узнал или не пожелал узнать себя в образе молодого человека, очаровательного эгоиста, любимого </a:t>
            </a:r>
            <a:r>
              <a:rPr lang="ru-RU" dirty="0" err="1" smtClean="0"/>
              <a:t>Лукрецией</a:t>
            </a:r>
            <a:r>
              <a:rPr lang="ru-RU" dirty="0" smtClean="0"/>
              <a:t> и ставшего причиной её преждевременной смерти. В 1846 году между Шопеном и Морисом произошёл конфликт, в результате которого последний объявил о своём желании покинуть дом. Санд приняла сторону сына</a:t>
            </a:r>
            <a:endParaRPr lang="ru-RU" dirty="0"/>
          </a:p>
        </p:txBody>
      </p:sp>
      <p:pic>
        <p:nvPicPr>
          <p:cNvPr id="9218" name="Picture 2" descr="230px-ChopinSandDelacroix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561999"/>
            <a:ext cx="4357718" cy="3938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Революция и Вторая империя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5476884" cy="4795860"/>
          </a:xfrm>
        </p:spPr>
        <p:txBody>
          <a:bodyPr>
            <a:normAutofit fontScale="92500" lnSpcReduction="20000"/>
          </a:bodyPr>
          <a:lstStyle/>
          <a:p>
            <a:r>
              <a:rPr lang="ru-RU" u="sng" dirty="0" smtClean="0">
                <a:hlinkClick r:id="rId2" tooltip="Революция 1848 года во Франции"/>
              </a:rPr>
              <a:t>Революция</a:t>
            </a:r>
            <a:r>
              <a:rPr lang="ru-RU" dirty="0" smtClean="0"/>
              <a:t> для Санд стала полной неожиданностью: кампания избирательных банкетов, в конечном счёте приведшая к падению режима, казалась ей «безобидной и бесполезной». Тревожась за судьбу сына, жившего в то время в столице, она приехала в Париж и испытала воодушевление от победы республики. После событий 15 мая 1848 года, когда толпа манифестантов пыталась захватить Национальное собрание, некоторые газеты возложили на неё ответственность за подстрекательство к бунту. Ходили слухи, что она будет арестована. Санд оставалась в Париже ещё два дня, чтобы «быть под рукой у правосудия, если бы оно вздумало свести со мной счёты», и вернулась в </a:t>
            </a:r>
            <a:r>
              <a:rPr lang="ru-RU" dirty="0" err="1" smtClean="0"/>
              <a:t>Ноан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10242" name="Picture 2" descr="C:\Users\пк\Downloads\1F07C721-CC38-42B7-B5EB-ED3E03552D4F_mw800_mh6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7" y="1643050"/>
            <a:ext cx="3123475" cy="385765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Последние годы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5048256" cy="4938736"/>
          </a:xfrm>
        </p:spPr>
        <p:txBody>
          <a:bodyPr>
            <a:normAutofit/>
          </a:bodyPr>
          <a:lstStyle/>
          <a:p>
            <a:r>
              <a:rPr lang="ru-RU" dirty="0" smtClean="0"/>
              <a:t>В годы Второй империи в творчестве Санд появились антиклерикальные настроения как реакция на политику Луи-Наполеона. Её роман «</a:t>
            </a:r>
            <a:r>
              <a:rPr lang="ru-RU" dirty="0" err="1" smtClean="0"/>
              <a:t>Даниелла</a:t>
            </a:r>
            <a:r>
              <a:rPr lang="ru-RU" dirty="0" smtClean="0"/>
              <a:t>» (1857), содержащий нападки на католическую религию вызвал скандал, а газету «</a:t>
            </a:r>
            <a:r>
              <a:rPr lang="ru-RU" dirty="0" err="1" smtClean="0"/>
              <a:t>Ла</a:t>
            </a:r>
            <a:r>
              <a:rPr lang="ru-RU" dirty="0" smtClean="0"/>
              <a:t> Пресс», в которой он публиковался, закрыли.</a:t>
            </a:r>
          </a:p>
          <a:p>
            <a:r>
              <a:rPr lang="ru-RU" dirty="0" smtClean="0"/>
              <a:t>Жорж Санд скончалась от осложнений </a:t>
            </a:r>
            <a:r>
              <a:rPr lang="ru-RU" u="sng" dirty="0" smtClean="0">
                <a:hlinkClick r:id="rId2" tooltip="Кишечная непроходимость"/>
              </a:rPr>
              <a:t>кишечной непроходимости</a:t>
            </a:r>
            <a:r>
              <a:rPr lang="ru-RU" dirty="0" smtClean="0"/>
              <a:t> </a:t>
            </a:r>
            <a:r>
              <a:rPr lang="ru-RU" u="sng" dirty="0" smtClean="0">
                <a:hlinkClick r:id="rId3" tooltip="8 июня"/>
              </a:rPr>
              <a:t>8 июня</a:t>
            </a:r>
            <a:r>
              <a:rPr lang="ru-RU" dirty="0" smtClean="0"/>
              <a:t> </a:t>
            </a:r>
            <a:r>
              <a:rPr lang="ru-RU" u="sng" dirty="0" smtClean="0">
                <a:hlinkClick r:id="rId4" tooltip="1876"/>
              </a:rPr>
              <a:t>1876</a:t>
            </a:r>
            <a:r>
              <a:rPr lang="ru-RU" dirty="0" smtClean="0"/>
              <a:t> г. в </a:t>
            </a:r>
            <a:r>
              <a:rPr lang="ru-RU" dirty="0" err="1" smtClean="0"/>
              <a:t>Ноане</a:t>
            </a:r>
            <a:r>
              <a:rPr lang="ru-RU" dirty="0" smtClean="0"/>
              <a:t>. Узнав о её кончине, </a:t>
            </a:r>
            <a:r>
              <a:rPr lang="ru-RU" u="sng" dirty="0" smtClean="0">
                <a:hlinkClick r:id="rId5" tooltip="Гюго"/>
              </a:rPr>
              <a:t>Гюго</a:t>
            </a:r>
            <a:r>
              <a:rPr lang="ru-RU" dirty="0" smtClean="0"/>
              <a:t> написал: «Оплакиваю умершую, приветствую бессмертную!»</a:t>
            </a:r>
          </a:p>
          <a:p>
            <a:endParaRPr lang="ru-RU" dirty="0"/>
          </a:p>
        </p:txBody>
      </p:sp>
      <p:pic>
        <p:nvPicPr>
          <p:cNvPr id="11266" name="Picture 2" descr="C:\Users\пк\Downloads\george-sand--630--t-600x600-rw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57818" y="1071546"/>
            <a:ext cx="3522216" cy="407192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романы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285860"/>
            <a:ext cx="8501090" cy="535785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Индиана (</a:t>
            </a:r>
            <a:r>
              <a:rPr lang="ru-RU" dirty="0" err="1" smtClean="0"/>
              <a:t>Indiana</a:t>
            </a:r>
            <a:r>
              <a:rPr lang="ru-RU" dirty="0" smtClean="0"/>
              <a:t>, 1832)</a:t>
            </a:r>
          </a:p>
          <a:p>
            <a:pPr lvl="0"/>
            <a:r>
              <a:rPr lang="ru-RU" dirty="0" smtClean="0"/>
              <a:t>Валентина (</a:t>
            </a:r>
            <a:r>
              <a:rPr lang="ru-RU" dirty="0" err="1" smtClean="0"/>
              <a:t>Valentine</a:t>
            </a:r>
            <a:r>
              <a:rPr lang="ru-RU" dirty="0" smtClean="0"/>
              <a:t>, 1832)</a:t>
            </a:r>
          </a:p>
          <a:p>
            <a:pPr lvl="0"/>
            <a:r>
              <a:rPr lang="ru-RU" dirty="0" smtClean="0"/>
              <a:t>Мельхиор (</a:t>
            </a:r>
            <a:r>
              <a:rPr lang="ru-RU" dirty="0" err="1" smtClean="0"/>
              <a:t>Melhior</a:t>
            </a:r>
            <a:r>
              <a:rPr lang="ru-RU" dirty="0" smtClean="0"/>
              <a:t>, 1832)</a:t>
            </a:r>
          </a:p>
          <a:p>
            <a:pPr lvl="0"/>
            <a:r>
              <a:rPr lang="ru-RU" dirty="0" err="1" smtClean="0"/>
              <a:t>Лелия</a:t>
            </a:r>
            <a:r>
              <a:rPr lang="ru-RU" dirty="0" smtClean="0"/>
              <a:t> (</a:t>
            </a:r>
            <a:r>
              <a:rPr lang="ru-RU" dirty="0" err="1" smtClean="0"/>
              <a:t>Lélia</a:t>
            </a:r>
            <a:r>
              <a:rPr lang="ru-RU" dirty="0" smtClean="0"/>
              <a:t>, 1833)</a:t>
            </a:r>
          </a:p>
          <a:p>
            <a:pPr lvl="0"/>
            <a:r>
              <a:rPr lang="ru-RU" dirty="0" smtClean="0"/>
              <a:t>Кора (</a:t>
            </a:r>
            <a:r>
              <a:rPr lang="ru-RU" dirty="0" err="1" smtClean="0"/>
              <a:t>Cora</a:t>
            </a:r>
            <a:r>
              <a:rPr lang="ru-RU" dirty="0" smtClean="0"/>
              <a:t>, 1833)</a:t>
            </a:r>
          </a:p>
          <a:p>
            <a:pPr lvl="0"/>
            <a:r>
              <a:rPr lang="ru-RU" dirty="0" smtClean="0"/>
              <a:t>Жак (</a:t>
            </a:r>
            <a:r>
              <a:rPr lang="ru-RU" dirty="0" err="1" smtClean="0"/>
              <a:t>Jacques</a:t>
            </a:r>
            <a:r>
              <a:rPr lang="ru-RU" dirty="0" smtClean="0"/>
              <a:t>, 1834)</a:t>
            </a:r>
          </a:p>
          <a:p>
            <a:pPr lvl="0"/>
            <a:r>
              <a:rPr lang="ru-RU" dirty="0" err="1" smtClean="0"/>
              <a:t>Метелла</a:t>
            </a:r>
            <a:r>
              <a:rPr lang="ru-RU" dirty="0" smtClean="0"/>
              <a:t> (Métella,1834)</a:t>
            </a:r>
          </a:p>
          <a:p>
            <a:pPr lvl="0"/>
            <a:r>
              <a:rPr lang="ru-RU" dirty="0" smtClean="0"/>
              <a:t>Леоне </a:t>
            </a:r>
            <a:r>
              <a:rPr lang="ru-RU" dirty="0" err="1" smtClean="0"/>
              <a:t>Леони</a:t>
            </a:r>
            <a:r>
              <a:rPr lang="ru-RU" dirty="0" smtClean="0"/>
              <a:t> (</a:t>
            </a:r>
            <a:r>
              <a:rPr lang="ru-RU" dirty="0" err="1" smtClean="0"/>
              <a:t>Leone</a:t>
            </a:r>
            <a:r>
              <a:rPr lang="ru-RU" dirty="0" smtClean="0"/>
              <a:t> </a:t>
            </a:r>
            <a:r>
              <a:rPr lang="ru-RU" dirty="0" err="1" smtClean="0"/>
              <a:t>Leoni</a:t>
            </a:r>
            <a:r>
              <a:rPr lang="ru-RU" dirty="0" smtClean="0"/>
              <a:t>, 1835)</a:t>
            </a:r>
          </a:p>
          <a:p>
            <a:pPr lvl="0"/>
            <a:r>
              <a:rPr lang="ru-RU" dirty="0" err="1" smtClean="0"/>
              <a:t>Мопра</a:t>
            </a:r>
            <a:r>
              <a:rPr lang="ru-RU" dirty="0" smtClean="0"/>
              <a:t> (</a:t>
            </a:r>
            <a:r>
              <a:rPr lang="ru-RU" dirty="0" err="1" smtClean="0"/>
              <a:t>Mauprat</a:t>
            </a:r>
            <a:r>
              <a:rPr lang="ru-RU" dirty="0" smtClean="0"/>
              <a:t>, 1837)</a:t>
            </a:r>
          </a:p>
          <a:p>
            <a:pPr lvl="0"/>
            <a:r>
              <a:rPr lang="ru-RU" dirty="0" smtClean="0"/>
              <a:t>Мастера мозаики (</a:t>
            </a:r>
            <a:r>
              <a:rPr lang="ru-RU" dirty="0" err="1" smtClean="0"/>
              <a:t>Les</a:t>
            </a:r>
            <a:r>
              <a:rPr lang="ru-RU" dirty="0" smtClean="0"/>
              <a:t> </a:t>
            </a:r>
            <a:r>
              <a:rPr lang="ru-RU" dirty="0" err="1" smtClean="0"/>
              <a:t>Maîtres</a:t>
            </a:r>
            <a:r>
              <a:rPr lang="ru-RU" dirty="0" smtClean="0"/>
              <a:t> </a:t>
            </a:r>
            <a:r>
              <a:rPr lang="ru-RU" dirty="0" err="1" smtClean="0"/>
              <a:t>mozaïstes</a:t>
            </a:r>
            <a:r>
              <a:rPr lang="ru-RU" dirty="0" smtClean="0"/>
              <a:t>, 1838)</a:t>
            </a:r>
          </a:p>
          <a:p>
            <a:pPr lvl="0"/>
            <a:r>
              <a:rPr lang="ru-RU" dirty="0" err="1" smtClean="0"/>
              <a:t>Орко</a:t>
            </a:r>
            <a:r>
              <a:rPr lang="ru-RU" dirty="0" smtClean="0"/>
              <a:t> (</a:t>
            </a:r>
            <a:r>
              <a:rPr lang="ru-RU" dirty="0" err="1" smtClean="0"/>
              <a:t>L’Orco</a:t>
            </a:r>
            <a:r>
              <a:rPr lang="ru-RU" dirty="0" smtClean="0"/>
              <a:t>, 1838)</a:t>
            </a:r>
          </a:p>
          <a:p>
            <a:pPr lvl="0"/>
            <a:r>
              <a:rPr lang="ru-RU" dirty="0" err="1" smtClean="0"/>
              <a:t>Ускок</a:t>
            </a:r>
            <a:r>
              <a:rPr lang="ru-RU" dirty="0" smtClean="0"/>
              <a:t> (</a:t>
            </a:r>
            <a:r>
              <a:rPr lang="ru-RU" dirty="0" err="1" smtClean="0"/>
              <a:t>L’Uscoque</a:t>
            </a:r>
            <a:r>
              <a:rPr lang="ru-RU" dirty="0" smtClean="0"/>
              <a:t>, 1838)</a:t>
            </a:r>
          </a:p>
          <a:p>
            <a:pPr lvl="0"/>
            <a:r>
              <a:rPr lang="ru-RU" dirty="0" err="1" smtClean="0"/>
              <a:t>Спиридион</a:t>
            </a:r>
            <a:r>
              <a:rPr lang="ru-RU" dirty="0" smtClean="0"/>
              <a:t> (</a:t>
            </a:r>
            <a:r>
              <a:rPr lang="ru-RU" dirty="0" err="1" smtClean="0"/>
              <a:t>Spiridion</a:t>
            </a:r>
            <a:r>
              <a:rPr lang="ru-RU" dirty="0" smtClean="0"/>
              <a:t>, 1839)</a:t>
            </a:r>
          </a:p>
          <a:p>
            <a:pPr lvl="0"/>
            <a:r>
              <a:rPr lang="ru-RU" dirty="0" smtClean="0"/>
              <a:t>Странствующий подмастерье </a:t>
            </a:r>
          </a:p>
          <a:p>
            <a:pPr lvl="0"/>
            <a:r>
              <a:rPr lang="ru-RU" dirty="0" smtClean="0"/>
              <a:t>(</a:t>
            </a:r>
            <a:r>
              <a:rPr lang="ru-RU" dirty="0" err="1" smtClean="0"/>
              <a:t>Le</a:t>
            </a:r>
            <a:r>
              <a:rPr lang="ru-RU" dirty="0" smtClean="0"/>
              <a:t> </a:t>
            </a:r>
            <a:r>
              <a:rPr lang="ru-RU" dirty="0" err="1" smtClean="0"/>
              <a:t>Compagnon</a:t>
            </a:r>
            <a:r>
              <a:rPr lang="ru-RU" dirty="0" smtClean="0"/>
              <a:t> </a:t>
            </a:r>
            <a:r>
              <a:rPr lang="ru-RU" dirty="0" err="1" smtClean="0"/>
              <a:t>du</a:t>
            </a:r>
            <a:r>
              <a:rPr lang="ru-RU" dirty="0" smtClean="0"/>
              <a:t> </a:t>
            </a:r>
            <a:r>
              <a:rPr lang="ru-RU" dirty="0" err="1" smtClean="0"/>
              <a:t>tour</a:t>
            </a:r>
            <a:r>
              <a:rPr lang="ru-RU" dirty="0" smtClean="0"/>
              <a:t> </a:t>
            </a:r>
            <a:r>
              <a:rPr lang="ru-RU" dirty="0" err="1" smtClean="0"/>
              <a:t>de</a:t>
            </a:r>
            <a:r>
              <a:rPr lang="ru-RU" dirty="0" smtClean="0"/>
              <a:t> </a:t>
            </a:r>
            <a:r>
              <a:rPr lang="ru-RU" dirty="0" err="1" smtClean="0"/>
              <a:t>France</a:t>
            </a:r>
            <a:r>
              <a:rPr lang="ru-RU" dirty="0" smtClean="0"/>
              <a:t>, 1841)</a:t>
            </a:r>
          </a:p>
          <a:p>
            <a:pPr lvl="0"/>
            <a:r>
              <a:rPr lang="ru-RU" dirty="0" err="1" smtClean="0"/>
              <a:t>Орас</a:t>
            </a:r>
            <a:r>
              <a:rPr lang="ru-RU" dirty="0" smtClean="0"/>
              <a:t> (</a:t>
            </a:r>
            <a:r>
              <a:rPr lang="ru-RU" dirty="0" err="1" smtClean="0"/>
              <a:t>Horace</a:t>
            </a:r>
            <a:r>
              <a:rPr lang="ru-RU" dirty="0" smtClean="0"/>
              <a:t>, 1842)</a:t>
            </a:r>
          </a:p>
          <a:p>
            <a:pPr lvl="0"/>
            <a:r>
              <a:rPr lang="ru-RU" u="sng" dirty="0" smtClean="0">
                <a:hlinkClick r:id="rId2" tooltip="Консуэло (роман)"/>
              </a:rPr>
              <a:t>Консуэло</a:t>
            </a:r>
            <a:r>
              <a:rPr lang="ru-RU" dirty="0" smtClean="0"/>
              <a:t> (</a:t>
            </a:r>
            <a:r>
              <a:rPr lang="ru-RU" dirty="0" err="1" smtClean="0"/>
              <a:t>Consuelo</a:t>
            </a:r>
            <a:r>
              <a:rPr lang="ru-RU" dirty="0" smtClean="0"/>
              <a:t>, 1843)</a:t>
            </a:r>
          </a:p>
          <a:p>
            <a:pPr lvl="0"/>
            <a:r>
              <a:rPr lang="ru-RU" dirty="0" smtClean="0"/>
              <a:t>Графиня Рудольштадт (</a:t>
            </a:r>
            <a:r>
              <a:rPr lang="ru-RU" dirty="0" err="1" smtClean="0"/>
              <a:t>La</a:t>
            </a:r>
            <a:r>
              <a:rPr lang="ru-RU" dirty="0" smtClean="0"/>
              <a:t> </a:t>
            </a:r>
            <a:r>
              <a:rPr lang="ru-RU" dirty="0" err="1" smtClean="0"/>
              <a:t>Comtesse</a:t>
            </a:r>
            <a:r>
              <a:rPr lang="ru-RU" dirty="0" smtClean="0"/>
              <a:t> </a:t>
            </a:r>
            <a:r>
              <a:rPr lang="ru-RU" dirty="0" err="1" smtClean="0"/>
              <a:t>de</a:t>
            </a:r>
            <a:r>
              <a:rPr lang="ru-RU" dirty="0" smtClean="0"/>
              <a:t> </a:t>
            </a:r>
            <a:r>
              <a:rPr lang="ru-RU" dirty="0" err="1" smtClean="0"/>
              <a:t>Rudolstadt</a:t>
            </a:r>
            <a:r>
              <a:rPr lang="ru-RU" dirty="0" smtClean="0"/>
              <a:t>, 1843)</a:t>
            </a:r>
          </a:p>
          <a:p>
            <a:endParaRPr lang="ru-RU" dirty="0"/>
          </a:p>
        </p:txBody>
      </p:sp>
      <p:pic>
        <p:nvPicPr>
          <p:cNvPr id="1026" name="Picture 2" descr="C:\Users\пк\Downloads\sand_agee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428604"/>
            <a:ext cx="2857500" cy="4286250"/>
          </a:xfrm>
          <a:prstGeom prst="rect">
            <a:avLst/>
          </a:prstGeom>
          <a:noFill/>
        </p:spPr>
      </p:pic>
      <p:pic>
        <p:nvPicPr>
          <p:cNvPr id="1027" name="Picture 3" descr="C:\Users\пк\Downloads\86249_bi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49871" y="0"/>
            <a:ext cx="3394129" cy="535780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000"/>
                            </p:stCondLst>
                            <p:childTnLst>
                              <p:par>
                                <p:cTn id="7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7239000" cy="1362075"/>
          </a:xfrm>
        </p:spPr>
        <p:txBody>
          <a:bodyPr/>
          <a:lstStyle/>
          <a:p>
            <a:r>
              <a:rPr lang="ru-RU" dirty="0" smtClean="0"/>
              <a:t>Проза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1142984"/>
            <a:ext cx="8501122" cy="5715016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Комиссионер (</a:t>
            </a:r>
            <a:r>
              <a:rPr lang="ru-RU" dirty="0" err="1" smtClean="0"/>
              <a:t>Le</a:t>
            </a:r>
            <a:r>
              <a:rPr lang="ru-RU" dirty="0" smtClean="0"/>
              <a:t> </a:t>
            </a:r>
            <a:r>
              <a:rPr lang="ru-RU" dirty="0" err="1" smtClean="0"/>
              <a:t>Commissionnaire</a:t>
            </a:r>
            <a:r>
              <a:rPr lang="ru-RU" dirty="0" smtClean="0"/>
              <a:t>, 1830, с </a:t>
            </a:r>
            <a:r>
              <a:rPr lang="ru-RU" dirty="0" err="1" smtClean="0"/>
              <a:t>Жюлем</a:t>
            </a:r>
            <a:r>
              <a:rPr lang="ru-RU" dirty="0" smtClean="0"/>
              <a:t> </a:t>
            </a:r>
            <a:r>
              <a:rPr lang="ru-RU" dirty="0" err="1" smtClean="0"/>
              <a:t>Сандо</a:t>
            </a:r>
            <a:r>
              <a:rPr lang="ru-RU" dirty="0" smtClean="0"/>
              <a:t>).</a:t>
            </a:r>
          </a:p>
          <a:p>
            <a:pPr lvl="0"/>
            <a:r>
              <a:rPr lang="ru-RU" dirty="0" smtClean="0"/>
              <a:t>Роз и </a:t>
            </a:r>
            <a:r>
              <a:rPr lang="ru-RU" dirty="0" err="1" smtClean="0"/>
              <a:t>Бланш</a:t>
            </a:r>
            <a:r>
              <a:rPr lang="ru-RU" dirty="0" smtClean="0"/>
              <a:t> (</a:t>
            </a:r>
            <a:r>
              <a:rPr lang="ru-RU" dirty="0" err="1" smtClean="0"/>
              <a:t>Rose</a:t>
            </a:r>
            <a:r>
              <a:rPr lang="ru-RU" dirty="0" smtClean="0"/>
              <a:t> </a:t>
            </a:r>
            <a:r>
              <a:rPr lang="ru-RU" dirty="0" err="1" smtClean="0"/>
              <a:t>et</a:t>
            </a:r>
            <a:r>
              <a:rPr lang="ru-RU" dirty="0" smtClean="0"/>
              <a:t> </a:t>
            </a:r>
            <a:r>
              <a:rPr lang="ru-RU" dirty="0" err="1" smtClean="0"/>
              <a:t>Blanche</a:t>
            </a:r>
            <a:r>
              <a:rPr lang="ru-RU" dirty="0" smtClean="0"/>
              <a:t>, 1831, с </a:t>
            </a:r>
            <a:r>
              <a:rPr lang="ru-RU" dirty="0" err="1" smtClean="0"/>
              <a:t>Жюлем</a:t>
            </a:r>
            <a:r>
              <a:rPr lang="ru-RU" dirty="0" smtClean="0"/>
              <a:t> </a:t>
            </a:r>
            <a:r>
              <a:rPr lang="ru-RU" dirty="0" err="1" smtClean="0"/>
              <a:t>Сандо</a:t>
            </a:r>
            <a:r>
              <a:rPr lang="ru-RU" dirty="0" smtClean="0"/>
              <a:t>)</a:t>
            </a:r>
          </a:p>
          <a:p>
            <a:pPr lvl="0"/>
            <a:r>
              <a:rPr lang="ru-RU" dirty="0" smtClean="0"/>
              <a:t>Девушка из </a:t>
            </a:r>
            <a:r>
              <a:rPr lang="ru-RU" dirty="0" err="1" smtClean="0"/>
              <a:t>Альбано</a:t>
            </a:r>
            <a:r>
              <a:rPr lang="ru-RU" dirty="0" smtClean="0"/>
              <a:t> (</a:t>
            </a:r>
            <a:r>
              <a:rPr lang="ru-RU" dirty="0" err="1" smtClean="0"/>
              <a:t>La</a:t>
            </a:r>
            <a:r>
              <a:rPr lang="ru-RU" dirty="0" smtClean="0"/>
              <a:t> </a:t>
            </a:r>
            <a:r>
              <a:rPr lang="ru-RU" dirty="0" err="1" smtClean="0"/>
              <a:t>Fille</a:t>
            </a:r>
            <a:r>
              <a:rPr lang="ru-RU" dirty="0" smtClean="0"/>
              <a:t> </a:t>
            </a:r>
            <a:r>
              <a:rPr lang="ru-RU" dirty="0" err="1" smtClean="0"/>
              <a:t>d’Albano</a:t>
            </a:r>
            <a:r>
              <a:rPr lang="ru-RU" dirty="0" smtClean="0"/>
              <a:t>, 1831)</a:t>
            </a:r>
          </a:p>
          <a:p>
            <a:pPr lvl="0"/>
            <a:r>
              <a:rPr lang="ru-RU" dirty="0" err="1" smtClean="0"/>
              <a:t>Альдо</a:t>
            </a:r>
            <a:r>
              <a:rPr lang="ru-RU" dirty="0" smtClean="0"/>
              <a:t> </a:t>
            </a:r>
            <a:r>
              <a:rPr lang="ru-RU" dirty="0" err="1" smtClean="0"/>
              <a:t>ле</a:t>
            </a:r>
            <a:r>
              <a:rPr lang="ru-RU" dirty="0" smtClean="0"/>
              <a:t> </a:t>
            </a:r>
            <a:r>
              <a:rPr lang="ru-RU" dirty="0" err="1" smtClean="0"/>
              <a:t>Римьер</a:t>
            </a:r>
            <a:r>
              <a:rPr lang="ru-RU" dirty="0" smtClean="0"/>
              <a:t> (</a:t>
            </a:r>
            <a:r>
              <a:rPr lang="ru-RU" dirty="0" err="1" smtClean="0"/>
              <a:t>Aldo</a:t>
            </a:r>
            <a:r>
              <a:rPr lang="ru-RU" dirty="0" smtClean="0"/>
              <a:t> </a:t>
            </a:r>
            <a:r>
              <a:rPr lang="ru-RU" dirty="0" err="1" smtClean="0"/>
              <a:t>le</a:t>
            </a:r>
            <a:r>
              <a:rPr lang="ru-RU" dirty="0" smtClean="0"/>
              <a:t> </a:t>
            </a:r>
            <a:r>
              <a:rPr lang="ru-RU" dirty="0" err="1" smtClean="0"/>
              <a:t>Rimeur</a:t>
            </a:r>
            <a:r>
              <a:rPr lang="ru-RU" dirty="0" smtClean="0"/>
              <a:t>, 1833)</a:t>
            </a:r>
          </a:p>
          <a:p>
            <a:pPr lvl="0"/>
            <a:r>
              <a:rPr lang="ru-RU" dirty="0" smtClean="0"/>
              <a:t>Заговор в 1537 году (</a:t>
            </a:r>
            <a:r>
              <a:rPr lang="ru-RU" dirty="0" err="1" smtClean="0"/>
              <a:t>Une</a:t>
            </a:r>
            <a:r>
              <a:rPr lang="ru-RU" dirty="0" smtClean="0"/>
              <a:t> </a:t>
            </a:r>
            <a:r>
              <a:rPr lang="ru-RU" dirty="0" err="1" smtClean="0"/>
              <a:t>conspiration</a:t>
            </a:r>
            <a:r>
              <a:rPr lang="ru-RU" dirty="0" smtClean="0"/>
              <a:t> </a:t>
            </a:r>
            <a:r>
              <a:rPr lang="ru-RU" dirty="0" err="1" smtClean="0"/>
              <a:t>en</a:t>
            </a:r>
            <a:r>
              <a:rPr lang="ru-RU" dirty="0" smtClean="0"/>
              <a:t> 1537, 1833)</a:t>
            </a:r>
          </a:p>
          <a:p>
            <a:pPr lvl="0"/>
            <a:r>
              <a:rPr lang="ru-RU" dirty="0" smtClean="0"/>
              <a:t>Интимный дневник (</a:t>
            </a:r>
            <a:r>
              <a:rPr lang="ru-RU" dirty="0" err="1" smtClean="0"/>
              <a:t>Journal</a:t>
            </a:r>
            <a:r>
              <a:rPr lang="ru-RU" dirty="0" smtClean="0"/>
              <a:t> </a:t>
            </a:r>
            <a:r>
              <a:rPr lang="ru-RU" dirty="0" err="1" smtClean="0"/>
              <a:t>intime</a:t>
            </a:r>
            <a:r>
              <a:rPr lang="ru-RU" dirty="0" smtClean="0"/>
              <a:t>, 1834)</a:t>
            </a:r>
          </a:p>
          <a:p>
            <a:pPr lvl="0"/>
            <a:r>
              <a:rPr lang="ru-RU" dirty="0" smtClean="0"/>
              <a:t>Личный секретарь (</a:t>
            </a:r>
            <a:r>
              <a:rPr lang="ru-RU" dirty="0" err="1" smtClean="0"/>
              <a:t>Le</a:t>
            </a:r>
            <a:r>
              <a:rPr lang="ru-RU" dirty="0" smtClean="0"/>
              <a:t> </a:t>
            </a:r>
            <a:r>
              <a:rPr lang="ru-RU" dirty="0" err="1" smtClean="0"/>
              <a:t>Secrétaire</a:t>
            </a:r>
            <a:r>
              <a:rPr lang="ru-RU" dirty="0" smtClean="0"/>
              <a:t> </a:t>
            </a:r>
            <a:r>
              <a:rPr lang="ru-RU" dirty="0" err="1" smtClean="0"/>
              <a:t>intime</a:t>
            </a:r>
            <a:r>
              <a:rPr lang="ru-RU" dirty="0" smtClean="0"/>
              <a:t>, 1834)</a:t>
            </a:r>
          </a:p>
          <a:p>
            <a:pPr lvl="0"/>
            <a:r>
              <a:rPr lang="ru-RU" dirty="0" smtClean="0"/>
              <a:t>Маркиза (</a:t>
            </a:r>
            <a:r>
              <a:rPr lang="ru-RU" dirty="0" err="1" smtClean="0"/>
              <a:t>La</a:t>
            </a:r>
            <a:r>
              <a:rPr lang="ru-RU" dirty="0" smtClean="0"/>
              <a:t> </a:t>
            </a:r>
            <a:r>
              <a:rPr lang="ru-RU" dirty="0" err="1" smtClean="0"/>
              <a:t>Marquise</a:t>
            </a:r>
            <a:r>
              <a:rPr lang="ru-RU" dirty="0" smtClean="0"/>
              <a:t>, 1834)</a:t>
            </a:r>
          </a:p>
          <a:p>
            <a:pPr lvl="0"/>
            <a:r>
              <a:rPr lang="ru-RU" dirty="0" err="1" smtClean="0"/>
              <a:t>Гарнье</a:t>
            </a:r>
            <a:r>
              <a:rPr lang="ru-RU" dirty="0" smtClean="0"/>
              <a:t> (</a:t>
            </a:r>
            <a:r>
              <a:rPr lang="ru-RU" dirty="0" err="1" smtClean="0"/>
              <a:t>Garnier</a:t>
            </a:r>
            <a:r>
              <a:rPr lang="ru-RU" dirty="0" smtClean="0"/>
              <a:t>, 1834)</a:t>
            </a:r>
          </a:p>
          <a:p>
            <a:pPr lvl="0"/>
            <a:r>
              <a:rPr lang="ru-RU" dirty="0" err="1" smtClean="0"/>
              <a:t>Лавиния</a:t>
            </a:r>
            <a:r>
              <a:rPr lang="ru-RU" dirty="0" smtClean="0"/>
              <a:t> (</a:t>
            </a:r>
            <a:r>
              <a:rPr lang="ru-RU" dirty="0" err="1" smtClean="0"/>
              <a:t>Lavinia</a:t>
            </a:r>
            <a:r>
              <a:rPr lang="ru-RU" dirty="0" smtClean="0"/>
              <a:t>, 1834)</a:t>
            </a:r>
          </a:p>
          <a:p>
            <a:pPr lvl="0"/>
            <a:r>
              <a:rPr lang="ru-RU" dirty="0" smtClean="0"/>
              <a:t>Андре (</a:t>
            </a:r>
            <a:r>
              <a:rPr lang="ru-RU" dirty="0" err="1" smtClean="0"/>
              <a:t>André</a:t>
            </a:r>
            <a:r>
              <a:rPr lang="ru-RU" dirty="0" smtClean="0"/>
              <a:t>, 1835)</a:t>
            </a:r>
          </a:p>
          <a:p>
            <a:pPr lvl="0"/>
            <a:r>
              <a:rPr lang="ru-RU" dirty="0" err="1" smtClean="0"/>
              <a:t>Маттеа</a:t>
            </a:r>
            <a:r>
              <a:rPr lang="ru-RU" dirty="0" smtClean="0"/>
              <a:t> (</a:t>
            </a:r>
            <a:r>
              <a:rPr lang="ru-RU" dirty="0" err="1" smtClean="0"/>
              <a:t>Mattéa</a:t>
            </a:r>
            <a:r>
              <a:rPr lang="ru-RU" dirty="0" smtClean="0"/>
              <a:t>, 1835)</a:t>
            </a:r>
          </a:p>
          <a:p>
            <a:pPr lvl="0"/>
            <a:r>
              <a:rPr lang="ru-RU" dirty="0" err="1" smtClean="0"/>
              <a:t>Симон</a:t>
            </a:r>
            <a:r>
              <a:rPr lang="ru-RU" dirty="0" smtClean="0"/>
              <a:t> (</a:t>
            </a:r>
            <a:r>
              <a:rPr lang="ru-RU" dirty="0" err="1" smtClean="0"/>
              <a:t>Simon</a:t>
            </a:r>
            <a:r>
              <a:rPr lang="ru-RU" dirty="0" smtClean="0"/>
              <a:t>, 1836)</a:t>
            </a:r>
          </a:p>
          <a:p>
            <a:pPr lvl="0"/>
            <a:r>
              <a:rPr lang="ru-RU" dirty="0" smtClean="0"/>
              <a:t>Последняя из </a:t>
            </a:r>
            <a:r>
              <a:rPr lang="ru-RU" dirty="0" err="1" smtClean="0"/>
              <a:t>Альдини</a:t>
            </a:r>
            <a:r>
              <a:rPr lang="ru-RU" dirty="0" smtClean="0"/>
              <a:t> (</a:t>
            </a:r>
            <a:r>
              <a:rPr lang="ru-RU" dirty="0" err="1" smtClean="0"/>
              <a:t>La</a:t>
            </a:r>
            <a:r>
              <a:rPr lang="ru-RU" dirty="0" smtClean="0"/>
              <a:t> </a:t>
            </a:r>
            <a:r>
              <a:rPr lang="ru-RU" dirty="0" err="1" smtClean="0"/>
              <a:t>Dernière</a:t>
            </a:r>
            <a:r>
              <a:rPr lang="ru-RU" dirty="0" smtClean="0"/>
              <a:t> </a:t>
            </a:r>
            <a:r>
              <a:rPr lang="ru-RU" dirty="0" err="1" smtClean="0"/>
              <a:t>Aldini</a:t>
            </a:r>
            <a:r>
              <a:rPr lang="ru-RU" dirty="0" smtClean="0"/>
              <a:t>, 1838)</a:t>
            </a:r>
          </a:p>
          <a:p>
            <a:endParaRPr lang="ru-RU" dirty="0"/>
          </a:p>
        </p:txBody>
      </p:sp>
      <p:pic>
        <p:nvPicPr>
          <p:cNvPr id="3074" name="Picture 2" descr="C:\Users\пк\Downloads\george-sand-hommes-5984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пк\Downloads\b_421_2011_05_23_11_52_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8334404" cy="4581546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http://images.yandex.ru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>
                <a:hlinkClick r:id="rId4"/>
              </a:rPr>
              <a:t>http://ru.wikipedia.org</a:t>
            </a:r>
            <a:endParaRPr lang="ru-RU" dirty="0" smtClean="0"/>
          </a:p>
          <a:p>
            <a:r>
              <a:rPr lang="en-US" u="sng" dirty="0" smtClean="0">
                <a:hlinkClick r:id="rId5"/>
              </a:rPr>
              <a:t>www.peoples.ru</a:t>
            </a:r>
            <a:endParaRPr lang="ru-RU" u="sng" dirty="0" smtClean="0"/>
          </a:p>
          <a:p>
            <a:endParaRPr lang="ru-RU" u="sng" dirty="0" smtClean="0"/>
          </a:p>
          <a:p>
            <a:endParaRPr lang="ru-RU" u="sng" dirty="0" smtClean="0">
              <a:hlinkClick r:id="rId6"/>
            </a:endParaRPr>
          </a:p>
          <a:p>
            <a:endParaRPr lang="ru-RU" u="sng" dirty="0" smtClean="0">
              <a:hlinkClick r:id="rId6"/>
            </a:endParaRPr>
          </a:p>
          <a:p>
            <a:endParaRPr lang="ru-RU" u="sng" dirty="0" smtClean="0">
              <a:hlinkClick r:id="rId6"/>
            </a:endParaRPr>
          </a:p>
          <a:p>
            <a:endParaRPr lang="ru-RU" u="sng" dirty="0" smtClean="0">
              <a:hlinkClick r:id="rId6"/>
            </a:endParaRPr>
          </a:p>
          <a:p>
            <a:endParaRPr lang="ru-RU" u="sng" dirty="0" smtClean="0">
              <a:hlinkClick r:id="rId6"/>
            </a:endParaRPr>
          </a:p>
          <a:p>
            <a:r>
              <a:rPr lang="en-US" u="sng" dirty="0" smtClean="0">
                <a:hlinkClick r:id="rId6"/>
              </a:rPr>
              <a:t>georgesand.theatre-contemporain.net</a:t>
            </a:r>
            <a:endParaRPr lang="ru-RU" dirty="0" smtClean="0"/>
          </a:p>
          <a:p>
            <a:endParaRPr lang="ru-RU" u="sng" dirty="0" smtClean="0"/>
          </a:p>
          <a:p>
            <a:endParaRPr lang="ru-RU" u="sng" dirty="0" smtClean="0"/>
          </a:p>
          <a:p>
            <a:endParaRPr lang="ru-RU" u="sng" dirty="0" smtClean="0"/>
          </a:p>
          <a:p>
            <a:endParaRPr lang="ru-RU" u="sng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-285776"/>
            <a:ext cx="7239000" cy="1500199"/>
          </a:xfrm>
        </p:spPr>
        <p:txBody>
          <a:bodyPr/>
          <a:lstStyle/>
          <a:p>
            <a:r>
              <a:rPr lang="ru-RU" dirty="0" smtClean="0"/>
              <a:t>План.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142984"/>
            <a:ext cx="7905776" cy="5715016"/>
          </a:xfrm>
        </p:spPr>
        <p:txBody>
          <a:bodyPr>
            <a:normAutofit lnSpcReduction="10000"/>
          </a:bodyPr>
          <a:lstStyle/>
          <a:p>
            <a:r>
              <a:rPr lang="ru-RU" sz="2500" dirty="0" smtClean="0">
                <a:hlinkClick r:id="rId2"/>
              </a:rPr>
              <a:t>1 Семья</a:t>
            </a:r>
            <a:endParaRPr lang="ru-RU" sz="2500" dirty="0" smtClean="0"/>
          </a:p>
          <a:p>
            <a:r>
              <a:rPr lang="ru-RU" sz="2500" dirty="0" smtClean="0">
                <a:hlinkClick r:id="rId2"/>
              </a:rPr>
              <a:t>2 Детство и юность</a:t>
            </a:r>
            <a:endParaRPr lang="ru-RU" sz="2500" dirty="0" smtClean="0"/>
          </a:p>
          <a:p>
            <a:r>
              <a:rPr lang="ru-RU" sz="2500" dirty="0" smtClean="0">
                <a:hlinkClick r:id="rId2"/>
              </a:rPr>
              <a:t>3 Замужество</a:t>
            </a:r>
            <a:endParaRPr lang="ru-RU" sz="2500" dirty="0" smtClean="0"/>
          </a:p>
          <a:p>
            <a:r>
              <a:rPr lang="ru-RU" sz="2500" dirty="0" smtClean="0">
                <a:hlinkClick r:id="rId2"/>
              </a:rPr>
              <a:t>4 Начало литературной деятельности</a:t>
            </a:r>
            <a:endParaRPr lang="ru-RU" sz="2500" dirty="0" smtClean="0"/>
          </a:p>
          <a:p>
            <a:r>
              <a:rPr lang="ru-RU" sz="2500" dirty="0" smtClean="0">
                <a:hlinkClick r:id="rId2"/>
              </a:rPr>
              <a:t>5 Жорж Санд и Альфред де Мюссе</a:t>
            </a:r>
            <a:endParaRPr lang="ru-RU" sz="2500" dirty="0" smtClean="0"/>
          </a:p>
          <a:p>
            <a:r>
              <a:rPr lang="ru-RU" sz="2500" dirty="0" smtClean="0">
                <a:hlinkClick r:id="rId2"/>
              </a:rPr>
              <a:t>6 Развод. Луи Мишель</a:t>
            </a:r>
            <a:r>
              <a:rPr lang="ru-RU" sz="2500" u="sng" dirty="0" smtClean="0">
                <a:hlinkClick r:id="rId2"/>
              </a:rPr>
              <a:t> </a:t>
            </a:r>
          </a:p>
          <a:p>
            <a:r>
              <a:rPr lang="ru-RU" sz="2500" u="sng" dirty="0" smtClean="0">
                <a:hlinkClick r:id="rId2"/>
              </a:rPr>
              <a:t>7 Христианский социализм</a:t>
            </a:r>
            <a:endParaRPr lang="ru-RU" sz="2500" dirty="0" smtClean="0"/>
          </a:p>
          <a:p>
            <a:r>
              <a:rPr lang="ru-RU" sz="2500" dirty="0" smtClean="0">
                <a:hlinkClick r:id="rId2"/>
              </a:rPr>
              <a:t>8 Жорж Санд и Шопен</a:t>
            </a:r>
            <a:endParaRPr lang="ru-RU" sz="2500" dirty="0" smtClean="0"/>
          </a:p>
          <a:p>
            <a:r>
              <a:rPr lang="ru-RU" sz="2500" dirty="0" smtClean="0">
                <a:hlinkClick r:id="rId2"/>
              </a:rPr>
              <a:t>9 Революция и Вторая империя</a:t>
            </a:r>
            <a:endParaRPr lang="ru-RU" sz="2500" dirty="0" smtClean="0"/>
          </a:p>
          <a:p>
            <a:r>
              <a:rPr lang="ru-RU" sz="2500" dirty="0" smtClean="0">
                <a:hlinkClick r:id="rId2"/>
              </a:rPr>
              <a:t>10 Последние годы</a:t>
            </a:r>
            <a:endParaRPr lang="ru-RU" sz="2500" dirty="0" smtClean="0"/>
          </a:p>
          <a:p>
            <a:r>
              <a:rPr lang="ru-RU" sz="2500" dirty="0" smtClean="0">
                <a:hlinkClick r:id="rId2"/>
              </a:rPr>
              <a:t>11 Сочинения</a:t>
            </a:r>
            <a:endParaRPr lang="ru-RU" sz="2500" dirty="0" smtClean="0"/>
          </a:p>
          <a:p>
            <a:r>
              <a:rPr lang="ru-RU" sz="2500" dirty="0" smtClean="0">
                <a:hlinkClick r:id="rId2"/>
              </a:rPr>
              <a:t>12 Основные романы</a:t>
            </a:r>
            <a:endParaRPr lang="ru-RU" sz="2500" dirty="0" smtClean="0"/>
          </a:p>
          <a:p>
            <a:r>
              <a:rPr lang="ru-RU" sz="2500" dirty="0" smtClean="0">
                <a:hlinkClick r:id="rId2"/>
              </a:rPr>
              <a:t>13 Проза</a:t>
            </a:r>
            <a:endParaRPr lang="ru-RU" sz="2500" dirty="0" smtClean="0"/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Семья.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357298"/>
            <a:ext cx="8477280" cy="5500702"/>
          </a:xfrm>
        </p:spPr>
        <p:txBody>
          <a:bodyPr>
            <a:normAutofit/>
          </a:bodyPr>
          <a:lstStyle/>
          <a:p>
            <a:r>
              <a:rPr lang="ru-RU" dirty="0" smtClean="0"/>
              <a:t>Морис Дюпен (1778—1808), несмотря на классическое образование и любовь к музыке, избрал карьеру военного. Начав службу солдатом во времена </a:t>
            </a:r>
            <a:r>
              <a:rPr lang="ru-RU" u="sng" dirty="0" smtClean="0">
                <a:hlinkClick r:id="rId2" tooltip="Директория"/>
              </a:rPr>
              <a:t>Директории</a:t>
            </a:r>
            <a:r>
              <a:rPr lang="ru-RU" dirty="0" smtClean="0"/>
              <a:t>, офицерское звание он получил в </a:t>
            </a:r>
            <a:r>
              <a:rPr lang="ru-RU" u="sng" dirty="0" smtClean="0">
                <a:hlinkClick r:id="rId3" tooltip="Вторая Итальянская кампания"/>
              </a:rPr>
              <a:t>Итальянскую кампанию</a:t>
            </a:r>
            <a:r>
              <a:rPr lang="ru-RU" dirty="0" smtClean="0"/>
              <a:t>. В 1800 году в </a:t>
            </a:r>
            <a:r>
              <a:rPr lang="ru-RU" u="sng" dirty="0" smtClean="0">
                <a:hlinkClick r:id="rId4" tooltip="Милан"/>
              </a:rPr>
              <a:t>Милане</a:t>
            </a:r>
            <a:r>
              <a:rPr lang="ru-RU" dirty="0" smtClean="0"/>
              <a:t> познакомился с </a:t>
            </a:r>
            <a:r>
              <a:rPr lang="ru-RU" dirty="0" err="1" smtClean="0"/>
              <a:t>Антуаннеттой-Софи-Викторией</a:t>
            </a:r>
            <a:r>
              <a:rPr lang="ru-RU" dirty="0" smtClean="0"/>
              <a:t> </a:t>
            </a:r>
            <a:r>
              <a:rPr lang="ru-RU" dirty="0" err="1" smtClean="0"/>
              <a:t>Делаборд</a:t>
            </a:r>
            <a:r>
              <a:rPr lang="ru-RU" dirty="0" smtClean="0"/>
              <a:t> (1773—1837), любовницей своего начальника, дочерью птицелова, бывшей танцовщицей.</a:t>
            </a:r>
          </a:p>
          <a:p>
            <a:r>
              <a:rPr lang="ru-RU" dirty="0" smtClean="0"/>
              <a:t>Ей было уже за тридцать лет, когда мой отец увидел её впервые, и среди какого ужасного общества! Мой отец был великодушен! Он понял, что это красивое создание ещё способно любить…</a:t>
            </a:r>
          </a:p>
          <a:p>
            <a:r>
              <a:rPr lang="ru-RU" dirty="0" smtClean="0"/>
              <a:t>Они зарегистрировали брак в мэрии 2-го округа Парижа 5 июня 1804 года, когда </a:t>
            </a:r>
            <a:r>
              <a:rPr lang="ru-RU" dirty="0" err="1" smtClean="0"/>
              <a:t>Софи-Виктория</a:t>
            </a:r>
            <a:r>
              <a:rPr lang="ru-RU" dirty="0" smtClean="0"/>
              <a:t> ждала их первого общего ребёнка, — у Мориса был внебрачный сын Ипполит, </a:t>
            </a:r>
            <a:r>
              <a:rPr lang="ru-RU" dirty="0" err="1" smtClean="0"/>
              <a:t>Софи-Виктория</a:t>
            </a:r>
            <a:r>
              <a:rPr lang="ru-RU" dirty="0" smtClean="0"/>
              <a:t> имела дочь Каролину.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Рождение Авроры Дюпен (Жорж Санд)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5619760" cy="486729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"1 июля 1804 года </a:t>
            </a:r>
            <a:r>
              <a:rPr lang="ru-RU" dirty="0" err="1" smtClean="0"/>
              <a:t>родиласть</a:t>
            </a:r>
            <a:r>
              <a:rPr lang="ru-RU" dirty="0" smtClean="0"/>
              <a:t> Жорж САНД (1804 — 8.6.1876), французская писательница. Вечером того дня в Париже военнослужащий Морис Дюпен импровизировал на скрипке, а его супруга </a:t>
            </a:r>
            <a:r>
              <a:rPr lang="ru-RU" dirty="0" err="1" smtClean="0"/>
              <a:t>Антуанетта-Софи-Виктория</a:t>
            </a:r>
            <a:r>
              <a:rPr lang="ru-RU" dirty="0" smtClean="0"/>
              <a:t> в прелестном </a:t>
            </a:r>
            <a:r>
              <a:rPr lang="ru-RU" dirty="0" err="1" smtClean="0"/>
              <a:t>розовом</a:t>
            </a:r>
            <a:r>
              <a:rPr lang="ru-RU" dirty="0" smtClean="0"/>
              <a:t> платье танцевала под эти звуки контрданс. Внезапно почувствовав легкую боль, она вышла в соседнюю комнату. Через минуту послышался голос ее сестры Люси: «Морис! Скорей сюда! У вас родилась дочь!» — «Мы назовем ее Авророй, — сказал Морис, — это имя моей любимой матери...» Тетушка Люси сказала: «При ее рождении звучала музыка, а мать была в </a:t>
            </a:r>
            <a:r>
              <a:rPr lang="ru-RU" dirty="0" err="1" smtClean="0"/>
              <a:t>розовом</a:t>
            </a:r>
            <a:r>
              <a:rPr lang="ru-RU" dirty="0" smtClean="0"/>
              <a:t> платье — ее ждет счастье». Вот так родилась Аврора ДЮПЕН</a:t>
            </a:r>
            <a:endParaRPr lang="ru-RU" dirty="0"/>
          </a:p>
        </p:txBody>
      </p:sp>
      <p:pic>
        <p:nvPicPr>
          <p:cNvPr id="4098" name="Picture 2" descr="C:\Users\пк\Downloads\ph081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38850" y="1357298"/>
            <a:ext cx="3105150" cy="40005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Детство и юность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357298"/>
            <a:ext cx="6858016" cy="521497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После гибели отца Авроры, свекровь-графиня и невестка-простолюдинка на время сблизились. Однако вскоре госпожа Дюпен посчитала, что мать не может дать достойного воспитания наследнице </a:t>
            </a:r>
            <a:r>
              <a:rPr lang="ru-RU" dirty="0" err="1" smtClean="0"/>
              <a:t>Ноана</a:t>
            </a:r>
            <a:r>
              <a:rPr lang="ru-RU" dirty="0" smtClean="0"/>
              <a:t>, кроме того она не хотела видеть в своём доме дочь </a:t>
            </a:r>
            <a:r>
              <a:rPr lang="ru-RU" dirty="0" err="1" smtClean="0"/>
              <a:t>Софи-Виктории</a:t>
            </a:r>
            <a:r>
              <a:rPr lang="ru-RU" dirty="0" smtClean="0"/>
              <a:t> Каролину. После долгих колебаний мать Авроры, не желая лишать её большого наследства, оставила её у бабушки, переехав с Каролиной в Париж. Аврора тяжело переживала разлуку. «Моя мать и бабушка рвали мне сердце на клочки</a:t>
            </a:r>
            <a:r>
              <a:rPr lang="ru-RU" dirty="0" smtClean="0"/>
              <a:t>».</a:t>
            </a:r>
            <a:endParaRPr lang="ru-RU" dirty="0" smtClean="0"/>
          </a:p>
          <a:p>
            <a:r>
              <a:rPr lang="ru-RU" dirty="0" smtClean="0"/>
              <a:t>Учителем Авроры и её сводного брата Ипполита был Жан-Франсуа </a:t>
            </a:r>
            <a:r>
              <a:rPr lang="ru-RU" dirty="0" err="1" smtClean="0"/>
              <a:t>Дешартр</a:t>
            </a:r>
            <a:r>
              <a:rPr lang="ru-RU" dirty="0" smtClean="0"/>
              <a:t>, управляющий поместьем, бывший наставник Мориса Дюпена. В дополнение к обучению чтению, письму, арифметике и истории, бабушка, превосходная музыкантша, учила её игре на клавесине и пению. Любовь к литературе девочка также переняла от неё. Религиозным воспитанием Авроры не занимался никто — госпожа Дюпен, «женщина прошлого века, признавала только отвлечённую религию философов»</a:t>
            </a:r>
            <a:endParaRPr lang="ru-RU" dirty="0"/>
          </a:p>
        </p:txBody>
      </p:sp>
      <p:pic>
        <p:nvPicPr>
          <p:cNvPr id="2050" name="Picture 2" descr="150px-Gs6ans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0"/>
            <a:ext cx="2500298" cy="3450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3428992" cy="6858000"/>
          </a:xfrm>
        </p:spPr>
        <p:txBody>
          <a:bodyPr>
            <a:normAutofit/>
          </a:bodyPr>
          <a:lstStyle/>
          <a:p>
            <a:r>
              <a:rPr lang="ru-RU" dirty="0" smtClean="0"/>
              <a:t>В </a:t>
            </a:r>
            <a:r>
              <a:rPr lang="ru-RU" dirty="0" err="1" smtClean="0"/>
              <a:t>Августинском</a:t>
            </a:r>
            <a:r>
              <a:rPr lang="ru-RU" dirty="0" smtClean="0"/>
              <a:t> католическом монастыре, куда она поступила 12 января 1818 года, девочка познакомилась с религиозной литературой и ею овладели мистические настроения. «Это полное слияние с божеством я воспринимала как чудо. Я буквально горела, как святая Тереза; я не спала, не ела, я ходила, не замечая движений моего тела…»</a:t>
            </a:r>
            <a:endParaRPr lang="ru-RU" dirty="0"/>
          </a:p>
        </p:txBody>
      </p:sp>
      <p:pic>
        <p:nvPicPr>
          <p:cNvPr id="3074" name="Picture 2" descr="C:\Users\пк\Downloads\zahrada_1_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39694" y="0"/>
            <a:ext cx="5804306" cy="435769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Замужество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479586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Через супругов </a:t>
            </a:r>
            <a:r>
              <a:rPr lang="ru-RU" dirty="0" err="1" smtClean="0"/>
              <a:t>дю</a:t>
            </a:r>
            <a:r>
              <a:rPr lang="ru-RU" dirty="0" smtClean="0"/>
              <a:t> </a:t>
            </a:r>
            <a:r>
              <a:rPr lang="ru-RU" dirty="0" err="1" smtClean="0"/>
              <a:t>Плесси</a:t>
            </a:r>
            <a:r>
              <a:rPr lang="ru-RU" dirty="0" smtClean="0"/>
              <a:t> она познакомилась с Казимиром </a:t>
            </a:r>
            <a:r>
              <a:rPr lang="ru-RU" dirty="0" err="1" smtClean="0"/>
              <a:t>Дюдеваном</a:t>
            </a:r>
            <a:r>
              <a:rPr lang="ru-RU" dirty="0" smtClean="0"/>
              <a:t> (1795—1871), незаконным </a:t>
            </a:r>
            <a:r>
              <a:rPr lang="ru-RU" dirty="0" smtClean="0"/>
              <a:t>сыном  барона </a:t>
            </a:r>
            <a:r>
              <a:rPr lang="ru-RU" dirty="0" err="1" smtClean="0"/>
              <a:t>Дюдевана</a:t>
            </a:r>
            <a:r>
              <a:rPr lang="ru-RU" dirty="0" smtClean="0"/>
              <a:t>, владельца поместья </a:t>
            </a:r>
            <a:r>
              <a:rPr lang="ru-RU" dirty="0" err="1" smtClean="0"/>
              <a:t>Гильери</a:t>
            </a:r>
            <a:r>
              <a:rPr lang="ru-RU" dirty="0" smtClean="0"/>
              <a:t> в </a:t>
            </a:r>
            <a:r>
              <a:rPr lang="ru-RU" u="sng" dirty="0" smtClean="0">
                <a:hlinkClick r:id="rId2" tooltip="Гасконь"/>
              </a:rPr>
              <a:t>Гаскони</a:t>
            </a:r>
            <a:r>
              <a:rPr lang="ru-RU" dirty="0" smtClean="0"/>
              <a:t>. Страдая от одиночества, она «влюбилась в него, как в олицетворение мужественности». Казимир сделал предложение не через родных, как тогда было принято, а лично Авроре и тем покорил её. Она была уверена, что Казимир не интересуется её приданым, так как он был единственным наследником своего отца и его жены.</a:t>
            </a:r>
          </a:p>
          <a:p>
            <a:endParaRPr lang="ru-RU" dirty="0"/>
          </a:p>
        </p:txBody>
      </p:sp>
      <p:pic>
        <p:nvPicPr>
          <p:cNvPr id="4098" name="Picture 2" descr="160px-Maurice_Dudevant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1071546"/>
            <a:ext cx="364674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500042"/>
            <a:ext cx="4119562" cy="6643734"/>
          </a:xfrm>
        </p:spPr>
        <p:txBody>
          <a:bodyPr>
            <a:normAutofit/>
          </a:bodyPr>
          <a:lstStyle/>
          <a:p>
            <a:r>
              <a:rPr lang="ru-RU" sz="2500" dirty="0" smtClean="0"/>
              <a:t>13сентября 1828 года Аврора рожает дочь </a:t>
            </a:r>
            <a:r>
              <a:rPr lang="ru-RU" sz="2500" dirty="0" err="1" smtClean="0"/>
              <a:t>Соланж</a:t>
            </a:r>
            <a:r>
              <a:rPr lang="ru-RU" sz="2500" dirty="0" smtClean="0"/>
              <a:t> (1828—1899), все биографы Санд сходятся на том, что отцом девочки был </a:t>
            </a:r>
            <a:r>
              <a:rPr lang="ru-RU" sz="2500" dirty="0" err="1" smtClean="0"/>
              <a:t>Ажассон</a:t>
            </a:r>
            <a:r>
              <a:rPr lang="ru-RU" sz="2500" dirty="0" smtClean="0"/>
              <a:t> де </a:t>
            </a:r>
            <a:r>
              <a:rPr lang="ru-RU" sz="2500" dirty="0" err="1" smtClean="0"/>
              <a:t>Грансань</a:t>
            </a:r>
            <a:r>
              <a:rPr lang="ru-RU" sz="2500" dirty="0" smtClean="0"/>
              <a:t>. Вскоре супруги </a:t>
            </a:r>
            <a:r>
              <a:rPr lang="ru-RU" sz="2500" dirty="0" err="1" smtClean="0"/>
              <a:t>Дюдеван</a:t>
            </a:r>
            <a:r>
              <a:rPr lang="ru-RU" sz="2500" dirty="0" smtClean="0"/>
              <a:t> фактически разошлись. Казимир стал выпивать и завёл несколько любовных связей с </a:t>
            </a:r>
            <a:r>
              <a:rPr lang="ru-RU" sz="2500" dirty="0" err="1" smtClean="0"/>
              <a:t>ноанской</a:t>
            </a:r>
            <a:r>
              <a:rPr lang="ru-RU" sz="2500" dirty="0" smtClean="0"/>
              <a:t> прислугой.</a:t>
            </a:r>
          </a:p>
          <a:p>
            <a:endParaRPr lang="ru-RU" dirty="0"/>
          </a:p>
        </p:txBody>
      </p:sp>
      <p:pic>
        <p:nvPicPr>
          <p:cNvPr id="5122" name="Picture 2" descr="160px-Mercier_Solange_Sand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714356"/>
            <a:ext cx="412232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Начало литературной деятельности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633536"/>
            <a:ext cx="4762472" cy="522446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Чтобы зарабатывать, Аврора решила писать. В Париж она привезла роман («</a:t>
            </a:r>
            <a:r>
              <a:rPr lang="ru-RU" dirty="0" err="1" smtClean="0"/>
              <a:t>Эме</a:t>
            </a:r>
            <a:r>
              <a:rPr lang="ru-RU" dirty="0" smtClean="0"/>
              <a:t>»), который намеревалась показать де </a:t>
            </a:r>
            <a:r>
              <a:rPr lang="ru-RU" dirty="0" err="1" smtClean="0"/>
              <a:t>Кератри</a:t>
            </a:r>
            <a:r>
              <a:rPr lang="ru-RU" dirty="0" smtClean="0"/>
              <a:t> — члену палаты депутатов и писателю. Он, однако, отсоветовал ей заниматься литературой. По рекомендации своей подруги из </a:t>
            </a:r>
            <a:r>
              <a:rPr lang="ru-RU" dirty="0" err="1" smtClean="0"/>
              <a:t>Ла</a:t>
            </a:r>
            <a:r>
              <a:rPr lang="ru-RU" dirty="0" smtClean="0"/>
              <a:t> Шатра, Аврора обратилась к журналисту и писателю </a:t>
            </a:r>
            <a:r>
              <a:rPr lang="ru-RU" u="sng" dirty="0" smtClean="0">
                <a:hlinkClick r:id="rId2" tooltip="fr:Henri de Latouche"/>
              </a:rPr>
              <a:t>Анри де </a:t>
            </a:r>
            <a:r>
              <a:rPr lang="ru-RU" u="sng" dirty="0" err="1" smtClean="0">
                <a:hlinkClick r:id="rId2" tooltip="fr:Henri de Latouche"/>
              </a:rPr>
              <a:t>Латушу</a:t>
            </a:r>
            <a:r>
              <a:rPr lang="ru-RU" dirty="0" smtClean="0"/>
              <a:t>, только что возглавившему «</a:t>
            </a:r>
            <a:r>
              <a:rPr lang="ru-RU" u="sng" dirty="0" smtClean="0">
                <a:hlinkClick r:id="rId3" tooltip="Le Figaro"/>
              </a:rPr>
              <a:t>Фигаро</a:t>
            </a:r>
            <a:r>
              <a:rPr lang="ru-RU" dirty="0" smtClean="0"/>
              <a:t>». Роман «</a:t>
            </a:r>
            <a:r>
              <a:rPr lang="ru-RU" dirty="0" err="1" smtClean="0"/>
              <a:t>Эме</a:t>
            </a:r>
            <a:r>
              <a:rPr lang="ru-RU" dirty="0" smtClean="0"/>
              <a:t>» не произвёл на него впечатления, но он предложил госпоже </a:t>
            </a:r>
            <a:r>
              <a:rPr lang="ru-RU" dirty="0" err="1" smtClean="0"/>
              <a:t>Дюдеван</a:t>
            </a:r>
            <a:r>
              <a:rPr lang="ru-RU" dirty="0" smtClean="0"/>
              <a:t> сотрудничество в газете и ввёл в парижский литературный мир. Краткий журналистский стиль не был её стихией, ей более удавались пространные описания природы, характеров.</a:t>
            </a:r>
          </a:p>
          <a:p>
            <a:r>
              <a:rPr lang="ru-RU" dirty="0" smtClean="0"/>
              <a:t>Решительнее, чем когда-либо, я выбираю литературную профессию. Несмотря на неприятности, которые иногда случаются в ней, несмотря на дни лени и усталости, которые иногда прерывают мою работу, несмотря на мою более чем скромную жизнь в Париже, я чувствую, что отныне моё существование осмыслено</a:t>
            </a:r>
            <a:endParaRPr lang="ru-RU" dirty="0"/>
          </a:p>
        </p:txBody>
      </p:sp>
      <p:pic>
        <p:nvPicPr>
          <p:cNvPr id="6146" name="Picture 2" descr="200px-Die_junge_George_Sand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1085834"/>
            <a:ext cx="3412538" cy="4343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147</TotalTime>
  <Words>1208</Words>
  <Application>Microsoft Office PowerPoint</Application>
  <PresentationFormat>Экран (4:3)</PresentationFormat>
  <Paragraphs>97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Яркая</vt:lpstr>
      <vt:lpstr>Презентация по мировой художественной литературе.</vt:lpstr>
      <vt:lpstr>План.</vt:lpstr>
      <vt:lpstr>Семья.</vt:lpstr>
      <vt:lpstr>Рождение Авроры Дюпен (Жорж Санд)</vt:lpstr>
      <vt:lpstr>Детство и юность</vt:lpstr>
      <vt:lpstr>Слайд 6</vt:lpstr>
      <vt:lpstr>Замужество</vt:lpstr>
      <vt:lpstr>Слайд 8</vt:lpstr>
      <vt:lpstr>Начало литературной деятельности</vt:lpstr>
      <vt:lpstr>Слайд 10</vt:lpstr>
      <vt:lpstr>Жорж Санд и Альфред де Мюссе </vt:lpstr>
      <vt:lpstr>Развод. Луи Мишель</vt:lpstr>
      <vt:lpstr>Христианский социализм</vt:lpstr>
      <vt:lpstr>Жорж Санд и Шопен</vt:lpstr>
      <vt:lpstr>Революция и Вторая империя </vt:lpstr>
      <vt:lpstr>Последние годы</vt:lpstr>
      <vt:lpstr>Основные романы</vt:lpstr>
      <vt:lpstr>Проза </vt:lpstr>
      <vt:lpstr>Ресурсы.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мировой художественной литературе.</dc:title>
  <dc:creator>пк</dc:creator>
  <cp:lastModifiedBy>пк</cp:lastModifiedBy>
  <cp:revision>16</cp:revision>
  <dcterms:created xsi:type="dcterms:W3CDTF">2011-10-26T17:40:11Z</dcterms:created>
  <dcterms:modified xsi:type="dcterms:W3CDTF">2011-10-27T14:10:41Z</dcterms:modified>
</cp:coreProperties>
</file>