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D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BB320-0212-4948-897E-D3770E6D1D9A}" type="datetimeFigureOut">
              <a:rPr lang="ru-RU" smtClean="0"/>
              <a:pPr/>
              <a:t>04.01.2014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0D3190-56AE-416D-8C0A-6E423F8253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04.01.2014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04.01.2014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04.01.2014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57158" y="285728"/>
            <a:ext cx="8501122" cy="6215106"/>
          </a:xfrm>
          <a:prstGeom prst="roundRect">
            <a:avLst>
              <a:gd name="adj" fmla="val 9106"/>
            </a:avLst>
          </a:prstGeom>
          <a:noFill/>
          <a:ln>
            <a:solidFill>
              <a:srgbClr val="57D3FF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0_75c96_b715e7d3_XL.jpeg"/>
          <p:cNvPicPr>
            <a:picLocks noChangeAspect="1"/>
          </p:cNvPicPr>
          <p:nvPr userDrawn="1"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363" t="8363"/>
          <a:stretch>
            <a:fillRect/>
          </a:stretch>
        </p:blipFill>
        <p:spPr>
          <a:xfrm>
            <a:off x="71406" y="71414"/>
            <a:ext cx="2000264" cy="20002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CAFAF-F440-4BEA-83C0-06215780B219}" type="datetimeFigureOut">
              <a:rPr lang="ru-RU" smtClean="0"/>
              <a:pPr/>
              <a:t>04.01.2014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corowina.ucoz.com</a:t>
            </a:r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andex.ru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28596" y="2130425"/>
            <a:ext cx="8029604" cy="1727203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002060"/>
                </a:solidFill>
                <a:latin typeface="Monotype Corsiva" pitchFamily="66" charset="0"/>
              </a:rPr>
              <a:t>Речевое развитие детей младшего дошкольного возраста.</a:t>
            </a:r>
            <a:endParaRPr lang="ru-RU" sz="48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5214950"/>
            <a:ext cx="6400800" cy="1285884"/>
          </a:xfrm>
        </p:spPr>
        <p:txBody>
          <a:bodyPr/>
          <a:lstStyle/>
          <a:p>
            <a:r>
              <a:rPr lang="ru-RU" sz="1200" dirty="0" smtClean="0">
                <a:solidFill>
                  <a:schemeClr val="tx1"/>
                </a:solidFill>
              </a:rPr>
              <a:t>Родительское собрание</a:t>
            </a:r>
          </a:p>
          <a:p>
            <a:r>
              <a:rPr lang="ru-RU" sz="1200" dirty="0" smtClean="0">
                <a:solidFill>
                  <a:schemeClr val="tx1"/>
                </a:solidFill>
              </a:rPr>
              <a:t>Учитель – логопед О. А. </a:t>
            </a:r>
            <a:r>
              <a:rPr lang="ru-RU" sz="1200" dirty="0" smtClean="0">
                <a:solidFill>
                  <a:schemeClr val="tx1"/>
                </a:solidFill>
              </a:rPr>
              <a:t>Петрова</a:t>
            </a:r>
          </a:p>
          <a:p>
            <a:r>
              <a:rPr lang="ru-RU" sz="1200" dirty="0" smtClean="0">
                <a:solidFill>
                  <a:schemeClr val="tx1"/>
                </a:solidFill>
              </a:rPr>
              <a:t>МДОУ ДСКВ № 32.</a:t>
            </a:r>
            <a:endParaRPr lang="ru-RU" sz="12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214290"/>
            <a:ext cx="564360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 smtClean="0">
              <a:latin typeface="Bookman Old Style" pitchFamily="18" charset="0"/>
              <a:sym typeface="Wingdings"/>
            </a:endParaRPr>
          </a:p>
          <a:p>
            <a:r>
              <a:rPr lang="ru-RU" sz="2800" b="1" dirty="0" smtClean="0">
                <a:latin typeface="Bookman Old Style" pitchFamily="18" charset="0"/>
                <a:sym typeface="Wingdings"/>
              </a:rPr>
              <a:t></a:t>
            </a:r>
            <a:r>
              <a:rPr lang="ru-RU" sz="2800" b="1" dirty="0" smtClean="0">
                <a:latin typeface="Bookman Old Style" pitchFamily="18" charset="0"/>
              </a:rPr>
              <a:t>слуховое восприятие</a:t>
            </a:r>
          </a:p>
        </p:txBody>
      </p:sp>
      <p:pic>
        <p:nvPicPr>
          <p:cNvPr id="25602" name="Picture 2" descr="http://www.umka.by/cms/images/ra476_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643050"/>
            <a:ext cx="3357586" cy="2143125"/>
          </a:xfrm>
          <a:prstGeom prst="rect">
            <a:avLst/>
          </a:prstGeom>
          <a:noFill/>
        </p:spPr>
      </p:pic>
      <p:pic>
        <p:nvPicPr>
          <p:cNvPr id="25606" name="Picture 6" descr="http://funforkids.ru/pictures/school1/school0105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3929066"/>
            <a:ext cx="2308161" cy="2571768"/>
          </a:xfrm>
          <a:prstGeom prst="rect">
            <a:avLst/>
          </a:prstGeom>
          <a:noFill/>
        </p:spPr>
      </p:pic>
      <p:pic>
        <p:nvPicPr>
          <p:cNvPr id="25608" name="Picture 8" descr="http://knitly.com/wp-content/uploads/2010/03/tayra20100331_11402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1714488"/>
            <a:ext cx="3429024" cy="23094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2571744"/>
            <a:ext cx="71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smtClean="0">
                <a:latin typeface="Bookman Old Style" pitchFamily="18" charset="0"/>
              </a:rPr>
              <a:t>     Спасибо </a:t>
            </a:r>
            <a:r>
              <a:rPr lang="ru-RU" sz="3600" b="1" dirty="0" smtClean="0">
                <a:latin typeface="Bookman Old Style" pitchFamily="18" charset="0"/>
              </a:rPr>
              <a:t>за внимание</a:t>
            </a:r>
            <a:endParaRPr lang="ru-RU" sz="3600" b="1" dirty="0">
              <a:latin typeface="Bookman Old Styl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3929066"/>
            <a:ext cx="878917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Материал : </a:t>
            </a:r>
            <a:r>
              <a:rPr lang="ru-RU" dirty="0" smtClean="0">
                <a:hlinkClick r:id="rId2"/>
              </a:rPr>
              <a:t>http://www.yandex.ru/</a:t>
            </a:r>
            <a:endParaRPr lang="ru-RU" dirty="0" smtClean="0"/>
          </a:p>
          <a:p>
            <a:r>
              <a:rPr lang="ru-RU" dirty="0" smtClean="0"/>
              <a:t>Литература:  М. Ф. Фомичева. Воспитание у детей правильного произношения: Пособие для логопеда и воспитателя дет. сада. – 4 -  е изд., М.: Издательство «Институт практической психологии», Воронеж: НПО «МОДЭК», 1997г.</a:t>
            </a:r>
          </a:p>
          <a:p>
            <a:r>
              <a:rPr lang="ru-RU" dirty="0" smtClean="0"/>
              <a:t>   </a:t>
            </a:r>
            <a:r>
              <a:rPr lang="en-US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42910" y="500042"/>
            <a:ext cx="7929618" cy="79714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sz="2800" b="1" smtClean="0">
                <a:latin typeface="Bookman Old Style" pitchFamily="18" charset="0"/>
              </a:rPr>
              <a:t>Чтобы </a:t>
            </a:r>
            <a:r>
              <a:rPr lang="ru-RU" sz="2800" b="1" dirty="0" smtClean="0">
                <a:latin typeface="Bookman Old Style" pitchFamily="18" charset="0"/>
              </a:rPr>
              <a:t>помощь  ребенку была эффективной, взрослому необходимо четко представлять, что должен знать и уметь ребенок в данный конкретный период своего развития. И уже с учетом этого строить свои занятия.</a:t>
            </a:r>
          </a:p>
          <a:p>
            <a:endParaRPr lang="ru-RU" sz="2800" b="1" dirty="0" smtClean="0">
              <a:latin typeface="Bookman Old Style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146" name="Picture 2" descr="http://s10.rimg.info/8430f440676e420c5ec0cc8323415af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4572008"/>
            <a:ext cx="1733550" cy="1514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57158" y="-2799824"/>
            <a:ext cx="8786842" cy="9017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003333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solidFill>
                <a:srgbClr val="003333"/>
              </a:solidFill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003333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solidFill>
                <a:srgbClr val="003333"/>
              </a:solidFill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003333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solidFill>
                <a:srgbClr val="003333"/>
              </a:solidFill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003333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solidFill>
                <a:srgbClr val="003333"/>
              </a:solidFill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003333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solidFill>
                <a:srgbClr val="003333"/>
              </a:solidFill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003333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solidFill>
                <a:srgbClr val="003333"/>
              </a:solidFill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003333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solidFill>
                <a:srgbClr val="003333"/>
              </a:solidFill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003333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solidFill>
                <a:srgbClr val="003333"/>
              </a:solidFill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003333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solidFill>
                <a:srgbClr val="003333"/>
              </a:solidFill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003333"/>
              </a:solidFill>
              <a:effectLst/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solidFill>
                <a:srgbClr val="003333"/>
              </a:solidFill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3333"/>
              </a:solidFill>
              <a:effectLst/>
              <a:latin typeface="Bookman Old Style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33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1. Дети понимают на простых картинках действия и предметы. 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33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33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2. Выполняют просьбы взрослых, состоящие из двух частей. 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33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33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3. Понимают значение пространственных предлогов 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33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33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4. Понимают обобщающее значение наименований однородных предметов. 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33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33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5.  Задают вопросы: «Как это называется?», «Что это?». 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33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33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6.  Насчитывается  200 -  400 слов.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33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33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7. Пользуется фразой из 2 - 4 слов.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33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33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8. В речи много глаголов в повелительном наклонении. 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33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33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9. Характерно неправильное звукопроизношение 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33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33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10. Неустойчивое произношение многих слов.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33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33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11. Нарушена слоговая структура многосложных слов.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33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12.У части детей слабый, тихий голос.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71736" y="857232"/>
            <a:ext cx="27860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Bookman Old Style" pitchFamily="18" charset="0"/>
              </a:rPr>
              <a:t>  2 года</a:t>
            </a:r>
            <a:endParaRPr lang="ru-RU" sz="3600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1643050"/>
            <a:ext cx="8286808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b="1" dirty="0" smtClean="0">
                <a:latin typeface="Bookman Old Style" pitchFamily="18" charset="0"/>
              </a:rPr>
              <a:t>     </a:t>
            </a:r>
            <a:r>
              <a:rPr lang="ru-RU" sz="2000" b="1" dirty="0" smtClean="0">
                <a:latin typeface="Bookman Old Style" pitchFamily="18" charset="0"/>
              </a:rPr>
              <a:t>1.Связь слов в предложении налажена с помощью окончаний и предлогов, употребляются союзы, используются все основные части речи. </a:t>
            </a:r>
            <a:br>
              <a:rPr lang="ru-RU" sz="2000" b="1" dirty="0" smtClean="0">
                <a:latin typeface="Bookman Old Style" pitchFamily="18" charset="0"/>
              </a:rPr>
            </a:br>
            <a:r>
              <a:rPr lang="ru-RU" sz="2000" b="1" dirty="0" smtClean="0">
                <a:latin typeface="Bookman Old Style" pitchFamily="18" charset="0"/>
              </a:rPr>
              <a:t>2. Словарный запас характеризуется не только словами чисто бытовой тематики, встречаются слова оценочного значения, слова обобщения.</a:t>
            </a:r>
            <a:br>
              <a:rPr lang="ru-RU" sz="2000" b="1" dirty="0" smtClean="0">
                <a:latin typeface="Bookman Old Style" pitchFamily="18" charset="0"/>
              </a:rPr>
            </a:br>
            <a:r>
              <a:rPr lang="ru-RU" sz="2000" b="1" dirty="0" smtClean="0">
                <a:latin typeface="Bookman Old Style" pitchFamily="18" charset="0"/>
              </a:rPr>
              <a:t>3. Звукопроизношение еще не полностью соответствует норме. </a:t>
            </a:r>
            <a:br>
              <a:rPr lang="ru-RU" sz="2000" b="1" dirty="0" smtClean="0">
                <a:latin typeface="Bookman Old Style" pitchFamily="18" charset="0"/>
              </a:rPr>
            </a:br>
            <a:r>
              <a:rPr lang="ru-RU" sz="2000" b="1" dirty="0" smtClean="0">
                <a:latin typeface="Bookman Old Style" pitchFamily="18" charset="0"/>
              </a:rPr>
              <a:t>4. Слова со сложной слоговой структурой и со стечениями согласных могут произноситься искаженно. </a:t>
            </a:r>
            <a:br>
              <a:rPr lang="ru-RU" sz="2000" b="1" dirty="0" smtClean="0">
                <a:latin typeface="Bookman Old Style" pitchFamily="18" charset="0"/>
              </a:rPr>
            </a:br>
            <a:r>
              <a:rPr lang="ru-RU" sz="2000" b="1" dirty="0" smtClean="0">
                <a:latin typeface="Bookman Old Style" pitchFamily="18" charset="0"/>
              </a:rPr>
              <a:t>5.  Любит слушать сказки.</a:t>
            </a:r>
            <a:br>
              <a:rPr lang="ru-RU" sz="2000" b="1" dirty="0" smtClean="0">
                <a:latin typeface="Bookman Old Style" pitchFamily="18" charset="0"/>
              </a:rPr>
            </a:br>
            <a:r>
              <a:rPr lang="ru-RU" sz="2000" b="1" dirty="0" smtClean="0">
                <a:latin typeface="Bookman Old Style" pitchFamily="18" charset="0"/>
              </a:rPr>
              <a:t>6. Понимает несложные сюжетные картинки. 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786050" y="1071546"/>
            <a:ext cx="15953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Bookman Old Style" pitchFamily="18" charset="0"/>
              </a:rPr>
              <a:t>3 года</a:t>
            </a:r>
            <a:endParaRPr lang="ru-RU" sz="3200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571472" y="-380250"/>
            <a:ext cx="785818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00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solidFill>
                <a:srgbClr val="00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00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solidFill>
                <a:srgbClr val="00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00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solidFill>
                <a:srgbClr val="00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0" i="0" u="none" strike="noStrike" cap="none" normalizeH="0" baseline="0" dirty="0" smtClean="0">
              <a:ln>
                <a:noFill/>
              </a:ln>
              <a:solidFill>
                <a:srgbClr val="003333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solidFill>
                <a:srgbClr val="003333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3333"/>
              </a:solidFill>
              <a:effectLst/>
              <a:latin typeface="Bookman Old Style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rgbClr val="003333"/>
              </a:solidFill>
              <a:latin typeface="Bookman Old Style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33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1. Словарный запас достигает 2000 слов. 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33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33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2 Появляется «словотворчество», что свидетельствует о начале усвоения словообразовательных моделей. 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33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33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3. В речи все меньше ошибок на словоизменение основных частей речи. 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33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33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4. У многих детей звукопроизношение нормализовалось.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33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33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5. Связная речь еще не сложилась.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33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33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6. Хорошо развитая в данном возрасте непроизвольная память позволяет запомнить большое количество стихотворных произведений наизусть.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14546" y="1285860"/>
            <a:ext cx="157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4 года</a:t>
            </a:r>
            <a:endParaRPr lang="ru-RU" sz="2400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34" y="903839"/>
            <a:ext cx="7643866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i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i="1" dirty="0" smtClean="0">
              <a:latin typeface="Bookman Old Style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  <a:sym typeface="Wingdings"/>
              </a:rPr>
              <a:t>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негативные факторы в период беременности и родов;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  <a:sym typeface="Wingdings"/>
              </a:rPr>
              <a:t>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«педагогическая запущенность»;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  <a:sym typeface="Wingdings"/>
              </a:rPr>
              <a:t>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ПЭП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  <a:sym typeface="Wingdings"/>
              </a:rPr>
              <a:t>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частые болезни, инфекции, травмы до 3 лет;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  <a:sym typeface="Wingdings"/>
              </a:rPr>
              <a:t>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наследственные факторы;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  <a:sym typeface="Wingdings"/>
              </a:rPr>
              <a:t>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снижение слуха;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  <a:sym typeface="Wingdings"/>
              </a:rPr>
              <a:t>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анатомические особенности челюстно-лицевого аппарата.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3108" y="1285860"/>
            <a:ext cx="47863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Причины нарушения речи:</a:t>
            </a:r>
            <a:endParaRPr lang="ru-RU" sz="2400" b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000109"/>
            <a:ext cx="700092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                           </a:t>
            </a:r>
          </a:p>
          <a:p>
            <a:r>
              <a:rPr lang="ru-RU" sz="2800" b="1" dirty="0" smtClean="0"/>
              <a:t> </a:t>
            </a:r>
            <a:r>
              <a:rPr lang="ru-RU" sz="2800" b="1" dirty="0" smtClean="0">
                <a:latin typeface="Bookman Old Style" pitchFamily="18" charset="0"/>
              </a:rPr>
              <a:t>Что помогает развить речь ребенка:</a:t>
            </a:r>
          </a:p>
          <a:p>
            <a:endParaRPr lang="ru-RU" b="1" dirty="0" smtClean="0"/>
          </a:p>
          <a:p>
            <a:endParaRPr lang="ru-RU" sz="2800" b="1" dirty="0" smtClean="0">
              <a:latin typeface="Bookman Old Style" pitchFamily="18" charset="0"/>
            </a:endParaRPr>
          </a:p>
          <a:p>
            <a:r>
              <a:rPr lang="ru-RU" sz="2800" b="1" dirty="0" smtClean="0">
                <a:latin typeface="Bookman Old Style" pitchFamily="18" charset="0"/>
                <a:sym typeface="Wingdings"/>
              </a:rPr>
              <a:t></a:t>
            </a:r>
            <a:r>
              <a:rPr lang="ru-RU" sz="2800" b="1" dirty="0" smtClean="0">
                <a:latin typeface="Bookman Old Style" pitchFamily="18" charset="0"/>
              </a:rPr>
              <a:t>прогулки;</a:t>
            </a:r>
          </a:p>
          <a:p>
            <a:r>
              <a:rPr lang="ru-RU" sz="2800" b="1" dirty="0" smtClean="0">
                <a:latin typeface="Bookman Old Style" pitchFamily="18" charset="0"/>
                <a:sym typeface="Wingdings"/>
              </a:rPr>
              <a:t></a:t>
            </a:r>
            <a:r>
              <a:rPr lang="ru-RU" sz="2800" b="1" dirty="0" smtClean="0">
                <a:latin typeface="Bookman Old Style" pitchFamily="18" charset="0"/>
              </a:rPr>
              <a:t>чтение сказок, </a:t>
            </a:r>
            <a:r>
              <a:rPr lang="ru-RU" sz="2800" b="1" dirty="0" err="1" smtClean="0">
                <a:latin typeface="Bookman Old Style" pitchFamily="18" charset="0"/>
              </a:rPr>
              <a:t>потешек</a:t>
            </a:r>
            <a:r>
              <a:rPr lang="ru-RU" sz="2800" b="1" dirty="0" smtClean="0">
                <a:latin typeface="Bookman Old Style" pitchFamily="18" charset="0"/>
              </a:rPr>
              <a:t>, стихотворений;</a:t>
            </a:r>
          </a:p>
          <a:p>
            <a:r>
              <a:rPr lang="ru-RU" sz="2800" b="1" dirty="0" smtClean="0">
                <a:latin typeface="Bookman Old Style" pitchFamily="18" charset="0"/>
                <a:sym typeface="Wingdings"/>
              </a:rPr>
              <a:t></a:t>
            </a:r>
            <a:r>
              <a:rPr lang="ru-RU" sz="2800" b="1" dirty="0" smtClean="0">
                <a:latin typeface="Bookman Old Style" pitchFamily="18" charset="0"/>
              </a:rPr>
              <a:t>разговор по телефону;</a:t>
            </a:r>
          </a:p>
          <a:p>
            <a:r>
              <a:rPr lang="ru-RU" sz="2800" b="1" dirty="0" smtClean="0">
                <a:latin typeface="Bookman Old Style" pitchFamily="18" charset="0"/>
                <a:sym typeface="Wingdings"/>
              </a:rPr>
              <a:t></a:t>
            </a:r>
            <a:r>
              <a:rPr lang="ru-RU" sz="2800" b="1" dirty="0" smtClean="0">
                <a:latin typeface="Bookman Old Style" pitchFamily="18" charset="0"/>
              </a:rPr>
              <a:t>игры.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dirty="0"/>
          </a:p>
        </p:txBody>
      </p:sp>
      <p:pic>
        <p:nvPicPr>
          <p:cNvPr id="24578" name="Picture 2" descr="http://www.nedug.ru/common/data/pub/pictures/20102778.jpg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5000636"/>
            <a:ext cx="2000264" cy="142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0" name="Picture 4" descr="http://www.coxinelle.free.fr/lesgifs/gifs/bebes/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3000372"/>
            <a:ext cx="1785950" cy="13801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2" name="Picture 6" descr="http://s017.radikal.ru/i405/1110/f8/ba29b54e083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0" y="1071546"/>
            <a:ext cx="1823357" cy="14287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142852"/>
            <a:ext cx="850112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Bookman Old Style" pitchFamily="18" charset="0"/>
              </a:rPr>
              <a:t>Что следует развивать у ребенка:</a:t>
            </a:r>
          </a:p>
          <a:p>
            <a:endParaRPr lang="ru-RU" sz="2800" b="1" dirty="0" smtClean="0">
              <a:latin typeface="Bookman Old Style" pitchFamily="18" charset="0"/>
            </a:endParaRPr>
          </a:p>
          <a:p>
            <a:r>
              <a:rPr lang="ru-RU" sz="2800" b="1" dirty="0" smtClean="0">
                <a:latin typeface="Bookman Old Style" pitchFamily="18" charset="0"/>
                <a:sym typeface="Wingdings"/>
              </a:rPr>
              <a:t></a:t>
            </a:r>
            <a:r>
              <a:rPr lang="ru-RU" sz="2800" b="1" dirty="0" smtClean="0">
                <a:latin typeface="Bookman Old Style" pitchFamily="18" charset="0"/>
              </a:rPr>
              <a:t>мелкую моторику</a:t>
            </a:r>
          </a:p>
          <a:p>
            <a:endParaRPr lang="ru-RU" sz="2800" b="1" dirty="0" smtClean="0">
              <a:latin typeface="Bookman Old Style" pitchFamily="18" charset="0"/>
            </a:endParaRPr>
          </a:p>
          <a:p>
            <a:endParaRPr lang="ru-RU" sz="2800" b="1" dirty="0" smtClean="0">
              <a:latin typeface="Bookman Old Style" pitchFamily="18" charset="0"/>
            </a:endParaRPr>
          </a:p>
          <a:p>
            <a:endParaRPr lang="ru-RU" sz="2800" b="1" dirty="0" smtClean="0">
              <a:latin typeface="Bookman Old Style" pitchFamily="18" charset="0"/>
            </a:endParaRPr>
          </a:p>
          <a:p>
            <a:endParaRPr lang="ru-RU" sz="2800" b="1" dirty="0" smtClean="0">
              <a:latin typeface="Bookman Old Style" pitchFamily="18" charset="0"/>
            </a:endParaRPr>
          </a:p>
          <a:p>
            <a:endParaRPr lang="ru-RU" sz="2800" b="1" dirty="0" smtClean="0">
              <a:latin typeface="Bookman Old Style" pitchFamily="18" charset="0"/>
            </a:endParaRPr>
          </a:p>
          <a:p>
            <a:endParaRPr lang="ru-RU" sz="2800" b="1" dirty="0" smtClean="0">
              <a:latin typeface="Bookman Old Style" pitchFamily="18" charset="0"/>
            </a:endParaRPr>
          </a:p>
          <a:p>
            <a:endParaRPr lang="ru-RU" sz="2800" b="1" dirty="0">
              <a:latin typeface="Bookman Old Style" pitchFamily="18" charset="0"/>
            </a:endParaRPr>
          </a:p>
        </p:txBody>
      </p:sp>
      <p:pic>
        <p:nvPicPr>
          <p:cNvPr id="23554" name="Picture 2" descr="http://www.chudoos.ru/images/stories/my_images/200783_9681-800x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1785926"/>
            <a:ext cx="2428892" cy="15754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560" name="Picture 8" descr="http://rstart.com.ua/images/statti/razvitie-malishey/igry-dlya-samyx-malenkix-melkaya-motorika/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785926"/>
            <a:ext cx="2428924" cy="1714512"/>
          </a:xfrm>
          <a:prstGeom prst="rect">
            <a:avLst/>
          </a:prstGeom>
          <a:noFill/>
        </p:spPr>
      </p:pic>
      <p:pic>
        <p:nvPicPr>
          <p:cNvPr id="23562" name="Picture 10" descr="http://www.sadmishutka.edusite.ru/images/clip_image0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1714488"/>
            <a:ext cx="2519812" cy="1785951"/>
          </a:xfrm>
          <a:prstGeom prst="rect">
            <a:avLst/>
          </a:prstGeom>
          <a:noFill/>
        </p:spPr>
      </p:pic>
      <p:pic>
        <p:nvPicPr>
          <p:cNvPr id="23564" name="Picture 12" descr="http://i3.imgbb.ru/img8/d/2/8/d28634a8300e3dfa3417bb08214a26b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4071942"/>
            <a:ext cx="2379778" cy="1857388"/>
          </a:xfrm>
          <a:prstGeom prst="rect">
            <a:avLst/>
          </a:prstGeom>
          <a:noFill/>
        </p:spPr>
      </p:pic>
      <p:pic>
        <p:nvPicPr>
          <p:cNvPr id="23566" name="Picture 14" descr="http://cs10297.vk.com/u14229178/-14/x_fbf26a2c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15074" y="4000504"/>
            <a:ext cx="2500330" cy="1857389"/>
          </a:xfrm>
          <a:prstGeom prst="rect">
            <a:avLst/>
          </a:prstGeom>
          <a:noFill/>
        </p:spPr>
      </p:pic>
      <p:pic>
        <p:nvPicPr>
          <p:cNvPr id="23568" name="Picture 16" descr="http://igrushka56.ru/assets/images/bear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14678" y="3929066"/>
            <a:ext cx="2857520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357166"/>
            <a:ext cx="535783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Bookman Old Style" pitchFamily="18" charset="0"/>
                <a:sym typeface="Wingdings"/>
              </a:rPr>
              <a:t></a:t>
            </a:r>
            <a:r>
              <a:rPr lang="ru-RU" sz="2400" b="1" dirty="0" smtClean="0">
                <a:latin typeface="Bookman Old Style" pitchFamily="18" charset="0"/>
              </a:rPr>
              <a:t>артикуляционную моторику:</a:t>
            </a:r>
          </a:p>
          <a:p>
            <a:endParaRPr lang="ru-RU" sz="2400" b="1" dirty="0" smtClean="0">
              <a:latin typeface="Bookman Old Style" pitchFamily="18" charset="0"/>
            </a:endParaRP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928670"/>
            <a:ext cx="2428892" cy="1857388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  <a:effectLst/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928670"/>
            <a:ext cx="2428892" cy="1857388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  <a:effectLst/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3429000"/>
            <a:ext cx="2214578" cy="2286016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  <a:effectLst/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3429000"/>
            <a:ext cx="2143140" cy="2247900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  <a:effectLst/>
        </p:spPr>
      </p:pic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72198" y="3429000"/>
            <a:ext cx="2143140" cy="2292713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1928794" y="2928934"/>
            <a:ext cx="192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</a:t>
            </a:r>
            <a:r>
              <a:rPr lang="ru-RU" sz="2400" b="1" dirty="0" smtClean="0">
                <a:latin typeface="Bookman Old Style" pitchFamily="18" charset="0"/>
              </a:rPr>
              <a:t>Рыбка</a:t>
            </a:r>
            <a:endParaRPr lang="ru-RU" sz="2400" b="1" dirty="0">
              <a:latin typeface="Bookman Old Style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00628" y="3000372"/>
            <a:ext cx="22481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Лопаточка</a:t>
            </a:r>
            <a:endParaRPr lang="ru-RU" sz="2400" b="1" dirty="0">
              <a:latin typeface="Bookman Old Style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57224" y="5929330"/>
            <a:ext cx="1749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Иголочка</a:t>
            </a:r>
            <a:endParaRPr lang="ru-RU" sz="2400" b="1" dirty="0">
              <a:latin typeface="Bookman Old Style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14678" y="5786455"/>
            <a:ext cx="192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Bookman Old Style" pitchFamily="18" charset="0"/>
              </a:rPr>
              <a:t>  </a:t>
            </a:r>
            <a:r>
              <a:rPr lang="ru-RU" sz="2400" b="1" dirty="0" smtClean="0">
                <a:latin typeface="Bookman Old Style" pitchFamily="18" charset="0"/>
              </a:rPr>
              <a:t>Чашечка</a:t>
            </a:r>
            <a:endParaRPr lang="ru-RU" sz="2400" b="1" dirty="0">
              <a:latin typeface="Bookman Old Style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29388" y="6000768"/>
            <a:ext cx="16722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Лошадка</a:t>
            </a:r>
            <a:endParaRPr lang="ru-RU" sz="2400" b="1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220</Words>
  <Application>Microsoft Office PowerPoint</Application>
  <PresentationFormat>Экран (4:3)</PresentationFormat>
  <Paragraphs>106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Речевое развитие детей младшего дошкольного возраста.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23</cp:revision>
  <dcterms:created xsi:type="dcterms:W3CDTF">2013-01-06T18:32:13Z</dcterms:created>
  <dcterms:modified xsi:type="dcterms:W3CDTF">2014-01-04T14:46:54Z</dcterms:modified>
</cp:coreProperties>
</file>