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7" r:id="rId3"/>
    <p:sldId id="262" r:id="rId4"/>
    <p:sldId id="266" r:id="rId5"/>
    <p:sldId id="258" r:id="rId6"/>
    <p:sldId id="263" r:id="rId7"/>
    <p:sldId id="259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993366"/>
    <a:srgbClr val="9966FF"/>
    <a:srgbClr val="339933"/>
    <a:srgbClr val="993300"/>
    <a:srgbClr val="990033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2E4053D-EA03-4F38-B660-495BE847E6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E55A98-69C4-4B2A-9106-99CED83AFB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7B7524-440D-4F07-83B0-A966661379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8C860-E5E5-4523-8558-DF58E94715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679B11-1D2D-4C42-886A-CA2B5CCBEE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E9CC1259-CE5B-4086-8D3C-2367B7504E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BF7A12-4BEF-4181-BE73-AD5CF7670A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3477F-0E29-441E-BF22-A44CD09CBA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549825-C000-46CB-9E3F-675C2A4272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B33D2C-0F46-40F9-A396-C3BDBFD529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5B29CB-0E03-4BC1-9D1A-B44F235206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DDD1B075-E0AA-4052-AFF4-7E5FADE4EB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28D63C62-4D59-4768-BA9D-E33F19A692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13"/>
          <p:cNvSpPr>
            <a:spLocks noChangeArrowheads="1"/>
          </p:cNvSpPr>
          <p:nvPr/>
        </p:nvSpPr>
        <p:spPr bwMode="auto">
          <a:xfrm>
            <a:off x="1828800" y="838200"/>
            <a:ext cx="4724400" cy="2743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>
          <a:xfrm>
            <a:off x="2133600" y="1066800"/>
            <a:ext cx="4114800" cy="2087563"/>
          </a:xfrm>
        </p:spPr>
        <p:txBody>
          <a:bodyPr/>
          <a:lstStyle/>
          <a:p>
            <a:pPr algn="ctr" eaLnBrk="1" hangingPunct="1"/>
            <a:r>
              <a:rPr lang="ru-RU" sz="2400" b="1" i="1" dirty="0" smtClean="0">
                <a:solidFill>
                  <a:schemeClr val="bg1"/>
                </a:solidFill>
              </a:rPr>
              <a:t>Взаимное расположение прямых </a:t>
            </a:r>
            <a:br>
              <a:rPr lang="ru-RU" sz="2400" b="1" i="1" dirty="0" smtClean="0">
                <a:solidFill>
                  <a:schemeClr val="bg1"/>
                </a:solidFill>
              </a:rPr>
            </a:br>
            <a:r>
              <a:rPr lang="ru-RU" sz="2400" b="1" i="1" dirty="0" smtClean="0">
                <a:solidFill>
                  <a:schemeClr val="bg1"/>
                </a:solidFill>
              </a:rPr>
              <a:t>и плоскостей</a:t>
            </a:r>
            <a:r>
              <a:rPr lang="ru-RU" sz="2400" i="1" dirty="0" smtClean="0">
                <a:solidFill>
                  <a:schemeClr val="bg1"/>
                </a:solidFill>
              </a:rPr>
              <a:t> в </a:t>
            </a:r>
            <a:r>
              <a:rPr lang="ru-RU" sz="2400" b="1" i="1" dirty="0" smtClean="0">
                <a:solidFill>
                  <a:schemeClr val="bg1"/>
                </a:solidFill>
              </a:rPr>
              <a:t>пространстве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57200" y="40386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Две прямые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590800" y="54102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Прямая и плоскость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6096000" y="40386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Две плоскости</a:t>
            </a:r>
          </a:p>
        </p:txBody>
      </p:sp>
      <p:sp>
        <p:nvSpPr>
          <p:cNvPr id="5130" name="Line 10">
            <a:hlinkClick r:id="rId2" action="ppaction://hlinksldjump"/>
          </p:cNvPr>
          <p:cNvSpPr>
            <a:spLocks noChangeShapeType="1"/>
          </p:cNvSpPr>
          <p:nvPr/>
        </p:nvSpPr>
        <p:spPr bwMode="auto">
          <a:xfrm flipH="1">
            <a:off x="533400" y="3048000"/>
            <a:ext cx="1600200" cy="762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31" name="Line 11">
            <a:hlinkClick r:id="rId3" action="ppaction://hlinksldjump"/>
          </p:cNvPr>
          <p:cNvSpPr>
            <a:spLocks noChangeShapeType="1"/>
          </p:cNvSpPr>
          <p:nvPr/>
        </p:nvSpPr>
        <p:spPr bwMode="auto">
          <a:xfrm>
            <a:off x="6248400" y="2971800"/>
            <a:ext cx="1066800" cy="990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32" name="Line 12">
            <a:hlinkClick r:id="rId4" action="ppaction://hlinksldjump"/>
          </p:cNvPr>
          <p:cNvSpPr>
            <a:spLocks noChangeShapeType="1"/>
          </p:cNvSpPr>
          <p:nvPr/>
        </p:nvSpPr>
        <p:spPr bwMode="auto">
          <a:xfrm flipH="1">
            <a:off x="4191000" y="3657600"/>
            <a:ext cx="0" cy="1371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6" grpId="0"/>
      <p:bldP spid="5127" grpId="0"/>
      <p:bldP spid="5128" grpId="0"/>
      <p:bldP spid="5130" grpId="0" animBg="1"/>
      <p:bldP spid="5131" grpId="0" animBg="1"/>
      <p:bldP spid="51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1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381000" y="5562600"/>
          <a:ext cx="1903413" cy="582613"/>
        </p:xfrm>
        <a:graphic>
          <a:graphicData uri="http://schemas.openxmlformats.org/presentationml/2006/ole">
            <p:oleObj spid="_x0000_s1026" name="Формула" r:id="rId3" imgW="622080" imgH="190440" progId="Equation.3">
              <p:embed/>
            </p:oleObj>
          </a:graphicData>
        </a:graphic>
      </p:graphicFrame>
      <p:graphicFrame>
        <p:nvGraphicFramePr>
          <p:cNvPr id="7210" name="Object 42"/>
          <p:cNvGraphicFramePr>
            <a:graphicFrameLocks noChangeAspect="1"/>
          </p:cNvGraphicFramePr>
          <p:nvPr>
            <p:ph sz="quarter" idx="2"/>
          </p:nvPr>
        </p:nvGraphicFramePr>
        <p:xfrm>
          <a:off x="6553199" y="5715000"/>
          <a:ext cx="1091045" cy="444500"/>
        </p:xfrm>
        <a:graphic>
          <a:graphicData uri="http://schemas.openxmlformats.org/presentationml/2006/ole">
            <p:oleObj spid="_x0000_s1027" name="Формула" r:id="rId4" imgW="342720" imgH="139680" progId="Equation.3">
              <p:embed/>
            </p:oleObj>
          </a:graphicData>
        </a:graphic>
      </p:graphicFrame>
      <p:graphicFrame>
        <p:nvGraphicFramePr>
          <p:cNvPr id="7213" name="Object 45"/>
          <p:cNvGraphicFramePr>
            <a:graphicFrameLocks noChangeAspect="1"/>
          </p:cNvGraphicFramePr>
          <p:nvPr>
            <p:ph sz="quarter" idx="3"/>
          </p:nvPr>
        </p:nvGraphicFramePr>
        <p:xfrm>
          <a:off x="3276600" y="5486400"/>
          <a:ext cx="1066800" cy="682625"/>
        </p:xfrm>
        <a:graphic>
          <a:graphicData uri="http://schemas.openxmlformats.org/presentationml/2006/ole">
            <p:oleObj spid="_x0000_s1028" name="Формула" r:id="rId5" imgW="317160" imgH="203040" progId="Equation.3">
              <p:embed/>
            </p:oleObj>
          </a:graphicData>
        </a:graphic>
      </p:graphicFrame>
      <p:sp>
        <p:nvSpPr>
          <p:cNvPr id="7172" name="Line 4"/>
          <p:cNvSpPr>
            <a:spLocks noChangeShapeType="1"/>
          </p:cNvSpPr>
          <p:nvPr/>
        </p:nvSpPr>
        <p:spPr bwMode="auto">
          <a:xfrm flipH="1">
            <a:off x="684213" y="1628775"/>
            <a:ext cx="1008062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rot="18288437" flipH="1">
            <a:off x="3940176" y="1776412"/>
            <a:ext cx="658812" cy="461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rot="16017969" flipH="1">
            <a:off x="6796087" y="1849438"/>
            <a:ext cx="720725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900113" y="1052513"/>
            <a:ext cx="7559675" cy="3968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/>
              <a:t>Взаимное расположение прямых в пространстве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0" y="2286000"/>
            <a:ext cx="3124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/>
              <a:t>Имеют общую точку</a:t>
            </a:r>
          </a:p>
          <a:p>
            <a:r>
              <a:rPr lang="ru-RU" sz="1600" i="1" dirty="0"/>
              <a:t>лежат в одной плоскости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2971800" y="2286000"/>
            <a:ext cx="3048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i="1" dirty="0"/>
              <a:t>Не имеют общую точку</a:t>
            </a:r>
          </a:p>
          <a:p>
            <a:r>
              <a:rPr lang="ru-RU" sz="1600" i="1" dirty="0"/>
              <a:t>лежат в одной плоскости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5791200" y="2286000"/>
            <a:ext cx="3352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i="1" dirty="0"/>
              <a:t>не имеют общую точку</a:t>
            </a:r>
          </a:p>
          <a:p>
            <a:r>
              <a:rPr lang="ru-RU" sz="1600" i="1" dirty="0"/>
              <a:t>не лежат в одной плоскости</a:t>
            </a:r>
          </a:p>
        </p:txBody>
      </p:sp>
      <p:sp>
        <p:nvSpPr>
          <p:cNvPr id="7179" name="AutoShape 11"/>
          <p:cNvSpPr>
            <a:spLocks/>
          </p:cNvSpPr>
          <p:nvPr/>
        </p:nvSpPr>
        <p:spPr bwMode="auto">
          <a:xfrm rot="-5400000">
            <a:off x="1242219" y="1754981"/>
            <a:ext cx="431800" cy="2916238"/>
          </a:xfrm>
          <a:prstGeom prst="leftBrace">
            <a:avLst>
              <a:gd name="adj1" fmla="val 56281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0" name="AutoShape 12"/>
          <p:cNvSpPr>
            <a:spLocks/>
          </p:cNvSpPr>
          <p:nvPr/>
        </p:nvSpPr>
        <p:spPr bwMode="auto">
          <a:xfrm rot="-5400000">
            <a:off x="7326313" y="1611312"/>
            <a:ext cx="431800" cy="3203575"/>
          </a:xfrm>
          <a:prstGeom prst="leftBrace">
            <a:avLst>
              <a:gd name="adj1" fmla="val 61826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1" name="AutoShape 13"/>
          <p:cNvSpPr>
            <a:spLocks/>
          </p:cNvSpPr>
          <p:nvPr/>
        </p:nvSpPr>
        <p:spPr bwMode="auto">
          <a:xfrm rot="-5400000">
            <a:off x="4211637" y="1773238"/>
            <a:ext cx="360363" cy="2808288"/>
          </a:xfrm>
          <a:prstGeom prst="leftBrace">
            <a:avLst>
              <a:gd name="adj1" fmla="val 64941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6516688" y="3500438"/>
            <a:ext cx="23764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скрещиваются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539750" y="3573463"/>
            <a:ext cx="2376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пересекаются</a:t>
            </a:r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0" y="4437063"/>
            <a:ext cx="2520950" cy="935037"/>
          </a:xfrm>
          <a:prstGeom prst="parallelogram">
            <a:avLst>
              <a:gd name="adj" fmla="val 67402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 flipV="1">
            <a:off x="323850" y="4652963"/>
            <a:ext cx="1871663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>
            <a:off x="611188" y="4652963"/>
            <a:ext cx="1152525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684213" y="4437063"/>
            <a:ext cx="739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а</a:t>
            </a: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1835150" y="4437063"/>
            <a:ext cx="576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в</a:t>
            </a:r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3348038" y="3573463"/>
            <a:ext cx="23764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параллельны</a:t>
            </a:r>
          </a:p>
        </p:txBody>
      </p:sp>
      <p:sp>
        <p:nvSpPr>
          <p:cNvPr id="7190" name="AutoShape 22"/>
          <p:cNvSpPr>
            <a:spLocks noChangeArrowheads="1"/>
          </p:cNvSpPr>
          <p:nvPr/>
        </p:nvSpPr>
        <p:spPr bwMode="auto">
          <a:xfrm>
            <a:off x="2514600" y="4419600"/>
            <a:ext cx="2447925" cy="935037"/>
          </a:xfrm>
          <a:prstGeom prst="parallelogram">
            <a:avLst>
              <a:gd name="adj" fmla="val 6545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ru-RU" b="1" i="1"/>
          </a:p>
          <a:p>
            <a:pPr algn="ctr"/>
            <a:endParaRPr lang="ru-RU"/>
          </a:p>
        </p:txBody>
      </p:sp>
      <p:sp>
        <p:nvSpPr>
          <p:cNvPr id="7191" name="AutoShape 23"/>
          <p:cNvSpPr>
            <a:spLocks noChangeArrowheads="1"/>
          </p:cNvSpPr>
          <p:nvPr/>
        </p:nvSpPr>
        <p:spPr bwMode="auto">
          <a:xfrm>
            <a:off x="5580063" y="4437063"/>
            <a:ext cx="2520950" cy="935037"/>
          </a:xfrm>
          <a:prstGeom prst="parallelogram">
            <a:avLst>
              <a:gd name="adj" fmla="val 67402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 flipV="1">
            <a:off x="2843213" y="4581525"/>
            <a:ext cx="1584325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 flipV="1">
            <a:off x="3132138" y="4868863"/>
            <a:ext cx="144145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4" name="Rectangle 26"/>
          <p:cNvSpPr>
            <a:spLocks noChangeArrowheads="1"/>
          </p:cNvSpPr>
          <p:nvPr/>
        </p:nvSpPr>
        <p:spPr bwMode="auto">
          <a:xfrm>
            <a:off x="7235825" y="45085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а</a:t>
            </a:r>
          </a:p>
        </p:txBody>
      </p:sp>
      <p:sp>
        <p:nvSpPr>
          <p:cNvPr id="7195" name="Rectangle 27"/>
          <p:cNvSpPr>
            <a:spLocks noChangeArrowheads="1"/>
          </p:cNvSpPr>
          <p:nvPr/>
        </p:nvSpPr>
        <p:spPr bwMode="auto">
          <a:xfrm>
            <a:off x="3851275" y="4941888"/>
            <a:ext cx="322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/>
              <a:t>в</a:t>
            </a:r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333750" y="46704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/>
              <a:t>а</a:t>
            </a:r>
          </a:p>
        </p:txBody>
      </p:sp>
      <p:sp>
        <p:nvSpPr>
          <p:cNvPr id="7197" name="Rectangle 29"/>
          <p:cNvSpPr>
            <a:spLocks noChangeArrowheads="1"/>
          </p:cNvSpPr>
          <p:nvPr/>
        </p:nvSpPr>
        <p:spPr bwMode="auto">
          <a:xfrm>
            <a:off x="6516688" y="4365625"/>
            <a:ext cx="3222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/>
              <a:t>в</a:t>
            </a:r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 flipV="1">
            <a:off x="6011863" y="4797425"/>
            <a:ext cx="1584325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6372225" y="4292600"/>
            <a:ext cx="287338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>
            <a:off x="6659563" y="4797425"/>
            <a:ext cx="433387" cy="719138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1" name="Oval 33"/>
          <p:cNvSpPr>
            <a:spLocks noChangeArrowheads="1"/>
          </p:cNvSpPr>
          <p:nvPr/>
        </p:nvSpPr>
        <p:spPr bwMode="auto">
          <a:xfrm>
            <a:off x="6588125" y="4724400"/>
            <a:ext cx="71438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3" name="Oval 35"/>
          <p:cNvSpPr>
            <a:spLocks noChangeArrowheads="1"/>
          </p:cNvSpPr>
          <p:nvPr/>
        </p:nvSpPr>
        <p:spPr bwMode="auto">
          <a:xfrm>
            <a:off x="1187450" y="4868863"/>
            <a:ext cx="71438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1042988" y="4508500"/>
            <a:ext cx="4318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А</a:t>
            </a:r>
          </a:p>
          <a:p>
            <a:pPr>
              <a:spcBef>
                <a:spcPct val="50000"/>
              </a:spcBef>
            </a:pPr>
            <a:endParaRPr lang="ru-RU" b="1" i="1"/>
          </a:p>
        </p:txBody>
      </p:sp>
      <p:sp>
        <p:nvSpPr>
          <p:cNvPr id="1061" name="Rectangle 44"/>
          <p:cNvSpPr>
            <a:spLocks noChangeArrowheads="1"/>
          </p:cNvSpPr>
          <p:nvPr/>
        </p:nvSpPr>
        <p:spPr bwMode="auto">
          <a:xfrm>
            <a:off x="6858000" y="5943600"/>
            <a:ext cx="3048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2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2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20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7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3" grpId="0" animBg="1"/>
      <p:bldP spid="7174" grpId="0" animBg="1"/>
      <p:bldP spid="7175" grpId="0" animBg="1"/>
      <p:bldP spid="7176" grpId="0"/>
      <p:bldP spid="7177" grpId="0"/>
      <p:bldP spid="7178" grpId="0"/>
      <p:bldP spid="7179" grpId="0" animBg="1"/>
      <p:bldP spid="7180" grpId="0" animBg="1"/>
      <p:bldP spid="7181" grpId="0" animBg="1"/>
      <p:bldP spid="7182" grpId="0"/>
      <p:bldP spid="7183" grpId="0"/>
      <p:bldP spid="7184" grpId="0" animBg="1"/>
      <p:bldP spid="7185" grpId="0" animBg="1"/>
      <p:bldP spid="7186" grpId="0" animBg="1"/>
      <p:bldP spid="7187" grpId="0"/>
      <p:bldP spid="7188" grpId="0"/>
      <p:bldP spid="7189" grpId="0"/>
      <p:bldP spid="7190" grpId="0" animBg="1"/>
      <p:bldP spid="7191" grpId="0" animBg="1"/>
      <p:bldP spid="7192" grpId="0" animBg="1"/>
      <p:bldP spid="7193" grpId="0" animBg="1"/>
      <p:bldP spid="7194" grpId="0"/>
      <p:bldP spid="7195" grpId="0"/>
      <p:bldP spid="7196" grpId="0"/>
      <p:bldP spid="7197" grpId="0"/>
      <p:bldP spid="7198" grpId="0" animBg="1"/>
      <p:bldP spid="7199" grpId="0" animBg="1"/>
      <p:bldP spid="7200" grpId="0" animBg="1"/>
      <p:bldP spid="7201" grpId="0" animBg="1"/>
      <p:bldP spid="7203" grpId="0" animBg="1"/>
      <p:bldP spid="72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755650" y="4148138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1524000" y="3581400"/>
            <a:ext cx="143827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 flipH="1">
            <a:off x="2195513" y="3573463"/>
            <a:ext cx="792162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 flipH="1">
            <a:off x="755650" y="3573463"/>
            <a:ext cx="792163" cy="57467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1547813" y="2132013"/>
            <a:ext cx="14398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 rot="5400000">
            <a:off x="36512" y="3427413"/>
            <a:ext cx="1439863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 rot="5400000">
            <a:off x="1490662" y="3462338"/>
            <a:ext cx="1439863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755650" y="2708275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 rot="5400000">
            <a:off x="2268538" y="2851150"/>
            <a:ext cx="1439862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 rot="-5400000">
            <a:off x="804862" y="2852738"/>
            <a:ext cx="1439863" cy="1588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 flipH="1">
            <a:off x="755650" y="2132013"/>
            <a:ext cx="792163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95" name="Line 15"/>
          <p:cNvSpPr>
            <a:spLocks noChangeShapeType="1"/>
          </p:cNvSpPr>
          <p:nvPr/>
        </p:nvSpPr>
        <p:spPr bwMode="auto">
          <a:xfrm flipH="1">
            <a:off x="2195513" y="2132013"/>
            <a:ext cx="792162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158" name="Text Box 16"/>
          <p:cNvSpPr txBox="1">
            <a:spLocks noChangeArrowheads="1"/>
          </p:cNvSpPr>
          <p:nvPr/>
        </p:nvSpPr>
        <p:spPr bwMode="auto">
          <a:xfrm>
            <a:off x="1752600" y="5105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 i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159" name="Text Box 17"/>
          <p:cNvSpPr txBox="1">
            <a:spLocks noChangeArrowheads="1"/>
          </p:cNvSpPr>
          <p:nvPr/>
        </p:nvSpPr>
        <p:spPr bwMode="auto">
          <a:xfrm>
            <a:off x="533400" y="4114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accent1">
                    <a:lumMod val="50000"/>
                  </a:schemeClr>
                </a:solidFill>
              </a:rPr>
              <a:t>А</a:t>
            </a:r>
          </a:p>
        </p:txBody>
      </p:sp>
      <p:sp>
        <p:nvSpPr>
          <p:cNvPr id="6160" name="Rectangle 18"/>
          <p:cNvSpPr>
            <a:spLocks noChangeArrowheads="1"/>
          </p:cNvSpPr>
          <p:nvPr/>
        </p:nvSpPr>
        <p:spPr bwMode="auto">
          <a:xfrm>
            <a:off x="1219200" y="33528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chemeClr val="accent1">
                    <a:lumMod val="50000"/>
                  </a:schemeClr>
                </a:solidFill>
              </a:rPr>
              <a:t>B</a:t>
            </a:r>
            <a:endParaRPr lang="ru-RU" b="1" i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161" name="Rectangle 19"/>
          <p:cNvSpPr>
            <a:spLocks noChangeArrowheads="1"/>
          </p:cNvSpPr>
          <p:nvPr/>
        </p:nvSpPr>
        <p:spPr bwMode="auto">
          <a:xfrm>
            <a:off x="304800" y="2514600"/>
            <a:ext cx="447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chemeClr val="accent1">
                    <a:lumMod val="50000"/>
                  </a:schemeClr>
                </a:solidFill>
              </a:rPr>
              <a:t>А</a:t>
            </a:r>
            <a:r>
              <a:rPr lang="ru-RU" sz="1400" b="1" i="1">
                <a:solidFill>
                  <a:schemeClr val="accent1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6162" name="Rectangle 20"/>
          <p:cNvSpPr>
            <a:spLocks noChangeArrowheads="1"/>
          </p:cNvSpPr>
          <p:nvPr/>
        </p:nvSpPr>
        <p:spPr bwMode="auto">
          <a:xfrm>
            <a:off x="2895600" y="3352800"/>
            <a:ext cx="403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>
                <a:solidFill>
                  <a:schemeClr val="accent1">
                    <a:lumMod val="50000"/>
                  </a:schemeClr>
                </a:solidFill>
              </a:rPr>
              <a:t>C</a:t>
            </a:r>
            <a:endParaRPr lang="ru-RU" b="1" i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163" name="Rectangle 21"/>
          <p:cNvSpPr>
            <a:spLocks noChangeArrowheads="1"/>
          </p:cNvSpPr>
          <p:nvPr/>
        </p:nvSpPr>
        <p:spPr bwMode="auto">
          <a:xfrm>
            <a:off x="2057400" y="4114800"/>
            <a:ext cx="479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>
                <a:solidFill>
                  <a:schemeClr val="accent1">
                    <a:lumMod val="50000"/>
                  </a:schemeClr>
                </a:solidFill>
              </a:rPr>
              <a:t>D</a:t>
            </a:r>
            <a:endParaRPr lang="ru-RU" b="1" i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164" name="Rectangle 24"/>
          <p:cNvSpPr>
            <a:spLocks noChangeArrowheads="1"/>
          </p:cNvSpPr>
          <p:nvPr/>
        </p:nvSpPr>
        <p:spPr bwMode="auto">
          <a:xfrm>
            <a:off x="2133600" y="2590800"/>
            <a:ext cx="447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chemeClr val="accent1">
                    <a:lumMod val="50000"/>
                  </a:schemeClr>
                </a:solidFill>
              </a:rPr>
              <a:t>D</a:t>
            </a:r>
            <a:r>
              <a:rPr lang="ru-RU" sz="1400" b="1" i="1">
                <a:solidFill>
                  <a:schemeClr val="accent1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6165" name="Rectangle 25"/>
          <p:cNvSpPr>
            <a:spLocks noChangeArrowheads="1"/>
          </p:cNvSpPr>
          <p:nvPr/>
        </p:nvSpPr>
        <p:spPr bwMode="auto">
          <a:xfrm>
            <a:off x="1295400" y="1828800"/>
            <a:ext cx="447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chemeClr val="accent1">
                    <a:lumMod val="50000"/>
                  </a:schemeClr>
                </a:solidFill>
              </a:rPr>
              <a:t>B</a:t>
            </a:r>
            <a:r>
              <a:rPr lang="ru-RU" sz="1400" b="1" i="1">
                <a:solidFill>
                  <a:schemeClr val="accent1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6166" name="Rectangle 26"/>
          <p:cNvSpPr>
            <a:spLocks noChangeArrowheads="1"/>
          </p:cNvSpPr>
          <p:nvPr/>
        </p:nvSpPr>
        <p:spPr bwMode="auto">
          <a:xfrm>
            <a:off x="2895600" y="1905000"/>
            <a:ext cx="447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chemeClr val="accent1">
                    <a:lumMod val="50000"/>
                  </a:schemeClr>
                </a:solidFill>
              </a:rPr>
              <a:t>C</a:t>
            </a:r>
            <a:r>
              <a:rPr lang="en-US" sz="1400" b="1" i="1">
                <a:solidFill>
                  <a:schemeClr val="accent1">
                    <a:lumMod val="50000"/>
                  </a:schemeClr>
                </a:solidFill>
              </a:rPr>
              <a:t>1</a:t>
            </a:r>
            <a:endParaRPr lang="ru-RU" sz="1400" b="1" i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507" name="Text Box 27"/>
          <p:cNvSpPr txBox="1">
            <a:spLocks noChangeArrowheads="1"/>
          </p:cNvSpPr>
          <p:nvPr/>
        </p:nvSpPr>
        <p:spPr bwMode="auto">
          <a:xfrm>
            <a:off x="3962400" y="1981200"/>
            <a:ext cx="46482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b="1"/>
              <a:t>                                 </a:t>
            </a:r>
            <a:r>
              <a:rPr lang="ru-RU" b="1" i="1"/>
              <a:t>Укажите: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i="1"/>
              <a:t>Рёбра, которые лежат на прямых, параллельных ребру АА</a:t>
            </a:r>
            <a:r>
              <a:rPr lang="ru-RU" sz="1400" b="1" i="1"/>
              <a:t>1</a:t>
            </a:r>
            <a:r>
              <a:rPr lang="ru-RU" b="1" i="1"/>
              <a:t>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i="1"/>
              <a:t>Рёбра, которые лежат на прямых, пересекающих ребро АА</a:t>
            </a:r>
            <a:r>
              <a:rPr lang="ru-RU" sz="1400" b="1" i="1"/>
              <a:t>1 </a:t>
            </a:r>
            <a:endParaRPr lang="ru-RU" b="1" i="1"/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i="1"/>
              <a:t>Прямые, которые скрещиваются с прямой АА</a:t>
            </a:r>
            <a:r>
              <a:rPr lang="ru-RU" sz="1400" b="1" i="1"/>
              <a:t>1</a:t>
            </a:r>
            <a:r>
              <a:rPr lang="ru-RU" b="1" i="1"/>
              <a:t> </a:t>
            </a:r>
          </a:p>
        </p:txBody>
      </p:sp>
      <p:sp>
        <p:nvSpPr>
          <p:cNvPr id="6168" name="TextBox 23"/>
          <p:cNvSpPr txBox="1">
            <a:spLocks noChangeArrowheads="1"/>
          </p:cNvSpPr>
          <p:nvPr/>
        </p:nvSpPr>
        <p:spPr bwMode="auto">
          <a:xfrm>
            <a:off x="4648200" y="13716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Дан куб</a:t>
            </a:r>
            <a:r>
              <a:rPr lang="en-US" b="1" i="1"/>
              <a:t> </a:t>
            </a:r>
            <a:r>
              <a:rPr lang="ru-RU" b="1" i="1"/>
              <a:t> </a:t>
            </a:r>
            <a:r>
              <a:rPr lang="en-US" b="1" i="1"/>
              <a:t>ABCDA</a:t>
            </a:r>
            <a:r>
              <a:rPr lang="en-US" sz="1400" b="1" i="1"/>
              <a:t>1</a:t>
            </a:r>
            <a:r>
              <a:rPr lang="en-US" b="1" i="1"/>
              <a:t>B</a:t>
            </a:r>
            <a:r>
              <a:rPr lang="en-US" sz="1400" b="1" i="1"/>
              <a:t>1</a:t>
            </a:r>
            <a:r>
              <a:rPr lang="en-US" b="1" i="1"/>
              <a:t>C</a:t>
            </a:r>
            <a:r>
              <a:rPr lang="en-US" sz="1400" b="1" i="1"/>
              <a:t>1</a:t>
            </a:r>
            <a:r>
              <a:rPr lang="en-US" b="1" i="1"/>
              <a:t>D</a:t>
            </a:r>
            <a:r>
              <a:rPr lang="en-US" sz="1400" b="1" i="1"/>
              <a:t>1</a:t>
            </a:r>
            <a:endParaRPr lang="ru-RU" b="1" i="1"/>
          </a:p>
        </p:txBody>
      </p:sp>
      <p:sp>
        <p:nvSpPr>
          <p:cNvPr id="6169" name="AutoShape 3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001000" y="5943600"/>
            <a:ext cx="381000" cy="609600"/>
          </a:xfrm>
          <a:prstGeom prst="upArrow">
            <a:avLst>
              <a:gd name="adj1" fmla="val 50000"/>
              <a:gd name="adj2" fmla="val 4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33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3366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3366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3366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20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" dur="2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20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66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66FF"/>
                                      </p:to>
                                    </p:animClr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3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66FF"/>
                                      </p:to>
                                    </p:animClr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8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66FF"/>
                                      </p:to>
                                    </p:animClr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3" dur="2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66FF"/>
                                      </p:to>
                                    </p:animClr>
                                    <p:set>
                                      <p:cBhvr>
                                        <p:cTn id="74" dur="2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пирами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5943600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5410200" y="762000"/>
            <a:ext cx="350520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Дана пирамида </a:t>
            </a:r>
            <a:r>
              <a:rPr lang="en-US" b="1" i="1"/>
              <a:t>ABCD</a:t>
            </a:r>
            <a:r>
              <a:rPr lang="ru-RU" b="1" i="1"/>
              <a:t>               Укажите: </a:t>
            </a:r>
          </a:p>
          <a:p>
            <a:r>
              <a:rPr lang="ru-RU" b="1" i="1"/>
              <a:t>1.плоскости, в которых лежат прямые РЕ, МК, DB, АВ, ЕС; </a:t>
            </a:r>
          </a:p>
          <a:p>
            <a:endParaRPr lang="ru-RU" b="1" i="1"/>
          </a:p>
          <a:p>
            <a:r>
              <a:rPr lang="ru-RU" b="1" i="1"/>
              <a:t>2.точки пересечения прямой DK с плоскостью ABC, прямой СЕ с плоскостью ADB; </a:t>
            </a:r>
          </a:p>
          <a:p>
            <a:endParaRPr lang="ru-RU" b="1" i="1"/>
          </a:p>
          <a:p>
            <a:r>
              <a:rPr lang="ru-RU" b="1" i="1"/>
              <a:t>3. точки, лежащие в плоскостях ADB и DBC; </a:t>
            </a:r>
          </a:p>
          <a:p>
            <a:endParaRPr lang="ru-RU" b="1" i="1"/>
          </a:p>
          <a:p>
            <a:r>
              <a:rPr lang="ru-RU" b="1" i="1"/>
              <a:t>4.прямые, по которым пересекаются плоскости ABC и DCB, ABD и CDA, PDC и ABC.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404813"/>
            <a:ext cx="7067550" cy="4175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400" b="1" i="1" smtClean="0">
                <a:solidFill>
                  <a:schemeClr val="tx1"/>
                </a:solidFill>
              </a:rPr>
              <a:t/>
            </a:r>
            <a:br>
              <a:rPr lang="ru-RU" sz="2400" b="1" i="1" smtClean="0">
                <a:solidFill>
                  <a:schemeClr val="tx1"/>
                </a:solidFill>
              </a:rPr>
            </a:br>
            <a:endParaRPr lang="ru-RU" sz="4000" smtClean="0"/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323850" y="6165850"/>
          <a:ext cx="1365250" cy="374650"/>
        </p:xfrm>
        <a:graphic>
          <a:graphicData uri="http://schemas.openxmlformats.org/presentationml/2006/ole">
            <p:oleObj spid="_x0000_s2050" name="Формула" r:id="rId3" imgW="647640" imgH="177480" progId="Equation.3">
              <p:embed/>
            </p:oleObj>
          </a:graphicData>
        </a:graphic>
      </p:graphicFrame>
      <p:graphicFrame>
        <p:nvGraphicFramePr>
          <p:cNvPr id="2051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6610350" y="2586038"/>
          <a:ext cx="114300" cy="215900"/>
        </p:xfrm>
        <a:graphic>
          <a:graphicData uri="http://schemas.openxmlformats.org/presentationml/2006/ole">
            <p:oleObj spid="_x0000_s2051" name="Формула" r:id="rId4" imgW="114120" imgH="215640" progId="Equation.3">
              <p:embed/>
            </p:oleObj>
          </a:graphicData>
        </a:graphic>
      </p:graphicFrame>
      <p:sp>
        <p:nvSpPr>
          <p:cNvPr id="8197" name="Line 5"/>
          <p:cNvSpPr>
            <a:spLocks noChangeShapeType="1"/>
          </p:cNvSpPr>
          <p:nvPr/>
        </p:nvSpPr>
        <p:spPr bwMode="auto">
          <a:xfrm flipH="1">
            <a:off x="684213" y="1628775"/>
            <a:ext cx="1008062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rot="18288437" flipH="1">
            <a:off x="3940176" y="1776412"/>
            <a:ext cx="658812" cy="461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rot="16017969" flipH="1">
            <a:off x="6796087" y="1849438"/>
            <a:ext cx="720725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609600" y="762000"/>
            <a:ext cx="7848600" cy="7016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i="1" dirty="0"/>
              <a:t>Взаимное расположение прямой и плоскости в пространстве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79388" y="2420938"/>
            <a:ext cx="26638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i="1"/>
              <a:t>Имеют общую точку</a:t>
            </a:r>
          </a:p>
          <a:p>
            <a:pPr>
              <a:spcBef>
                <a:spcPct val="50000"/>
              </a:spcBef>
            </a:pPr>
            <a:endParaRPr lang="ru-RU" sz="1600" b="1" i="1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2700338" y="2420938"/>
            <a:ext cx="2933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i="1"/>
              <a:t>Не имеют общих точек</a:t>
            </a: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5651500" y="2349500"/>
            <a:ext cx="33115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i="1"/>
              <a:t>имеют множество общих точек</a:t>
            </a:r>
          </a:p>
          <a:p>
            <a:endParaRPr lang="ru-RU" sz="1600" b="1" i="1"/>
          </a:p>
        </p:txBody>
      </p:sp>
      <p:sp>
        <p:nvSpPr>
          <p:cNvPr id="8204" name="AutoShape 12"/>
          <p:cNvSpPr>
            <a:spLocks/>
          </p:cNvSpPr>
          <p:nvPr/>
        </p:nvSpPr>
        <p:spPr bwMode="auto">
          <a:xfrm rot="-5400000">
            <a:off x="1223169" y="2096294"/>
            <a:ext cx="360362" cy="2305050"/>
          </a:xfrm>
          <a:prstGeom prst="leftBrace">
            <a:avLst>
              <a:gd name="adj1" fmla="val 53304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5" name="AutoShape 13"/>
          <p:cNvSpPr>
            <a:spLocks/>
          </p:cNvSpPr>
          <p:nvPr/>
        </p:nvSpPr>
        <p:spPr bwMode="auto">
          <a:xfrm rot="-5400000">
            <a:off x="6948488" y="1773237"/>
            <a:ext cx="431800" cy="2879725"/>
          </a:xfrm>
          <a:prstGeom prst="leftBrace">
            <a:avLst>
              <a:gd name="adj1" fmla="val 55576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6" name="AutoShape 14"/>
          <p:cNvSpPr>
            <a:spLocks/>
          </p:cNvSpPr>
          <p:nvPr/>
        </p:nvSpPr>
        <p:spPr bwMode="auto">
          <a:xfrm rot="-5400000">
            <a:off x="3922713" y="1989138"/>
            <a:ext cx="360362" cy="2519362"/>
          </a:xfrm>
          <a:prstGeom prst="leftBrace">
            <a:avLst>
              <a:gd name="adj1" fmla="val 58260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6011863" y="3500438"/>
            <a:ext cx="23764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accent1">
                    <a:lumMod val="50000"/>
                  </a:schemeClr>
                </a:solidFill>
              </a:rPr>
              <a:t>Прямая лежит в плоскости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250825" y="3573463"/>
            <a:ext cx="237648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accent1">
                    <a:lumMod val="50000"/>
                  </a:schemeClr>
                </a:solidFill>
              </a:rPr>
              <a:t>Прямая пересекает плоскость</a:t>
            </a:r>
          </a:p>
        </p:txBody>
      </p:sp>
      <p:sp>
        <p:nvSpPr>
          <p:cNvPr id="8209" name="AutoShape 17"/>
          <p:cNvSpPr>
            <a:spLocks noChangeArrowheads="1"/>
          </p:cNvSpPr>
          <p:nvPr/>
        </p:nvSpPr>
        <p:spPr bwMode="auto">
          <a:xfrm>
            <a:off x="5795963" y="4724400"/>
            <a:ext cx="2520950" cy="935038"/>
          </a:xfrm>
          <a:prstGeom prst="parallelogram">
            <a:avLst>
              <a:gd name="adj" fmla="val 67402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6407150" y="4940300"/>
            <a:ext cx="1152525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6478588" y="4724400"/>
            <a:ext cx="739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а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3059113" y="3573463"/>
            <a:ext cx="237648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accent1">
                    <a:lumMod val="50000"/>
                  </a:schemeClr>
                </a:solidFill>
              </a:rPr>
              <a:t>Прямая и плоскость параллельны</a:t>
            </a:r>
          </a:p>
        </p:txBody>
      </p:sp>
      <p:sp>
        <p:nvSpPr>
          <p:cNvPr id="8213" name="AutoShape 21"/>
          <p:cNvSpPr>
            <a:spLocks noChangeArrowheads="1"/>
          </p:cNvSpPr>
          <p:nvPr/>
        </p:nvSpPr>
        <p:spPr bwMode="auto">
          <a:xfrm>
            <a:off x="2700338" y="4797425"/>
            <a:ext cx="2447925" cy="935038"/>
          </a:xfrm>
          <a:prstGeom prst="parallelogram">
            <a:avLst>
              <a:gd name="adj" fmla="val 6545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ru-RU" b="1" i="1"/>
          </a:p>
          <a:p>
            <a:pPr algn="ctr"/>
            <a:endParaRPr lang="ru-RU"/>
          </a:p>
        </p:txBody>
      </p:sp>
      <p:sp>
        <p:nvSpPr>
          <p:cNvPr id="8214" name="AutoShape 22"/>
          <p:cNvSpPr>
            <a:spLocks noChangeArrowheads="1"/>
          </p:cNvSpPr>
          <p:nvPr/>
        </p:nvSpPr>
        <p:spPr bwMode="auto">
          <a:xfrm>
            <a:off x="0" y="4868863"/>
            <a:ext cx="2520950" cy="935037"/>
          </a:xfrm>
          <a:prstGeom prst="parallelogram">
            <a:avLst>
              <a:gd name="adj" fmla="val 67402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 flipV="1">
            <a:off x="3203575" y="4581525"/>
            <a:ext cx="15843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6" name="Rectangle 24"/>
          <p:cNvSpPr>
            <a:spLocks noChangeArrowheads="1"/>
          </p:cNvSpPr>
          <p:nvPr/>
        </p:nvSpPr>
        <p:spPr bwMode="auto">
          <a:xfrm>
            <a:off x="1150938" y="53736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а</a:t>
            </a:r>
          </a:p>
        </p:txBody>
      </p:sp>
      <p:sp>
        <p:nvSpPr>
          <p:cNvPr id="8217" name="Rectangle 25"/>
          <p:cNvSpPr>
            <a:spLocks noChangeArrowheads="1"/>
          </p:cNvSpPr>
          <p:nvPr/>
        </p:nvSpPr>
        <p:spPr bwMode="auto">
          <a:xfrm>
            <a:off x="3492500" y="4292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/>
              <a:t>а</a:t>
            </a:r>
          </a:p>
        </p:txBody>
      </p:sp>
      <p:sp>
        <p:nvSpPr>
          <p:cNvPr id="8218" name="Line 26"/>
          <p:cNvSpPr>
            <a:spLocks noChangeShapeType="1"/>
          </p:cNvSpPr>
          <p:nvPr/>
        </p:nvSpPr>
        <p:spPr bwMode="auto">
          <a:xfrm>
            <a:off x="935038" y="4581525"/>
            <a:ext cx="287337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9" name="Line 27"/>
          <p:cNvSpPr>
            <a:spLocks noChangeShapeType="1"/>
          </p:cNvSpPr>
          <p:nvPr/>
        </p:nvSpPr>
        <p:spPr bwMode="auto">
          <a:xfrm>
            <a:off x="1258888" y="5157788"/>
            <a:ext cx="433387" cy="71913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20" name="Oval 28"/>
          <p:cNvSpPr>
            <a:spLocks noChangeArrowheads="1"/>
          </p:cNvSpPr>
          <p:nvPr/>
        </p:nvSpPr>
        <p:spPr bwMode="auto">
          <a:xfrm>
            <a:off x="1222375" y="5086350"/>
            <a:ext cx="71438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7" name="Text Box 30"/>
          <p:cNvSpPr txBox="1">
            <a:spLocks noChangeArrowheads="1"/>
          </p:cNvSpPr>
          <p:nvPr/>
        </p:nvSpPr>
        <p:spPr bwMode="auto">
          <a:xfrm>
            <a:off x="1692275" y="5805488"/>
            <a:ext cx="1223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8223" name="Text Box 31"/>
          <p:cNvSpPr txBox="1">
            <a:spLocks noChangeArrowheads="1"/>
          </p:cNvSpPr>
          <p:nvPr/>
        </p:nvSpPr>
        <p:spPr bwMode="auto">
          <a:xfrm>
            <a:off x="1222375" y="486886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А</a:t>
            </a:r>
          </a:p>
        </p:txBody>
      </p:sp>
      <p:sp>
        <p:nvSpPr>
          <p:cNvPr id="8224" name="Text Box 32"/>
          <p:cNvSpPr txBox="1">
            <a:spLocks noChangeArrowheads="1"/>
          </p:cNvSpPr>
          <p:nvPr/>
        </p:nvSpPr>
        <p:spPr bwMode="auto">
          <a:xfrm>
            <a:off x="3348038" y="6092825"/>
            <a:ext cx="1223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/>
              <a:t>а </a:t>
            </a:r>
            <a:r>
              <a:rPr lang="ru-RU" sz="2400" i="1">
                <a:cs typeface="Arial" charset="0"/>
              </a:rPr>
              <a:t>‖ </a:t>
            </a:r>
            <a:r>
              <a:rPr lang="ru-RU" sz="2400" b="1" i="1">
                <a:cs typeface="Arial" charset="0"/>
                <a:sym typeface="Symbol" pitchFamily="18" charset="2"/>
              </a:rPr>
              <a:t></a:t>
            </a:r>
          </a:p>
        </p:txBody>
      </p:sp>
      <p:sp>
        <p:nvSpPr>
          <p:cNvPr id="8225" name="Text Box 33"/>
          <p:cNvSpPr txBox="1">
            <a:spLocks noChangeArrowheads="1"/>
          </p:cNvSpPr>
          <p:nvPr/>
        </p:nvSpPr>
        <p:spPr bwMode="auto">
          <a:xfrm>
            <a:off x="6443663" y="6021388"/>
            <a:ext cx="1152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ym typeface="Symbol" pitchFamily="18" charset="2"/>
              </a:rPr>
              <a:t>а </a:t>
            </a:r>
          </a:p>
        </p:txBody>
      </p:sp>
      <p:sp>
        <p:nvSpPr>
          <p:cNvPr id="8226" name="Text Box 34"/>
          <p:cNvSpPr txBox="1">
            <a:spLocks noChangeArrowheads="1"/>
          </p:cNvSpPr>
          <p:nvPr/>
        </p:nvSpPr>
        <p:spPr bwMode="auto">
          <a:xfrm>
            <a:off x="179388" y="537368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ym typeface="Symbol" pitchFamily="18" charset="2"/>
              </a:rPr>
              <a:t></a:t>
            </a:r>
          </a:p>
        </p:txBody>
      </p:sp>
      <p:sp>
        <p:nvSpPr>
          <p:cNvPr id="8227" name="Text Box 35"/>
          <p:cNvSpPr txBox="1">
            <a:spLocks noChangeArrowheads="1"/>
          </p:cNvSpPr>
          <p:nvPr/>
        </p:nvSpPr>
        <p:spPr bwMode="auto">
          <a:xfrm>
            <a:off x="2843213" y="5445125"/>
            <a:ext cx="503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ym typeface="Symbol" pitchFamily="18" charset="2"/>
              </a:rPr>
              <a:t></a:t>
            </a:r>
          </a:p>
        </p:txBody>
      </p:sp>
      <p:sp>
        <p:nvSpPr>
          <p:cNvPr id="8228" name="Text Box 36"/>
          <p:cNvSpPr txBox="1">
            <a:spLocks noChangeArrowheads="1"/>
          </p:cNvSpPr>
          <p:nvPr/>
        </p:nvSpPr>
        <p:spPr bwMode="auto">
          <a:xfrm>
            <a:off x="5867400" y="537368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ym typeface="Symbol" pitchFamily="18" charset="2"/>
              </a:rPr>
              <a:t>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2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20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2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8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2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2000"/>
                                        <p:tgtEl>
                                          <p:spTgt spid="8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7" grpId="0" animBg="1"/>
      <p:bldP spid="8198" grpId="0" animBg="1"/>
      <p:bldP spid="8199" grpId="0" animBg="1"/>
      <p:bldP spid="8200" grpId="0" animBg="1"/>
      <p:bldP spid="8201" grpId="0"/>
      <p:bldP spid="8202" grpId="0"/>
      <p:bldP spid="8203" grpId="0"/>
      <p:bldP spid="8204" grpId="0" animBg="1"/>
      <p:bldP spid="8205" grpId="0" animBg="1"/>
      <p:bldP spid="8206" grpId="0" animBg="1"/>
      <p:bldP spid="8207" grpId="0"/>
      <p:bldP spid="8208" grpId="0"/>
      <p:bldP spid="8209" grpId="0" animBg="1"/>
      <p:bldP spid="8210" grpId="0" animBg="1"/>
      <p:bldP spid="8211" grpId="0"/>
      <p:bldP spid="8212" grpId="0"/>
      <p:bldP spid="8213" grpId="0" animBg="1"/>
      <p:bldP spid="8214" grpId="0" animBg="1"/>
      <p:bldP spid="8215" grpId="0" animBg="1"/>
      <p:bldP spid="8216" grpId="0"/>
      <p:bldP spid="8217" grpId="0"/>
      <p:bldP spid="8218" grpId="0" animBg="1"/>
      <p:bldP spid="8219" grpId="0" animBg="1"/>
      <p:bldP spid="8220" grpId="0" animBg="1"/>
      <p:bldP spid="8223" grpId="0"/>
      <p:bldP spid="8224" grpId="0"/>
      <p:bldP spid="8226" grpId="0"/>
      <p:bldP spid="82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4"/>
          <p:cNvSpPr>
            <a:spLocks noChangeShapeType="1"/>
          </p:cNvSpPr>
          <p:nvPr/>
        </p:nvSpPr>
        <p:spPr bwMode="auto">
          <a:xfrm>
            <a:off x="431800" y="4087813"/>
            <a:ext cx="5113338" cy="0"/>
          </a:xfrm>
          <a:prstGeom prst="line">
            <a:avLst/>
          </a:prstGeom>
          <a:noFill/>
          <a:ln w="38100">
            <a:solidFill>
              <a:srgbClr val="003399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1" name="Line 5"/>
          <p:cNvSpPr>
            <a:spLocks noChangeShapeType="1"/>
          </p:cNvSpPr>
          <p:nvPr/>
        </p:nvSpPr>
        <p:spPr bwMode="auto">
          <a:xfrm>
            <a:off x="431800" y="4086225"/>
            <a:ext cx="1728788" cy="1727200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2" name="Line 6"/>
          <p:cNvSpPr>
            <a:spLocks noChangeShapeType="1"/>
          </p:cNvSpPr>
          <p:nvPr/>
        </p:nvSpPr>
        <p:spPr bwMode="auto">
          <a:xfrm flipV="1">
            <a:off x="2160588" y="4087813"/>
            <a:ext cx="3384550" cy="1727200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3" name="Line 7"/>
          <p:cNvSpPr>
            <a:spLocks noChangeShapeType="1"/>
          </p:cNvSpPr>
          <p:nvPr/>
        </p:nvSpPr>
        <p:spPr bwMode="auto">
          <a:xfrm flipV="1">
            <a:off x="1368425" y="4087813"/>
            <a:ext cx="4176713" cy="935037"/>
          </a:xfrm>
          <a:prstGeom prst="line">
            <a:avLst/>
          </a:prstGeom>
          <a:noFill/>
          <a:ln w="38100">
            <a:solidFill>
              <a:srgbClr val="003399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4" name="Line 8"/>
          <p:cNvSpPr>
            <a:spLocks noChangeShapeType="1"/>
          </p:cNvSpPr>
          <p:nvPr/>
        </p:nvSpPr>
        <p:spPr bwMode="auto">
          <a:xfrm>
            <a:off x="431800" y="4087813"/>
            <a:ext cx="3457575" cy="863600"/>
          </a:xfrm>
          <a:prstGeom prst="line">
            <a:avLst/>
          </a:prstGeom>
          <a:noFill/>
          <a:ln w="38100">
            <a:solidFill>
              <a:srgbClr val="003399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5" name="Line 9"/>
          <p:cNvSpPr>
            <a:spLocks noChangeShapeType="1"/>
          </p:cNvSpPr>
          <p:nvPr/>
        </p:nvSpPr>
        <p:spPr bwMode="auto">
          <a:xfrm flipV="1">
            <a:off x="2879725" y="990600"/>
            <a:ext cx="0" cy="3673475"/>
          </a:xfrm>
          <a:prstGeom prst="line">
            <a:avLst/>
          </a:prstGeom>
          <a:noFill/>
          <a:ln w="38100">
            <a:solidFill>
              <a:srgbClr val="003399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6" name="Line 10"/>
          <p:cNvSpPr>
            <a:spLocks noChangeShapeType="1"/>
          </p:cNvSpPr>
          <p:nvPr/>
        </p:nvSpPr>
        <p:spPr bwMode="auto">
          <a:xfrm flipH="1">
            <a:off x="431800" y="990600"/>
            <a:ext cx="2447925" cy="3097213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7" name="Line 11"/>
          <p:cNvSpPr>
            <a:spLocks noChangeShapeType="1"/>
          </p:cNvSpPr>
          <p:nvPr/>
        </p:nvSpPr>
        <p:spPr bwMode="auto">
          <a:xfrm flipH="1">
            <a:off x="2160588" y="990600"/>
            <a:ext cx="719137" cy="4824413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8" name="Line 12"/>
          <p:cNvSpPr>
            <a:spLocks noChangeShapeType="1"/>
          </p:cNvSpPr>
          <p:nvPr/>
        </p:nvSpPr>
        <p:spPr bwMode="auto">
          <a:xfrm>
            <a:off x="2879725" y="990600"/>
            <a:ext cx="2665413" cy="3097213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9" name="Line 13"/>
          <p:cNvSpPr>
            <a:spLocks noChangeShapeType="1"/>
          </p:cNvSpPr>
          <p:nvPr/>
        </p:nvSpPr>
        <p:spPr bwMode="auto">
          <a:xfrm>
            <a:off x="2879725" y="990600"/>
            <a:ext cx="936625" cy="3960813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0" name="Text Box 14"/>
          <p:cNvSpPr txBox="1">
            <a:spLocks noChangeArrowheads="1"/>
          </p:cNvSpPr>
          <p:nvPr/>
        </p:nvSpPr>
        <p:spPr bwMode="auto">
          <a:xfrm>
            <a:off x="0" y="3798888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cs typeface="Arial" charset="0"/>
              </a:rPr>
              <a:t>А</a:t>
            </a:r>
          </a:p>
        </p:txBody>
      </p:sp>
      <p:sp>
        <p:nvSpPr>
          <p:cNvPr id="7181" name="Text Box 15"/>
          <p:cNvSpPr txBox="1">
            <a:spLocks noChangeArrowheads="1"/>
          </p:cNvSpPr>
          <p:nvPr/>
        </p:nvSpPr>
        <p:spPr bwMode="auto">
          <a:xfrm>
            <a:off x="3816350" y="5022850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cs typeface="Arial" charset="0"/>
              </a:rPr>
              <a:t>К</a:t>
            </a:r>
          </a:p>
        </p:txBody>
      </p:sp>
      <p:sp>
        <p:nvSpPr>
          <p:cNvPr id="7182" name="Text Box 16"/>
          <p:cNvSpPr txBox="1">
            <a:spLocks noChangeArrowheads="1"/>
          </p:cNvSpPr>
          <p:nvPr/>
        </p:nvSpPr>
        <p:spPr bwMode="auto">
          <a:xfrm>
            <a:off x="2736850" y="48577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cs typeface="Arial" charset="0"/>
              </a:rPr>
              <a:t>S</a:t>
            </a:r>
            <a:endParaRPr lang="ru-RU" sz="2400" b="1" i="1">
              <a:cs typeface="Arial" charset="0"/>
            </a:endParaRPr>
          </a:p>
        </p:txBody>
      </p:sp>
      <p:sp>
        <p:nvSpPr>
          <p:cNvPr id="7183" name="Text Box 17"/>
          <p:cNvSpPr txBox="1">
            <a:spLocks noChangeArrowheads="1"/>
          </p:cNvSpPr>
          <p:nvPr/>
        </p:nvSpPr>
        <p:spPr bwMode="auto">
          <a:xfrm>
            <a:off x="2736850" y="466248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cs typeface="Arial" charset="0"/>
              </a:rPr>
              <a:t>О</a:t>
            </a:r>
          </a:p>
        </p:txBody>
      </p:sp>
      <p:sp>
        <p:nvSpPr>
          <p:cNvPr id="7184" name="Text Box 18"/>
          <p:cNvSpPr txBox="1">
            <a:spLocks noChangeArrowheads="1"/>
          </p:cNvSpPr>
          <p:nvPr/>
        </p:nvSpPr>
        <p:spPr bwMode="auto">
          <a:xfrm>
            <a:off x="5616575" y="3870325"/>
            <a:ext cx="50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cs typeface="Arial" charset="0"/>
              </a:rPr>
              <a:t>С</a:t>
            </a:r>
          </a:p>
        </p:txBody>
      </p:sp>
      <p:sp>
        <p:nvSpPr>
          <p:cNvPr id="7185" name="Rectangle 19"/>
          <p:cNvSpPr>
            <a:spLocks noChangeArrowheads="1"/>
          </p:cNvSpPr>
          <p:nvPr/>
        </p:nvSpPr>
        <p:spPr bwMode="auto">
          <a:xfrm>
            <a:off x="1905000" y="5867400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cs typeface="Arial" charset="0"/>
              </a:rPr>
              <a:t>В</a:t>
            </a:r>
          </a:p>
        </p:txBody>
      </p:sp>
      <p:sp>
        <p:nvSpPr>
          <p:cNvPr id="7186" name="Text Box 20"/>
          <p:cNvSpPr txBox="1">
            <a:spLocks noChangeArrowheads="1"/>
          </p:cNvSpPr>
          <p:nvPr/>
        </p:nvSpPr>
        <p:spPr bwMode="auto">
          <a:xfrm>
            <a:off x="5867400" y="762000"/>
            <a:ext cx="2895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5943600" y="914400"/>
            <a:ext cx="2667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 i="1"/>
          </a:p>
          <a:p>
            <a:pPr>
              <a:spcBef>
                <a:spcPct val="50000"/>
              </a:spcBef>
            </a:pPr>
            <a:r>
              <a:rPr lang="ru-RU" b="1" i="1"/>
              <a:t>Укажите:</a:t>
            </a:r>
          </a:p>
          <a:p>
            <a:pPr>
              <a:spcBef>
                <a:spcPct val="50000"/>
              </a:spcBef>
            </a:pPr>
            <a:r>
              <a:rPr lang="ru-RU" b="1" i="1"/>
              <a:t>1.Прямые, которые лежат в плоскости </a:t>
            </a:r>
            <a:r>
              <a:rPr lang="en-US" b="1" i="1"/>
              <a:t>BSC</a:t>
            </a:r>
          </a:p>
          <a:p>
            <a:pPr>
              <a:spcBef>
                <a:spcPct val="50000"/>
              </a:spcBef>
            </a:pPr>
            <a:r>
              <a:rPr lang="en-US" b="1" i="1"/>
              <a:t>2. </a:t>
            </a:r>
            <a:r>
              <a:rPr lang="ru-RU" b="1" i="1"/>
              <a:t>Прямые, пересекающие плоскость АВС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943600" y="5105400"/>
            <a:ext cx="2819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1.</a:t>
            </a:r>
            <a:r>
              <a:rPr lang="en-US" b="1" i="1">
                <a:solidFill>
                  <a:srgbClr val="993366"/>
                </a:solidFill>
              </a:rPr>
              <a:t>SB,SC,BC,SK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943600" y="5715000"/>
            <a:ext cx="28956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/>
              <a:t>2.</a:t>
            </a:r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SA, SB,SC, SK,SO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943600" y="4495800"/>
            <a:ext cx="205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Проверим:</a:t>
            </a:r>
          </a:p>
        </p:txBody>
      </p:sp>
      <p:sp>
        <p:nvSpPr>
          <p:cNvPr id="7191" name="TextBox 22"/>
          <p:cNvSpPr txBox="1">
            <a:spLocks noChangeArrowheads="1"/>
          </p:cNvSpPr>
          <p:nvPr/>
        </p:nvSpPr>
        <p:spPr bwMode="auto">
          <a:xfrm>
            <a:off x="5638800" y="838200"/>
            <a:ext cx="297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Дана пирамида </a:t>
            </a:r>
            <a:r>
              <a:rPr lang="en-US" b="1" i="1"/>
              <a:t>ABCS</a:t>
            </a:r>
            <a:r>
              <a:rPr lang="ru-RU" b="1" i="1"/>
              <a:t> </a:t>
            </a:r>
            <a:endParaRPr lang="ru-RU"/>
          </a:p>
        </p:txBody>
      </p:sp>
      <p:sp>
        <p:nvSpPr>
          <p:cNvPr id="7192" name="AutoShape 3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305800" y="6019800"/>
            <a:ext cx="381000" cy="609600"/>
          </a:xfrm>
          <a:prstGeom prst="upArrow">
            <a:avLst>
              <a:gd name="adj1" fmla="val 50000"/>
              <a:gd name="adj2" fmla="val 4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215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33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215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allAtOnce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/>
          <p:cNvGraphicFramePr>
            <a:graphicFrameLocks noChangeAspect="1"/>
          </p:cNvGraphicFramePr>
          <p:nvPr>
            <p:ph sz="half" idx="1"/>
          </p:nvPr>
        </p:nvGraphicFramePr>
        <p:xfrm>
          <a:off x="766763" y="6237288"/>
          <a:ext cx="1155700" cy="369887"/>
        </p:xfrm>
        <a:graphic>
          <a:graphicData uri="http://schemas.openxmlformats.org/presentationml/2006/ole">
            <p:oleObj spid="_x0000_s3074" name="Формула" r:id="rId3" imgW="634680" imgH="203040" progId="Equation.3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>
            <p:ph sz="quarter" idx="2"/>
          </p:nvPr>
        </p:nvGraphicFramePr>
        <p:xfrm>
          <a:off x="6610350" y="2586038"/>
          <a:ext cx="114300" cy="215900"/>
        </p:xfrm>
        <a:graphic>
          <a:graphicData uri="http://schemas.openxmlformats.org/presentationml/2006/ole">
            <p:oleObj spid="_x0000_s3075" name="Формула" r:id="rId4" imgW="114120" imgH="215640" progId="Equation.3">
              <p:embed/>
            </p:oleObj>
          </a:graphicData>
        </a:graphic>
      </p:graphicFrame>
      <p:sp>
        <p:nvSpPr>
          <p:cNvPr id="9220" name="Line 4"/>
          <p:cNvSpPr>
            <a:spLocks noChangeShapeType="1"/>
          </p:cNvSpPr>
          <p:nvPr/>
        </p:nvSpPr>
        <p:spPr bwMode="auto">
          <a:xfrm flipH="1">
            <a:off x="2051050" y="1196975"/>
            <a:ext cx="792163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rot="15718575" flipH="1">
            <a:off x="5239544" y="1253331"/>
            <a:ext cx="587375" cy="461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971550" y="620713"/>
            <a:ext cx="7848600" cy="3968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/>
              <a:t>Взаимное расположение плоскостей в пространстве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187450" y="1989138"/>
            <a:ext cx="266382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Общие точки есть</a:t>
            </a:r>
          </a:p>
          <a:p>
            <a:pPr>
              <a:spcBef>
                <a:spcPct val="50000"/>
              </a:spcBef>
            </a:pPr>
            <a:endParaRPr lang="ru-RU" b="1" i="1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4716463" y="1989138"/>
            <a:ext cx="2933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Общих точек нет</a:t>
            </a:r>
          </a:p>
        </p:txBody>
      </p:sp>
      <p:sp>
        <p:nvSpPr>
          <p:cNvPr id="9225" name="AutoShape 9"/>
          <p:cNvSpPr>
            <a:spLocks/>
          </p:cNvSpPr>
          <p:nvPr/>
        </p:nvSpPr>
        <p:spPr bwMode="auto">
          <a:xfrm rot="-5400000">
            <a:off x="2088356" y="1377157"/>
            <a:ext cx="360363" cy="2305050"/>
          </a:xfrm>
          <a:prstGeom prst="leftBrace">
            <a:avLst>
              <a:gd name="adj1" fmla="val 53304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6" name="AutoShape 10"/>
          <p:cNvSpPr>
            <a:spLocks/>
          </p:cNvSpPr>
          <p:nvPr/>
        </p:nvSpPr>
        <p:spPr bwMode="auto">
          <a:xfrm rot="-5400000">
            <a:off x="5651500" y="1270000"/>
            <a:ext cx="360363" cy="2519363"/>
          </a:xfrm>
          <a:prstGeom prst="leftBrace">
            <a:avLst>
              <a:gd name="adj1" fmla="val 58260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1116013" y="2852738"/>
            <a:ext cx="25193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>
                <a:solidFill>
                  <a:schemeClr val="accent1">
                    <a:lumMod val="50000"/>
                  </a:schemeClr>
                </a:solidFill>
              </a:rPr>
              <a:t>плоскости пересекаются</a:t>
            </a:r>
          </a:p>
        </p:txBody>
      </p:sp>
      <p:sp>
        <p:nvSpPr>
          <p:cNvPr id="9228" name="AutoShape 12"/>
          <p:cNvSpPr>
            <a:spLocks noChangeArrowheads="1"/>
          </p:cNvSpPr>
          <p:nvPr/>
        </p:nvSpPr>
        <p:spPr bwMode="auto">
          <a:xfrm>
            <a:off x="4572000" y="5300663"/>
            <a:ext cx="2520950" cy="935037"/>
          </a:xfrm>
          <a:prstGeom prst="parallelogram">
            <a:avLst>
              <a:gd name="adj" fmla="val 67402"/>
            </a:avLst>
          </a:prstGeom>
          <a:solidFill>
            <a:schemeClr val="accent1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ru-RU" b="1" i="1">
              <a:sym typeface="Symbol" pitchFamily="18" charset="2"/>
            </a:endParaRPr>
          </a:p>
          <a:p>
            <a:pPr algn="ctr"/>
            <a:endParaRPr lang="ru-RU"/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4787900" y="2781300"/>
            <a:ext cx="23764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>
                <a:solidFill>
                  <a:schemeClr val="accent1">
                    <a:lumMod val="50000"/>
                  </a:schemeClr>
                </a:solidFill>
              </a:rPr>
              <a:t>плоскости параллельны</a:t>
            </a:r>
          </a:p>
        </p:txBody>
      </p:sp>
      <p:sp>
        <p:nvSpPr>
          <p:cNvPr id="9230" name="AutoShape 14"/>
          <p:cNvSpPr>
            <a:spLocks noChangeArrowheads="1"/>
          </p:cNvSpPr>
          <p:nvPr/>
        </p:nvSpPr>
        <p:spPr bwMode="auto">
          <a:xfrm>
            <a:off x="4932363" y="3933825"/>
            <a:ext cx="2447925" cy="935038"/>
          </a:xfrm>
          <a:prstGeom prst="parallelogram">
            <a:avLst>
              <a:gd name="adj" fmla="val 65450"/>
            </a:avLst>
          </a:prstGeom>
          <a:solidFill>
            <a:schemeClr val="accent2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ru-RU" b="1" i="1"/>
          </a:p>
          <a:p>
            <a:pPr algn="ctr"/>
            <a:endParaRPr lang="ru-RU"/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250825" y="4508500"/>
            <a:ext cx="3097213" cy="935038"/>
          </a:xfrm>
          <a:prstGeom prst="parallelogram">
            <a:avLst>
              <a:gd name="adj" fmla="val 82810"/>
            </a:avLst>
          </a:prstGeom>
          <a:solidFill>
            <a:schemeClr val="accent1">
              <a:lumMod val="40000"/>
              <a:lumOff val="60000"/>
            </a:schemeClr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ru-RU" b="1" i="1">
              <a:sym typeface="Symbol" pitchFamily="18" charset="2"/>
            </a:endParaRPr>
          </a:p>
          <a:p>
            <a:pPr algn="ctr"/>
            <a:endParaRPr lang="ru-RU"/>
          </a:p>
        </p:txBody>
      </p:sp>
      <p:sp>
        <p:nvSpPr>
          <p:cNvPr id="3088" name="Text Box 17"/>
          <p:cNvSpPr txBox="1">
            <a:spLocks noChangeArrowheads="1"/>
          </p:cNvSpPr>
          <p:nvPr/>
        </p:nvSpPr>
        <p:spPr bwMode="auto">
          <a:xfrm>
            <a:off x="1692275" y="5805488"/>
            <a:ext cx="1223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89" name="Text Box 18"/>
          <p:cNvSpPr txBox="1">
            <a:spLocks noChangeArrowheads="1"/>
          </p:cNvSpPr>
          <p:nvPr/>
        </p:nvSpPr>
        <p:spPr bwMode="auto">
          <a:xfrm>
            <a:off x="1116013" y="4724400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 i="1"/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5148263" y="6308725"/>
            <a:ext cx="1008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ym typeface="Symbol" pitchFamily="18" charset="2"/>
              </a:rPr>
              <a:t> </a:t>
            </a:r>
            <a:r>
              <a:rPr lang="ru-RU" b="1" i="1">
                <a:cs typeface="Arial" charset="0"/>
              </a:rPr>
              <a:t>‖ </a:t>
            </a:r>
            <a:r>
              <a:rPr lang="ru-RU" b="1" i="1">
                <a:cs typeface="Arial" charset="0"/>
                <a:sym typeface="Symbol" pitchFamily="18" charset="2"/>
              </a:rPr>
              <a:t></a:t>
            </a:r>
          </a:p>
        </p:txBody>
      </p:sp>
      <p:sp>
        <p:nvSpPr>
          <p:cNvPr id="9236" name="Line 20"/>
          <p:cNvSpPr>
            <a:spLocks noChangeShapeType="1"/>
          </p:cNvSpPr>
          <p:nvPr/>
        </p:nvSpPr>
        <p:spPr bwMode="auto">
          <a:xfrm flipH="1">
            <a:off x="1476375" y="4508500"/>
            <a:ext cx="719138" cy="936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>
            <a:off x="1835150" y="3716338"/>
            <a:ext cx="360363" cy="7921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8" name="Line 22"/>
          <p:cNvSpPr>
            <a:spLocks noChangeShapeType="1"/>
          </p:cNvSpPr>
          <p:nvPr/>
        </p:nvSpPr>
        <p:spPr bwMode="auto">
          <a:xfrm>
            <a:off x="2195513" y="4508500"/>
            <a:ext cx="431800" cy="9366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9" name="Line 23"/>
          <p:cNvSpPr>
            <a:spLocks noChangeShapeType="1"/>
          </p:cNvSpPr>
          <p:nvPr/>
        </p:nvSpPr>
        <p:spPr bwMode="auto">
          <a:xfrm rot="-385649">
            <a:off x="2627313" y="5445125"/>
            <a:ext cx="73025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0" name="Line 24"/>
          <p:cNvSpPr>
            <a:spLocks noChangeShapeType="1"/>
          </p:cNvSpPr>
          <p:nvPr/>
        </p:nvSpPr>
        <p:spPr bwMode="auto">
          <a:xfrm>
            <a:off x="971550" y="4292600"/>
            <a:ext cx="863600" cy="20161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1" name="Line 25"/>
          <p:cNvSpPr>
            <a:spLocks noChangeShapeType="1"/>
          </p:cNvSpPr>
          <p:nvPr/>
        </p:nvSpPr>
        <p:spPr bwMode="auto">
          <a:xfrm flipV="1">
            <a:off x="971550" y="3716338"/>
            <a:ext cx="863600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2" name="Line 26"/>
          <p:cNvSpPr>
            <a:spLocks noChangeShapeType="1"/>
          </p:cNvSpPr>
          <p:nvPr/>
        </p:nvSpPr>
        <p:spPr bwMode="auto">
          <a:xfrm rot="21126339" flipV="1">
            <a:off x="1763713" y="5734050"/>
            <a:ext cx="1008062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3" name="Rectangle 27"/>
          <p:cNvSpPr>
            <a:spLocks noChangeArrowheads="1"/>
          </p:cNvSpPr>
          <p:nvPr/>
        </p:nvSpPr>
        <p:spPr bwMode="auto">
          <a:xfrm>
            <a:off x="611188" y="5157788"/>
            <a:ext cx="328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ym typeface="Symbol" pitchFamily="18" charset="2"/>
              </a:rPr>
              <a:t></a:t>
            </a:r>
          </a:p>
        </p:txBody>
      </p:sp>
      <p:sp>
        <p:nvSpPr>
          <p:cNvPr id="9244" name="Rectangle 28"/>
          <p:cNvSpPr>
            <a:spLocks noChangeArrowheads="1"/>
          </p:cNvSpPr>
          <p:nvPr/>
        </p:nvSpPr>
        <p:spPr bwMode="auto">
          <a:xfrm>
            <a:off x="1708150" y="3933825"/>
            <a:ext cx="309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ym typeface="Symbol" pitchFamily="18" charset="2"/>
              </a:rPr>
              <a:t></a:t>
            </a:r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4932363" y="5876925"/>
            <a:ext cx="309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ym typeface="Symbol" pitchFamily="18" charset="2"/>
              </a:rPr>
              <a:t></a:t>
            </a:r>
          </a:p>
        </p:txBody>
      </p:sp>
      <p:sp>
        <p:nvSpPr>
          <p:cNvPr id="9246" name="Rectangle 30"/>
          <p:cNvSpPr>
            <a:spLocks noChangeArrowheads="1"/>
          </p:cNvSpPr>
          <p:nvPr/>
        </p:nvSpPr>
        <p:spPr bwMode="auto">
          <a:xfrm>
            <a:off x="1835150" y="47974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/>
              <a:t>с</a:t>
            </a:r>
          </a:p>
        </p:txBody>
      </p:sp>
      <p:sp>
        <p:nvSpPr>
          <p:cNvPr id="9247" name="Rectangle 31"/>
          <p:cNvSpPr>
            <a:spLocks noChangeArrowheads="1"/>
          </p:cNvSpPr>
          <p:nvPr/>
        </p:nvSpPr>
        <p:spPr bwMode="auto">
          <a:xfrm>
            <a:off x="5076825" y="4581525"/>
            <a:ext cx="328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ym typeface="Symbol" pitchFamily="18" charset="2"/>
              </a:rPr>
              <a:t></a:t>
            </a:r>
          </a:p>
        </p:txBody>
      </p:sp>
      <p:sp>
        <p:nvSpPr>
          <p:cNvPr id="3103" name="AutoShape 32">
            <a:hlinkClick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8382000" y="6324600"/>
            <a:ext cx="228600" cy="304800"/>
          </a:xfrm>
          <a:prstGeom prst="up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2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2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20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2000"/>
                                        <p:tgtEl>
                                          <p:spTgt spid="9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21" grpId="0" animBg="1"/>
      <p:bldP spid="9222" grpId="0" animBg="1"/>
      <p:bldP spid="9223" grpId="0"/>
      <p:bldP spid="9224" grpId="0"/>
      <p:bldP spid="9225" grpId="0" animBg="1"/>
      <p:bldP spid="9226" grpId="0" animBg="1"/>
      <p:bldP spid="9227" grpId="0"/>
      <p:bldP spid="9228" grpId="0" animBg="1"/>
      <p:bldP spid="9229" grpId="0"/>
      <p:bldP spid="9230" grpId="0" animBg="1"/>
      <p:bldP spid="9231" grpId="0" animBg="1"/>
      <p:bldP spid="9236" grpId="0" animBg="1"/>
      <p:bldP spid="9237" grpId="0" animBg="1"/>
      <p:bldP spid="9238" grpId="0" animBg="1"/>
      <p:bldP spid="9239" grpId="0" animBg="1"/>
      <p:bldP spid="9240" grpId="0" animBg="1"/>
      <p:bldP spid="9241" grpId="0" animBg="1"/>
      <p:bldP spid="9242" grpId="0" animBg="1"/>
      <p:bldP spid="9243" grpId="0"/>
      <p:bldP spid="9244" grpId="0"/>
      <p:bldP spid="9245" grpId="0"/>
      <p:bldP spid="9246" grpId="0"/>
      <p:bldP spid="924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710</TotalTime>
  <Words>255</Words>
  <Application>Microsoft PowerPoint</Application>
  <PresentationFormat>Экран (4:3)</PresentationFormat>
  <Paragraphs>84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Справедливость</vt:lpstr>
      <vt:lpstr>Формула</vt:lpstr>
      <vt:lpstr>Взаимное расположение прямых  и плоскостей в пространстве</vt:lpstr>
      <vt:lpstr>Слайд 2</vt:lpstr>
      <vt:lpstr>Слайд 3</vt:lpstr>
      <vt:lpstr>Слайд 4</vt:lpstr>
      <vt:lpstr> 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elena</dc:creator>
  <cp:lastModifiedBy>elena</cp:lastModifiedBy>
  <cp:revision>19</cp:revision>
  <cp:lastPrinted>1601-01-01T00:00:00Z</cp:lastPrinted>
  <dcterms:created xsi:type="dcterms:W3CDTF">1601-01-01T00:00:00Z</dcterms:created>
  <dcterms:modified xsi:type="dcterms:W3CDTF">2012-01-26T12:20:42Z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