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72" r:id="rId2"/>
    <p:sldId id="277" r:id="rId3"/>
    <p:sldId id="273" r:id="rId4"/>
    <p:sldId id="274" r:id="rId5"/>
    <p:sldId id="275" r:id="rId6"/>
    <p:sldId id="276" r:id="rId7"/>
    <p:sldId id="278" r:id="rId8"/>
    <p:sldId id="279" r:id="rId9"/>
    <p:sldId id="280" r:id="rId10"/>
    <p:sldId id="281" r:id="rId11"/>
    <p:sldId id="282" r:id="rId12"/>
    <p:sldId id="312" r:id="rId13"/>
    <p:sldId id="283" r:id="rId14"/>
    <p:sldId id="323" r:id="rId15"/>
    <p:sldId id="287" r:id="rId16"/>
    <p:sldId id="324" r:id="rId17"/>
    <p:sldId id="284" r:id="rId18"/>
    <p:sldId id="315" r:id="rId19"/>
    <p:sldId id="285" r:id="rId20"/>
    <p:sldId id="322" r:id="rId21"/>
    <p:sldId id="286" r:id="rId22"/>
    <p:sldId id="317" r:id="rId23"/>
    <p:sldId id="288" r:id="rId24"/>
    <p:sldId id="318" r:id="rId25"/>
    <p:sldId id="289" r:id="rId26"/>
    <p:sldId id="319" r:id="rId27"/>
    <p:sldId id="292" r:id="rId28"/>
    <p:sldId id="290" r:id="rId29"/>
    <p:sldId id="291" r:id="rId30"/>
    <p:sldId id="256" r:id="rId31"/>
    <p:sldId id="257" r:id="rId32"/>
    <p:sldId id="258" r:id="rId33"/>
    <p:sldId id="264" r:id="rId34"/>
    <p:sldId id="262" r:id="rId35"/>
    <p:sldId id="269" r:id="rId36"/>
    <p:sldId id="293" r:id="rId37"/>
    <p:sldId id="295" r:id="rId38"/>
    <p:sldId id="296" r:id="rId39"/>
    <p:sldId id="298" r:id="rId40"/>
    <p:sldId id="297" r:id="rId41"/>
    <p:sldId id="301" r:id="rId42"/>
    <p:sldId id="302" r:id="rId43"/>
    <p:sldId id="303" r:id="rId44"/>
    <p:sldId id="304" r:id="rId45"/>
    <p:sldId id="305" r:id="rId46"/>
    <p:sldId id="307" r:id="rId47"/>
    <p:sldId id="306" r:id="rId48"/>
    <p:sldId id="308" r:id="rId49"/>
    <p:sldId id="309" r:id="rId50"/>
    <p:sldId id="310" r:id="rId51"/>
    <p:sldId id="311" r:id="rId52"/>
    <p:sldId id="320" r:id="rId53"/>
    <p:sldId id="321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>
        <p:scale>
          <a:sx n="75" d="100"/>
          <a:sy n="75" d="100"/>
        </p:scale>
        <p:origin x="-1014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2742333195192729"/>
          <c:y val="5.1883555363478495E-2"/>
          <c:w val="0.43989029331859852"/>
          <c:h val="0.8442932132439471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0.55592</cdr:x>
      <cdr:y>0.24062</cdr:y>
    </cdr:from>
    <cdr:to>
      <cdr:x>0.73629</cdr:x>
      <cdr:y>0.44265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29180" y="1089019"/>
          <a:ext cx="156686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+mj-lt"/>
            </a:rPr>
            <a:t>Образ жизни – 50 %</a:t>
          </a:r>
          <a:endParaRPr lang="ru-RU" sz="24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0.04715</cdr:x>
      <cdr:y>0.38267</cdr:y>
    </cdr:from>
    <cdr:to>
      <cdr:x>0.15241</cdr:x>
      <cdr:y>0.58471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09548" y="173196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+mj-lt"/>
            </a:rPr>
            <a:t>Условия жизни – 20 %</a:t>
          </a:r>
          <a:endParaRPr lang="ru-RU" sz="24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0.06359</cdr:x>
      <cdr:y>0.69835</cdr:y>
    </cdr:from>
    <cdr:to>
      <cdr:x>0.16886</cdr:x>
      <cdr:y>0.90039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52424" y="316072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+mj-lt"/>
            </a:rPr>
            <a:t>Наследственность – 20 %</a:t>
          </a:r>
          <a:endParaRPr lang="ru-RU" sz="24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0.2034</cdr:x>
      <cdr:y>0.03542</cdr:y>
    </cdr:from>
    <cdr:to>
      <cdr:x>0.30866</cdr:x>
      <cdr:y>0.23746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766870" y="1603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+mj-lt"/>
            </a:rPr>
            <a:t>Медицина – 10 %</a:t>
          </a:r>
          <a:endParaRPr lang="ru-RU" sz="2400" b="1" dirty="0">
            <a:latin typeface="+mj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35860-8BB0-469B-91E5-4612FC3F0E13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BD0BD-D0BC-4918-AC54-72871C0E2D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19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19FBAE-9C08-4DCF-A79E-713728D1E16A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2" Type="http://schemas.openxmlformats.org/officeDocument/2006/relationships/audio" Target="file:///D:\&#1089;&#1082;&#1072;&#1095;&#1082;&#1072;\37720____\Veselaya-zaryadka-My-idem-igrat_33(muzofon.com).mp3" TargetMode="Externa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fuza.ru/uploads/posts/2011-07/1311254053_1-photo.jpg" TargetMode="External"/><Relationship Id="rId2" Type="http://schemas.openxmlformats.org/officeDocument/2006/relationships/hyperlink" Target="http://www.uroki.net/docklruk/docklruk25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3-tub-ru.yandex.net/i?id=199672611-36-72&amp;n=21" TargetMode="External"/><Relationship Id="rId4" Type="http://schemas.openxmlformats.org/officeDocument/2006/relationships/hyperlink" Target="http://im4-tub-ru.yandex.net/i?id=206288433-02-72&amp;n=21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im3-tub-ru.yandex.net/i?id=67940994-51-72&amp;n=21" TargetMode="External"/><Relationship Id="rId7" Type="http://schemas.openxmlformats.org/officeDocument/2006/relationships/hyperlink" Target="http://im2-tub-ru.yandex.net/i?id=253162230-68-72&amp;n=21" TargetMode="External"/><Relationship Id="rId2" Type="http://schemas.openxmlformats.org/officeDocument/2006/relationships/hyperlink" Target="http://im4-tub-ru.yandex.net/i?id=242746218-08-72&amp;n=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5-tub-ru.yandex.net/i?id=112909576-33-72&amp;n=21" TargetMode="External"/><Relationship Id="rId5" Type="http://schemas.openxmlformats.org/officeDocument/2006/relationships/hyperlink" Target="http://im7-tub-ru.yandex.net/i?id=123740820-21-72&amp;n=21" TargetMode="External"/><Relationship Id="rId4" Type="http://schemas.openxmlformats.org/officeDocument/2006/relationships/hyperlink" Target="http://media.nn.ru/data/ufiles/4/72/15/4721572.cut-cigarettes-quit-smoking-200x300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im0-tub-ru.yandex.net/i?id=69936651-15-72&amp;n=21" TargetMode="External"/><Relationship Id="rId2" Type="http://schemas.openxmlformats.org/officeDocument/2006/relationships/hyperlink" Target="http://im2-tub-ru.yandex.net/i?id=357602987-00-72&amp;n=2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2-tub-ru.yandex.net/i?id=23965171-32-72&amp;n=21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800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                               учитель </a:t>
            </a:r>
            <a:r>
              <a:rPr lang="ru-RU"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начальных классов </a:t>
            </a:r>
            <a:r>
              <a:rPr lang="ru-RU"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/>
            </a:r>
            <a:br>
              <a:rPr lang="ru-RU"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</a:br>
            <a:r>
              <a:rPr lang="ru-RU" sz="2800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                                                 </a:t>
            </a:r>
            <a:r>
              <a:rPr lang="ru-RU" sz="2800" dirty="0" smtClean="0">
                <a:solidFill>
                  <a:schemeClr val="tx1"/>
                </a:solidFill>
              </a:rPr>
              <a:t>МБОУ  </a:t>
            </a:r>
            <a:r>
              <a:rPr lang="ru-RU" sz="2800" dirty="0" err="1" smtClean="0">
                <a:solidFill>
                  <a:schemeClr val="tx1"/>
                </a:solidFill>
              </a:rPr>
              <a:t>Мещеряковская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Сош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                                                 </a:t>
            </a:r>
            <a:r>
              <a:rPr lang="ru-RU"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Чернова Ольга </a:t>
            </a:r>
            <a:r>
              <a:rPr lang="ru-RU" sz="2800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Дмитриевна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Классный час в 3 классе </a:t>
            </a:r>
            <a:r>
              <a:rPr lang="ru-RU" dirty="0" smtClean="0"/>
              <a:t>:</a:t>
            </a:r>
            <a:endParaRPr lang="ru-RU" sz="60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1" y="2214554"/>
            <a:ext cx="8572560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Быть здоровым – это здорово !</a:t>
            </a:r>
          </a:p>
          <a:p>
            <a:pPr algn="ctr"/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 descr="дит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2865" y="188640"/>
            <a:ext cx="2547708" cy="221457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ndex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357166"/>
            <a:ext cx="8501122" cy="6000792"/>
          </a:xfrm>
        </p:spPr>
      </p:pic>
      <p:sp>
        <p:nvSpPr>
          <p:cNvPr id="7" name="TextBox 6"/>
          <p:cNvSpPr txBox="1"/>
          <p:nvPr/>
        </p:nvSpPr>
        <p:spPr>
          <a:xfrm rot="20083783">
            <a:off x="-564249" y="1905497"/>
            <a:ext cx="6942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+mj-lt"/>
              </a:rPr>
              <a:t>БРЕЙН - РИНГ</a:t>
            </a:r>
            <a:endParaRPr lang="ru-RU" sz="6600" b="1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Когда, кем и откуда был впервые завезён табак в Европу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AutoNum type="arabicParenR"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XVI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веке испанцами из Америки;</a:t>
            </a:r>
          </a:p>
          <a:p>
            <a:pPr marL="742950" indent="-742950">
              <a:buAutoNum type="arabicParenR"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pPr marL="742950" indent="-742950">
              <a:buAutoNum type="arabicParenR"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В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XVI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веке китайцами;</a:t>
            </a:r>
          </a:p>
          <a:p>
            <a:pPr marL="742950" indent="-742950">
              <a:buAutoNum type="arabicParenR"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В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XVIII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веке</a:t>
            </a:r>
            <a:b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англичанами из Индии.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 </a:t>
            </a:r>
            <a:r>
              <a:rPr 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XVI</a:t>
            </a: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веке испанцами из 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Америки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763" y="2276872"/>
            <a:ext cx="3433366" cy="420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111955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 каком царе табак впервые появился в России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При Иване Грозном;</a:t>
            </a:r>
          </a:p>
          <a:p>
            <a:pPr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При Екатерине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При Петре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При Петре </a:t>
            </a:r>
            <a:r>
              <a:rPr 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</a:t>
            </a:r>
            <a:endParaRPr lang="ru-RU" sz="40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276872"/>
            <a:ext cx="6372200" cy="42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3647932"/>
      </p:ext>
    </p:extLst>
  </p:cSld>
  <p:clrMapOvr>
    <a:masterClrMapping/>
  </p:clrMapOvr>
  <p:transition spd="slow">
    <p:whee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Какой русский царь ввёл запрет на курение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1)Алексей Михайлович;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Пётр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Екатерина </a:t>
            </a:r>
            <a:r>
              <a:rPr 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II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.</a:t>
            </a:r>
            <a:b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Алексей Михайлович</a:t>
            </a:r>
            <a:endParaRPr lang="ru-RU" sz="40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2420888"/>
            <a:ext cx="3524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2398789"/>
      </p:ext>
    </p:extLst>
  </p:cSld>
  <p:clrMapOvr>
    <a:masterClrMapping/>
  </p:clrMapOvr>
  <p:transition spd="slow">
    <p:whee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Существуют ли сигареты, которые не приносят вреда человеку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Сигареты с фильтром;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Сигареты с низким содержанием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никотина и смол;</a:t>
            </a:r>
          </a:p>
          <a:p>
            <a:pPr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Не существуют.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Не существуют</a:t>
            </a:r>
            <a:endParaRPr lang="ru-RU" sz="80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3212976"/>
            <a:ext cx="1905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5503920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пассивное курение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686800" cy="452596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Нахождение в помещении, где курят;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Когда куришь «за компанию»;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Когда не затягиваешься сигаретой.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Правила общения на классном часе: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С уважением относимся друг к другу.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Любое мнение заслуживает внимания.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Признаём право каждого на любой вопрос.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У каждого есть право быть выслушанным и понятым. Пока один говорит, все его слушают.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О своём желании высказаться сообщаем с помощью поднятой руки.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Нахождение в помещении, где курят</a:t>
            </a:r>
            <a:endParaRPr lang="ru-RU" sz="40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712864"/>
            <a:ext cx="5544616" cy="376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0205498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влияет курение на работу сердца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Замедляет его работу;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Заставляет учащённо биться;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Не влияет на его работу.</a:t>
            </a:r>
            <a:b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Заставляет учащённо биться</a:t>
            </a:r>
            <a:endParaRPr lang="ru-RU" sz="40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2708920"/>
            <a:ext cx="252028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0132717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заболевание считается наиболее связанным с курением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Аллергия;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Рак лёгкого;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Гастрит.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Рак лёгкого</a:t>
            </a:r>
            <a:endParaRPr lang="ru-RU" sz="40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2636912"/>
            <a:ext cx="21602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450145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Зависит ли возможность бросить курить от стажа курения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1) Стаж не имеет значения;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2) Чем больше куришь, тем сложнее бросить курить;</a:t>
            </a:r>
          </a:p>
          <a:p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3) Чем дольше куришь, тем легче бросить курить.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ответ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Чем больше куришь, тем сложнее бросить 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курить</a:t>
            </a:r>
            <a:endParaRPr lang="ru-RU" sz="4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3454400"/>
            <a:ext cx="3168352" cy="213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1096479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Franklin Gothic Medium" pitchFamily="34" charset="0"/>
              </a:rPr>
              <a:t>"Подарок" Христофора Колумба</a:t>
            </a:r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pic>
        <p:nvPicPr>
          <p:cNvPr id="7" name="Рисунок 6" descr="Рисунок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69231" y="3929066"/>
            <a:ext cx="5746173" cy="27607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642910" y="1142984"/>
            <a:ext cx="7858180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12 октября 1492 года Х.Колумбом была открыта неведомая доселе земля, которой он дал название Сан-Сальвадор. В числе подарков местные жители поднесли Колумбу сушёные листья растения «</a:t>
            </a:r>
            <a:r>
              <a:rPr lang="ru-RU" sz="2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петум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». Они курили эти трубочки. Многие матросы и сам адмирал втянулись в это занятие.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                                                                               </a:t>
            </a:r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Franklin Gothic Medium" pitchFamily="34" charset="0"/>
              </a:rPr>
              <a:t>Из истории приобщения </a:t>
            </a:r>
            <a:b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Franklin Gothic Medium" pitchFamily="34" charset="0"/>
              </a:rPr>
            </a:br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Franklin Gothic Medium" pitchFamily="34" charset="0"/>
              </a:rPr>
              <a:t>европейцев к курению</a:t>
            </a:r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Franklin Gothic Medium" pitchFamily="34" charset="0"/>
              </a:rPr>
              <a:t>1496 год – табак завезён в Европу испанским монахом Романом Панно</a:t>
            </a:r>
            <a:r>
              <a:rPr lang="ru-RU" sz="2800" b="1" dirty="0" smtClean="0">
                <a:solidFill>
                  <a:srgbClr val="000000"/>
                </a:solidFill>
                <a:latin typeface="Tahoma" pitchFamily="34" charset="0"/>
              </a:rPr>
              <a:t>.</a:t>
            </a:r>
            <a:endParaRPr lang="ru-RU" sz="2800" dirty="0"/>
          </a:p>
        </p:txBody>
      </p:sp>
      <p:pic>
        <p:nvPicPr>
          <p:cNvPr id="4" name="Рисунок 3" descr="куряк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57356" y="2857496"/>
            <a:ext cx="4357718" cy="335758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Franklin Gothic Medium" pitchFamily="34" charset="0"/>
              </a:rPr>
              <a:t> В России царь Михаил Фёдорович издал свод законов, в которых говорилось, что курильщиков табака следует наказывать шестьюдесятью палочными ударами по подошвам ног. А торговцам табака «пороть ноздри», резать носы и ссылать в дальние города.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Franklin Gothic Medium" pitchFamily="34" charset="0"/>
              </a:rPr>
              <a:t>  Лишь Пётр</a:t>
            </a:r>
            <a:r>
              <a:rPr lang="en-US" b="1" dirty="0" smtClean="0">
                <a:solidFill>
                  <a:srgbClr val="000000"/>
                </a:solidFill>
                <a:latin typeface="Franklin Gothic Medium" pitchFamily="34" charset="0"/>
              </a:rPr>
              <a:t>I</a:t>
            </a:r>
            <a:r>
              <a:rPr lang="ru-RU" b="1" dirty="0" smtClean="0">
                <a:solidFill>
                  <a:srgbClr val="000000"/>
                </a:solidFill>
                <a:latin typeface="Franklin Gothic Medium" pitchFamily="34" charset="0"/>
              </a:rPr>
              <a:t>, который </a:t>
            </a:r>
            <a:r>
              <a:rPr lang="ru-RU" b="1" dirty="0" err="1" smtClean="0">
                <a:solidFill>
                  <a:srgbClr val="000000"/>
                </a:solidFill>
                <a:latin typeface="Franklin Gothic Medium" pitchFamily="34" charset="0"/>
              </a:rPr>
              <a:t>пристра</a:t>
            </a:r>
            <a:endParaRPr lang="ru-RU" b="1" dirty="0" smtClean="0">
              <a:solidFill>
                <a:srgbClr val="000000"/>
              </a:solidFill>
              <a:latin typeface="Franklin Gothic Medium" pitchFamily="34" charset="0"/>
            </a:endParaRPr>
          </a:p>
          <a:p>
            <a:r>
              <a:rPr lang="ru-RU" b="1" dirty="0" err="1" smtClean="0">
                <a:solidFill>
                  <a:srgbClr val="000000"/>
                </a:solidFill>
                <a:latin typeface="Franklin Gothic Medium" pitchFamily="34" charset="0"/>
              </a:rPr>
              <a:t>стился</a:t>
            </a:r>
            <a:r>
              <a:rPr lang="ru-RU" b="1" dirty="0" smtClean="0">
                <a:solidFill>
                  <a:srgbClr val="000000"/>
                </a:solidFill>
                <a:latin typeface="Franklin Gothic Medium" pitchFamily="34" charset="0"/>
              </a:rPr>
              <a:t> к табаку в Голландии,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Franklin Gothic Medium" pitchFamily="34" charset="0"/>
              </a:rPr>
              <a:t> снял запрет на табак.</a:t>
            </a:r>
            <a:endParaRPr lang="ru-RU" dirty="0">
              <a:latin typeface="Franklin Gothic Medium" pitchFamily="34" charset="0"/>
            </a:endParaRPr>
          </a:p>
        </p:txBody>
      </p:sp>
      <p:pic>
        <p:nvPicPr>
          <p:cNvPr id="4" name="Рисунок 3" descr="книги 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98385" y="4143380"/>
            <a:ext cx="2145615" cy="2560109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</a:t>
            </a:r>
            <a:r>
              <a:rPr lang="ru-RU" sz="53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Калейдоскоп настроения </a:t>
            </a:r>
            <a:r>
              <a:rPr lang="ru-RU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500306"/>
            <a:ext cx="2571768" cy="221457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500306"/>
            <a:ext cx="2414598" cy="221457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60 из 4908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2643182"/>
            <a:ext cx="1985975" cy="1796835"/>
          </a:xfrm>
          <a:prstGeom prst="rect">
            <a:avLst/>
          </a:prstGeom>
          <a:noFill/>
        </p:spPr>
      </p:pic>
      <p:pic>
        <p:nvPicPr>
          <p:cNvPr id="8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40" y="4143380"/>
            <a:ext cx="1985975" cy="1796835"/>
          </a:xfrm>
          <a:prstGeom prst="rect">
            <a:avLst/>
          </a:prstGeom>
          <a:noFill/>
        </p:spPr>
      </p:pic>
      <p:pic>
        <p:nvPicPr>
          <p:cNvPr id="9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5061165"/>
            <a:ext cx="1985975" cy="1796835"/>
          </a:xfrm>
          <a:prstGeom prst="rect">
            <a:avLst/>
          </a:prstGeom>
          <a:noFill/>
        </p:spPr>
      </p:pic>
      <p:pic>
        <p:nvPicPr>
          <p:cNvPr id="2" name="Veselaya-zaryadka-My-idem-igrat_33(muzofon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>
                  <p14:trim end="11897"/>
                  <p14:fade out="750"/>
                </p14:media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Veselaya-zaryadka-My-idem-igrat_33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8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Картинка 25 из 136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4572008"/>
            <a:ext cx="2143140" cy="1734144"/>
          </a:xfrm>
          <a:prstGeom prst="rect">
            <a:avLst/>
          </a:prstGeom>
          <a:noFill/>
        </p:spPr>
      </p:pic>
      <p:pic>
        <p:nvPicPr>
          <p:cNvPr id="10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63860" y="4668846"/>
            <a:ext cx="2143140" cy="1734144"/>
          </a:xfrm>
          <a:prstGeom prst="rect">
            <a:avLst/>
          </a:prstGeom>
          <a:noFill/>
        </p:spPr>
      </p:pic>
      <p:pic>
        <p:nvPicPr>
          <p:cNvPr id="11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72008"/>
            <a:ext cx="2143140" cy="1734144"/>
          </a:xfrm>
          <a:prstGeom prst="rect">
            <a:avLst/>
          </a:prstGeom>
          <a:noFill/>
        </p:spPr>
      </p:pic>
      <p:pic>
        <p:nvPicPr>
          <p:cNvPr id="12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60" y="1857364"/>
            <a:ext cx="2143140" cy="17341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whee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ртинка 44 из 136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5760"/>
            <a:ext cx="9144000" cy="6893760"/>
          </a:xfrm>
          <a:prstGeom prst="rect">
            <a:avLst/>
          </a:prstGeom>
          <a:noFill/>
        </p:spPr>
      </p:pic>
      <p:pic>
        <p:nvPicPr>
          <p:cNvPr id="2050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61677" y="3929066"/>
            <a:ext cx="2082323" cy="1400183"/>
          </a:xfrm>
          <a:prstGeom prst="rect">
            <a:avLst/>
          </a:prstGeom>
          <a:noFill/>
        </p:spPr>
      </p:pic>
      <p:pic>
        <p:nvPicPr>
          <p:cNvPr id="6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5110174"/>
            <a:ext cx="2082323" cy="1400183"/>
          </a:xfrm>
          <a:prstGeom prst="rect">
            <a:avLst/>
          </a:prstGeom>
          <a:noFill/>
        </p:spPr>
      </p:pic>
      <p:pic>
        <p:nvPicPr>
          <p:cNvPr id="7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02" y="5214950"/>
            <a:ext cx="2082323" cy="1400183"/>
          </a:xfrm>
          <a:prstGeom prst="rect">
            <a:avLst/>
          </a:prstGeom>
          <a:noFill/>
        </p:spPr>
      </p:pic>
      <p:pic>
        <p:nvPicPr>
          <p:cNvPr id="8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5143512"/>
            <a:ext cx="2082323" cy="140018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1000"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Фото\У нас в гостях\ANIMASHKI39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85784" y="3929066"/>
            <a:ext cx="3143272" cy="2312974"/>
          </a:xfrm>
          <a:prstGeom prst="rect">
            <a:avLst/>
          </a:prstGeom>
          <a:noFill/>
        </p:spPr>
      </p:pic>
      <p:pic>
        <p:nvPicPr>
          <p:cNvPr id="13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3929066"/>
            <a:ext cx="3143272" cy="2312974"/>
          </a:xfrm>
          <a:prstGeom prst="rect">
            <a:avLst/>
          </a:prstGeom>
          <a:noFill/>
        </p:spPr>
      </p:pic>
      <p:pic>
        <p:nvPicPr>
          <p:cNvPr id="14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28" y="4071942"/>
            <a:ext cx="3143272" cy="23129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whee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то\У нас в гостях\Pic_167.ru_2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" y="0"/>
            <a:ext cx="9144064" cy="6858000"/>
          </a:xfrm>
          <a:prstGeom prst="rect">
            <a:avLst/>
          </a:prstGeom>
          <a:noFill/>
        </p:spPr>
      </p:pic>
      <p:pic>
        <p:nvPicPr>
          <p:cNvPr id="9" name="Picture 2" descr="D:\Фото\У нас в гостях\Люди\5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2357430"/>
            <a:ext cx="2071702" cy="2837331"/>
          </a:xfrm>
          <a:prstGeom prst="rect">
            <a:avLst/>
          </a:prstGeom>
          <a:noFill/>
        </p:spPr>
      </p:pic>
      <p:pic>
        <p:nvPicPr>
          <p:cNvPr id="10" name="Picture 2" descr="D:\Фото\У нас в гостях\Люди\5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3571876"/>
            <a:ext cx="2071702" cy="2837331"/>
          </a:xfrm>
          <a:prstGeom prst="rect">
            <a:avLst/>
          </a:prstGeom>
          <a:noFill/>
        </p:spPr>
      </p:pic>
      <p:pic>
        <p:nvPicPr>
          <p:cNvPr id="11" name="Picture 2" descr="D:\Фото\У нас в гостях\Люди\5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2" y="3429000"/>
            <a:ext cx="2071702" cy="283733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000">
    <p:whee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8229600" cy="1143000"/>
          </a:xfrm>
        </p:spPr>
        <p:txBody>
          <a:bodyPr>
            <a:noAutofit/>
          </a:bodyPr>
          <a:lstStyle/>
          <a:p>
            <a:endParaRPr lang="ru-RU" sz="5400" b="1" i="1" dirty="0">
              <a:solidFill>
                <a:srgbClr val="7030A0"/>
              </a:solidFill>
              <a:latin typeface="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00306"/>
            <a:ext cx="8229600" cy="4525963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2050" name="Picture 2" descr="Картинка 18 из 12585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715536" cy="7286653"/>
          </a:xfrm>
          <a:prstGeom prst="rect">
            <a:avLst/>
          </a:prstGeom>
          <a:noFill/>
        </p:spPr>
      </p:pic>
      <p:pic>
        <p:nvPicPr>
          <p:cNvPr id="1026" name="Picture 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4786322"/>
            <a:ext cx="3248025" cy="1181100"/>
          </a:xfrm>
          <a:prstGeom prst="rect">
            <a:avLst/>
          </a:prstGeom>
          <a:noFill/>
        </p:spPr>
      </p:pic>
      <p:pic>
        <p:nvPicPr>
          <p:cNvPr id="1027" name="Picture 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5676900"/>
            <a:ext cx="3248025" cy="1181100"/>
          </a:xfrm>
          <a:prstGeom prst="rect">
            <a:avLst/>
          </a:prstGeom>
          <a:noFill/>
        </p:spPr>
      </p:pic>
      <p:pic>
        <p:nvPicPr>
          <p:cNvPr id="1028" name="Picture 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5929330"/>
            <a:ext cx="3248025" cy="1181100"/>
          </a:xfrm>
          <a:prstGeom prst="rect">
            <a:avLst/>
          </a:prstGeom>
          <a:noFill/>
        </p:spPr>
      </p:pic>
      <p:pic>
        <p:nvPicPr>
          <p:cNvPr id="1029" name="Picture 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5286388"/>
            <a:ext cx="3248025" cy="1181100"/>
          </a:xfrm>
          <a:prstGeom prst="rect">
            <a:avLst/>
          </a:prstGeom>
          <a:noFill/>
        </p:spPr>
      </p:pic>
      <p:pic>
        <p:nvPicPr>
          <p:cNvPr id="1030" name="Picture 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500570"/>
            <a:ext cx="3248025" cy="1181100"/>
          </a:xfrm>
          <a:prstGeom prst="rect">
            <a:avLst/>
          </a:prstGeom>
          <a:noFill/>
        </p:spPr>
      </p:pic>
      <p:pic>
        <p:nvPicPr>
          <p:cNvPr id="1031" name="Picture 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2" name="Picture 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000372"/>
            <a:ext cx="3248025" cy="1181100"/>
          </a:xfrm>
          <a:prstGeom prst="rect">
            <a:avLst/>
          </a:prstGeom>
          <a:noFill/>
        </p:spPr>
      </p:pic>
      <p:pic>
        <p:nvPicPr>
          <p:cNvPr id="1033" name="Picture 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2214554"/>
            <a:ext cx="3248025" cy="1181100"/>
          </a:xfrm>
          <a:prstGeom prst="rect">
            <a:avLst/>
          </a:prstGeom>
          <a:noFill/>
        </p:spPr>
      </p:pic>
      <p:pic>
        <p:nvPicPr>
          <p:cNvPr id="1034" name="Picture 1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1357298"/>
            <a:ext cx="3248025" cy="1181100"/>
          </a:xfrm>
          <a:prstGeom prst="rect">
            <a:avLst/>
          </a:prstGeom>
          <a:noFill/>
        </p:spPr>
      </p:pic>
      <p:pic>
        <p:nvPicPr>
          <p:cNvPr id="1035" name="Picture 1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571480"/>
            <a:ext cx="3248025" cy="1181100"/>
          </a:xfrm>
          <a:prstGeom prst="rect">
            <a:avLst/>
          </a:prstGeom>
          <a:noFill/>
        </p:spPr>
      </p:pic>
      <p:pic>
        <p:nvPicPr>
          <p:cNvPr id="1036" name="Picture 1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488" y="0"/>
            <a:ext cx="3248025" cy="1181100"/>
          </a:xfrm>
          <a:prstGeom prst="rect">
            <a:avLst/>
          </a:prstGeom>
          <a:noFill/>
        </p:spPr>
      </p:pic>
      <p:pic>
        <p:nvPicPr>
          <p:cNvPr id="1037" name="Picture 1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8" name="Picture 1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95975" y="0"/>
            <a:ext cx="3248025" cy="1181100"/>
          </a:xfrm>
          <a:prstGeom prst="rect">
            <a:avLst/>
          </a:prstGeom>
          <a:noFill/>
        </p:spPr>
      </p:pic>
      <p:pic>
        <p:nvPicPr>
          <p:cNvPr id="1039" name="Picture 1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4357694"/>
            <a:ext cx="3248025" cy="1181100"/>
          </a:xfrm>
          <a:prstGeom prst="rect">
            <a:avLst/>
          </a:prstGeom>
          <a:noFill/>
        </p:spPr>
      </p:pic>
      <p:pic>
        <p:nvPicPr>
          <p:cNvPr id="1040" name="Picture 1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4143380"/>
            <a:ext cx="3248025" cy="1181100"/>
          </a:xfrm>
          <a:prstGeom prst="rect">
            <a:avLst/>
          </a:prstGeom>
          <a:noFill/>
        </p:spPr>
      </p:pic>
      <p:pic>
        <p:nvPicPr>
          <p:cNvPr id="1041" name="Picture 1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2000240"/>
            <a:ext cx="3248025" cy="1181100"/>
          </a:xfrm>
          <a:prstGeom prst="rect">
            <a:avLst/>
          </a:prstGeom>
          <a:noFill/>
        </p:spPr>
      </p:pic>
      <p:pic>
        <p:nvPicPr>
          <p:cNvPr id="1042" name="Picture 1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44" y="1214422"/>
            <a:ext cx="3248025" cy="1181100"/>
          </a:xfrm>
          <a:prstGeom prst="rect">
            <a:avLst/>
          </a:prstGeom>
          <a:noFill/>
        </p:spPr>
      </p:pic>
      <p:pic>
        <p:nvPicPr>
          <p:cNvPr id="1043" name="Picture 1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1000108"/>
            <a:ext cx="3248025" cy="1181100"/>
          </a:xfrm>
          <a:prstGeom prst="rect">
            <a:avLst/>
          </a:prstGeom>
          <a:noFill/>
        </p:spPr>
      </p:pic>
      <p:pic>
        <p:nvPicPr>
          <p:cNvPr id="1044" name="Picture 2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44" y="285728"/>
            <a:ext cx="3248025" cy="1181100"/>
          </a:xfrm>
          <a:prstGeom prst="rect">
            <a:avLst/>
          </a:prstGeom>
          <a:noFill/>
        </p:spPr>
      </p:pic>
      <p:pic>
        <p:nvPicPr>
          <p:cNvPr id="1045" name="Picture 2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0826" y="285728"/>
            <a:ext cx="3248025" cy="1181100"/>
          </a:xfrm>
          <a:prstGeom prst="rect">
            <a:avLst/>
          </a:prstGeom>
          <a:noFill/>
        </p:spPr>
      </p:pic>
      <p:pic>
        <p:nvPicPr>
          <p:cNvPr id="1046" name="Picture 2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248025" cy="1181100"/>
          </a:xfrm>
          <a:prstGeom prst="rect">
            <a:avLst/>
          </a:prstGeom>
          <a:noFill/>
        </p:spPr>
      </p:pic>
      <p:pic>
        <p:nvPicPr>
          <p:cNvPr id="1047" name="Picture 2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5000636"/>
            <a:ext cx="3248025" cy="1181100"/>
          </a:xfrm>
          <a:prstGeom prst="rect">
            <a:avLst/>
          </a:prstGeom>
          <a:noFill/>
        </p:spPr>
      </p:pic>
      <p:pic>
        <p:nvPicPr>
          <p:cNvPr id="1048" name="Picture 2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5929330"/>
            <a:ext cx="3248025" cy="1181100"/>
          </a:xfrm>
          <a:prstGeom prst="rect">
            <a:avLst/>
          </a:prstGeom>
          <a:noFill/>
        </p:spPr>
      </p:pic>
      <p:pic>
        <p:nvPicPr>
          <p:cNvPr id="1049" name="Picture 2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5143512"/>
            <a:ext cx="3248025" cy="1181100"/>
          </a:xfrm>
          <a:prstGeom prst="rect">
            <a:avLst/>
          </a:prstGeom>
          <a:noFill/>
        </p:spPr>
      </p:pic>
      <p:pic>
        <p:nvPicPr>
          <p:cNvPr id="1050" name="Picture 2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2264" y="5676900"/>
            <a:ext cx="3248025" cy="1181100"/>
          </a:xfrm>
          <a:prstGeom prst="rect">
            <a:avLst/>
          </a:prstGeom>
          <a:noFill/>
        </p:spPr>
      </p:pic>
      <p:pic>
        <p:nvPicPr>
          <p:cNvPr id="1051" name="Picture 2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5357826"/>
            <a:ext cx="3248025" cy="1181100"/>
          </a:xfrm>
          <a:prstGeom prst="rect">
            <a:avLst/>
          </a:prstGeom>
          <a:noFill/>
        </p:spPr>
      </p:pic>
      <p:pic>
        <p:nvPicPr>
          <p:cNvPr id="1052" name="Picture 2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1428736"/>
            <a:ext cx="3248025" cy="1181100"/>
          </a:xfrm>
          <a:prstGeom prst="rect">
            <a:avLst/>
          </a:prstGeom>
          <a:noFill/>
        </p:spPr>
      </p:pic>
      <p:pic>
        <p:nvPicPr>
          <p:cNvPr id="1053" name="Picture 2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571612"/>
            <a:ext cx="3248025" cy="1181100"/>
          </a:xfrm>
          <a:prstGeom prst="rect">
            <a:avLst/>
          </a:prstGeom>
          <a:noFill/>
        </p:spPr>
      </p:pic>
      <p:pic>
        <p:nvPicPr>
          <p:cNvPr id="1054" name="Picture 3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2264" y="3429000"/>
            <a:ext cx="3248025" cy="1181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3000">
    <p:whee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утверждают :</a:t>
            </a:r>
            <a:endParaRPr lang="ru-RU" dirty="0"/>
          </a:p>
        </p:txBody>
      </p:sp>
      <p:pic>
        <p:nvPicPr>
          <p:cNvPr id="4" name="Содержимое 3" descr="агитация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357818" y="1571612"/>
            <a:ext cx="3381853" cy="4525962"/>
          </a:xfrm>
        </p:spPr>
      </p:pic>
      <p:sp>
        <p:nvSpPr>
          <p:cNvPr id="5" name="TextBox 4"/>
          <p:cNvSpPr txBox="1"/>
          <p:nvPr/>
        </p:nvSpPr>
        <p:spPr>
          <a:xfrm>
            <a:off x="179512" y="1196752"/>
            <a:ext cx="464347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Franklin Gothic Medium" pitchFamily="34" charset="0"/>
              </a:rPr>
              <a:t>ЕСЛИ     ЧЕЛОВЕК     НАЧАЛ    КУРИТЬ     В  15   ЛЕТ, ПРОДОЛ ЖИТЕЛЬНОСТЬ  ЕГО  ЖИЗНИ   УМЕНЬШАЕТСЯ  БОЛЕЕ  ЧЕМ НА  8  ЛЕТ.</a:t>
            </a:r>
          </a:p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Franklin Gothic Medium" pitchFamily="34" charset="0"/>
              </a:rPr>
              <a:t>ИЗ   КАЖ ДЫХ   100   ЧЕЛОВЕК ,  УМЕРШИХ  ОТ     ХРОНИЧЕСКИХ   ЗАБОЛЕВАНИЙ    ЛЕГКИХ, 75  КУРИЛИ.</a:t>
            </a:r>
          </a:p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Franklin Gothic Medium" pitchFamily="34" charset="0"/>
              </a:rPr>
              <a:t>ИЗ   КАЖ ДЫХ   100 ЧЕЛОВЕК, УМЕРШИХ    ОТ  ИШЕМИЧЕСКОЙ      БОЛЕЗНИ     СЕРДЦА, 25  КУРИЛИ.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298320"/>
            <a:ext cx="5524600" cy="5011000"/>
          </a:xfrm>
        </p:spPr>
        <p:txBody>
          <a:bodyPr>
            <a:noAutofit/>
          </a:bodyPr>
          <a:lstStyle/>
          <a:p>
            <a:pPr marL="533400" indent="-533400">
              <a:buFontTx/>
              <a:buChar char="-"/>
              <a:defRPr/>
            </a:pP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Из    каждых    100 человек,  начавших  курить, «заядлыми    курильщиками»  становятся  80;</a:t>
            </a:r>
          </a:p>
          <a:p>
            <a:pPr marL="533400" indent="-533400"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          Выкуривая  20  сигарет в  день  ,  человек    дышит    воздухом,</a:t>
            </a:r>
            <a:r>
              <a:rPr 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   загрязненность  которого почти в 1000  раз  превышает</a:t>
            </a:r>
            <a:r>
              <a:rPr 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  санитарные    нормы;</a:t>
            </a:r>
          </a:p>
          <a:p>
            <a:pPr marL="533400" indent="-533400"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          Для человека смертельная доза никотина составляет от 50 до 100 мг, или 2-3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капли.</a:t>
            </a:r>
          </a:p>
          <a:p>
            <a:endParaRPr lang="ru-RU" sz="2400" dirty="0">
              <a:latin typeface="+mj-lt"/>
            </a:endParaRPr>
          </a:p>
        </p:txBody>
      </p:sp>
      <p:pic>
        <p:nvPicPr>
          <p:cNvPr id="4" name="Рисунок 3" descr="кукушка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472" y="1500174"/>
            <a:ext cx="3122686" cy="412225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  <a:t>Дети - заложники никотина</a:t>
            </a:r>
            <a:br>
              <a:rPr lang="ru-RU" sz="44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Самый большой </a:t>
            </a:r>
          </a:p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вред курение </a:t>
            </a:r>
          </a:p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наносит детям</a:t>
            </a:r>
          </a:p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при</a:t>
            </a:r>
          </a:p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внутриутробном</a:t>
            </a:r>
          </a:p>
          <a:p>
            <a:pPr>
              <a:buNone/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развитии.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780928"/>
            <a:ext cx="4248472" cy="3819525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Большинство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детей, рожденных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курильщицами, появляются на свет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с низким </a:t>
            </a:r>
            <a:r>
              <a:rPr lang="ru-RU" sz="4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весом,часто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болеют,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р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азвиваются медленнее, чем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их </a:t>
            </a:r>
            <a:r>
              <a:rPr lang="ru-RU" sz="4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сверстники,чаще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умирают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 детстве</a:t>
            </a:r>
            <a:r>
              <a:rPr lang="ru-RU" sz="4000" dirty="0" smtClean="0">
                <a:latin typeface="+mj-lt"/>
              </a:rPr>
              <a:t>.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Змеи-существа </a:t>
            </a:r>
            <a:r>
              <a:rPr lang="ru-RU" b="1" dirty="0" err="1" smtClean="0">
                <a:solidFill>
                  <a:schemeClr val="accent2"/>
                </a:solidFill>
              </a:rPr>
              <a:t>ядовитые,коварные.Какую</a:t>
            </a:r>
            <a:r>
              <a:rPr lang="ru-RU" b="1" dirty="0" smtClean="0">
                <a:solidFill>
                  <a:schemeClr val="accent2"/>
                </a:solidFill>
              </a:rPr>
              <a:t> из вредных привычек назвали «зелёный змий»?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35818" y="2852936"/>
            <a:ext cx="1952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алкоголь</a:t>
            </a:r>
            <a:endParaRPr lang="ru-RU" sz="32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5540" y="285293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курение</a:t>
            </a:r>
            <a:endParaRPr lang="ru-RU" sz="32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2852936"/>
            <a:ext cx="181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лень</a:t>
            </a:r>
            <a:endParaRPr lang="ru-RU" sz="32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4637111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наркотики</a:t>
            </a:r>
            <a:endParaRPr lang="ru-RU" sz="32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4598267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переедание</a:t>
            </a:r>
            <a:endParaRPr lang="ru-RU" sz="3200" b="1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123796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cs typeface="Tahoma"/>
              </a:rPr>
              <a:t>Расщелина лица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+mj-lt"/>
                <a:cs typeface="Times New Roman"/>
              </a:rPr>
              <a:t>Заячья губа</a:t>
            </a:r>
          </a:p>
          <a:p>
            <a:r>
              <a:rPr lang="ru-RU" sz="5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+mj-lt"/>
                <a:cs typeface="Times New Roman"/>
              </a:rPr>
              <a:t>Волчья пасть</a:t>
            </a:r>
          </a:p>
          <a:p>
            <a:r>
              <a:rPr lang="ru-RU" sz="5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+mj-lt"/>
                <a:cs typeface="Times New Roman"/>
              </a:rPr>
              <a:t>Это врождённые дефекты у детей курильщиков</a:t>
            </a:r>
            <a:endParaRPr lang="ru-RU" sz="54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ru-RU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42%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матерей, дети которых родились с дефектом лица, курили, будучи беременными. </a:t>
            </a:r>
          </a:p>
          <a:p>
            <a:pPr>
              <a:defRPr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У некурящих матерей такие «неправильные» дети рождались в </a:t>
            </a:r>
            <a:r>
              <a:rPr lang="ru-RU" sz="7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раза реже </a:t>
            </a:r>
          </a:p>
          <a:p>
            <a:endParaRPr lang="ru-RU" dirty="0"/>
          </a:p>
        </p:txBody>
      </p:sp>
      <p:pic>
        <p:nvPicPr>
          <p:cNvPr id="4" name="Рисунок 3" descr="курево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9322" y="142852"/>
            <a:ext cx="2857521" cy="192882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НАЧИНАЮТ КУРИТЬ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1. Влияние  рекламы,  кино, телевизора. 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2. Стремление показать себя  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 « крутым»  и  - взрослым. 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3. За   компанию.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4. Слабая  воля.  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5. Нечем занять досуг.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6. Непонимание опасности  курения.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7. «Покурю и смогу  бросить».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+mj-lt"/>
              </a:rPr>
              <a:t>8. Не  занимаюсь спортом.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 descr="Рисунок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59366" y="2571744"/>
            <a:ext cx="3184634" cy="413056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br>
              <a:rPr lang="ru-RU" dirty="0" smtClean="0"/>
            </a:br>
            <a:r>
              <a:rPr lang="ru-RU" dirty="0" smtClean="0"/>
              <a:t>                      </a:t>
            </a:r>
            <a:r>
              <a:rPr lang="ru-RU" sz="4400" dirty="0" smtClean="0"/>
              <a:t> </a:t>
            </a:r>
            <a:r>
              <a:rPr lang="ru-RU" sz="5300" b="1" cap="none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Ситуация 1</a:t>
            </a:r>
            <a:r>
              <a:rPr lang="ru-RU" sz="4400" b="1" cap="none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400" b="1" cap="none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Во дворе две подруги предлагают тебе пойти в парк и покурить. Ты отказываешься, на что слышишь в ответ: «Ну, ты и трусиха, кого из себя строишь! Посмотри, во дворе все девчонки курят». 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+mj-lt"/>
              </a:rPr>
              <a:t>Твой лучший друг, с которым ты с первого класса сидишь за одной партой, решил начать курить и предложил тебе сделать тоже самое. Узнай причину такого решения и попытайся уберечь его от  пагубного пристрастия </a:t>
            </a:r>
            <a:endParaRPr lang="ru-RU" sz="44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96172" y="500042"/>
            <a:ext cx="39997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Ситуация 2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sz="49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r>
              <a:rPr lang="ru-RU" sz="49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  <a:t>Алгоритм написания </a:t>
            </a:r>
            <a:r>
              <a:rPr lang="ru-RU" sz="4900" kern="10" dirty="0" err="1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  <a:t>синквейна</a:t>
            </a:r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1-я строка Кто? Что? - 1 существительное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2-я строка Какой? - 2 прилагательных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3-я строка Что делает? - 3 глагола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4-я строка  Что автор думает</a:t>
            </a:r>
            <a:b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о теме. - Фраза из 4 слов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5-я строка Кто? Что? (Новое звучание</a:t>
            </a:r>
            <a:b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темы. Лозунг.) </a:t>
            </a:r>
          </a:p>
          <a:p>
            <a:pPr>
              <a:defRPr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4375"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1 - сигарета</a:t>
            </a:r>
          </a:p>
          <a:p>
            <a:pPr marL="714375"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  2 – потухшая,          ароматизированная.</a:t>
            </a:r>
          </a:p>
          <a:p>
            <a:pPr marL="714375"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 3 – курить, тушить,  убить.</a:t>
            </a:r>
          </a:p>
          <a:p>
            <a:pPr marL="714375"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 4 – сигарета вредит  здоровью человека.        </a:t>
            </a:r>
          </a:p>
          <a:p>
            <a:pPr marL="714375"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  5 –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ВРЕД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Памятка : Мои аргументы против курения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Курение  приводит    к  </a:t>
            </a:r>
          </a:p>
          <a:p>
            <a:pPr>
              <a:spcBef>
                <a:spcPct val="50000"/>
              </a:spcBef>
              <a:buNone/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   неизлечимым болезням.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2. Курение  разрушает  организм.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3. Курение снижает физическую  активность.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4. Курение  портит  цвет  кожи.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5.Никотин   забирает  свободу.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+mj-lt"/>
              </a:rPr>
              <a:t>6. Человек    становится  его  рабом.</a:t>
            </a:r>
          </a:p>
          <a:p>
            <a:endParaRPr lang="ru-RU" dirty="0"/>
          </a:p>
        </p:txBody>
      </p:sp>
      <p:pic>
        <p:nvPicPr>
          <p:cNvPr id="4" name="Рисунок 3" descr="агитац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9322" y="1000108"/>
            <a:ext cx="2757034" cy="2357454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Мы выбираем здоровье! Быть здоровым – это здорово !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Рисунок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500174"/>
            <a:ext cx="4691270" cy="3788229"/>
          </a:xfrm>
        </p:spPr>
      </p:pic>
      <p:pic>
        <p:nvPicPr>
          <p:cNvPr id="5" name="Рисунок 4" descr="_____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3504" y="2786058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Моё отношение к занятию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571744"/>
            <a:ext cx="2571768" cy="235745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2500306"/>
            <a:ext cx="2571768" cy="235745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58" y="2000240"/>
            <a:ext cx="3831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Полезно и поучительно</a:t>
            </a:r>
            <a:endParaRPr lang="ru-RU" sz="28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2000240"/>
            <a:ext cx="3539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Скучное и неинтересное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Правильный ответ 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126876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+mj-lt"/>
              </a:rPr>
              <a:t>Первый чёрный брат - алкоголь</a:t>
            </a:r>
            <a:endParaRPr lang="ru-RU" sz="3600" b="1" dirty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540" y="2132856"/>
            <a:ext cx="6034616" cy="4525962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 rot="19931044">
            <a:off x="481219" y="3305255"/>
            <a:ext cx="69220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B050"/>
                </a:solidFill>
                <a:latin typeface="+mj-lt"/>
              </a:rPr>
              <a:t>Спасибо за занятие</a:t>
            </a:r>
            <a:endParaRPr lang="ru-RU" sz="6000" dirty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+mj-lt"/>
              </a:rPr>
              <a:t>1)</a:t>
            </a:r>
            <a:r>
              <a:rPr lang="en-US" dirty="0">
                <a:latin typeface="+mj-lt"/>
              </a:rPr>
              <a:t> </a:t>
            </a:r>
            <a:r>
              <a:rPr lang="en-US" dirty="0">
                <a:latin typeface="+mj-lt"/>
                <a:hlinkClick r:id="rId2"/>
              </a:rPr>
              <a:t>http://</a:t>
            </a:r>
            <a:r>
              <a:rPr lang="en-US" dirty="0" smtClean="0">
                <a:latin typeface="+mj-lt"/>
                <a:hlinkClick r:id="rId2"/>
              </a:rPr>
              <a:t>www.uroki.net/docklruk/docklruk25.htm</a:t>
            </a:r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2)</a:t>
            </a:r>
            <a:r>
              <a:rPr lang="en-US" dirty="0" smtClean="0">
                <a:latin typeface="+mj-lt"/>
              </a:rPr>
              <a:t>http</a:t>
            </a:r>
            <a:r>
              <a:rPr lang="en-US" dirty="0">
                <a:latin typeface="+mj-lt"/>
              </a:rPr>
              <a:t>://www.takzdorovo.ru/deti/podrostki/o-vrede-kureniya-dlya-shkolnikov-i-podrostkov</a:t>
            </a:r>
            <a:r>
              <a:rPr lang="en-US" dirty="0" smtClean="0">
                <a:latin typeface="+mj-lt"/>
              </a:rPr>
              <a:t>/</a:t>
            </a:r>
            <a:endParaRPr lang="ru-RU" dirty="0" smtClean="0">
              <a:latin typeface="+mj-lt"/>
            </a:endParaRPr>
          </a:p>
          <a:p>
            <a:r>
              <a:rPr lang="en-US" dirty="0">
                <a:latin typeface="+mj-lt"/>
                <a:hlinkClick r:id="rId3"/>
              </a:rPr>
              <a:t>http://</a:t>
            </a:r>
            <a:r>
              <a:rPr lang="en-US" dirty="0" smtClean="0">
                <a:latin typeface="+mj-lt"/>
                <a:hlinkClick r:id="rId3"/>
              </a:rPr>
              <a:t>fuza.ru/uploads/posts/2011-07/1311254053_1-photo.jpg</a:t>
            </a:r>
            <a:endParaRPr lang="ru-RU" dirty="0" smtClean="0">
              <a:latin typeface="+mj-lt"/>
            </a:endParaRPr>
          </a:p>
          <a:p>
            <a:r>
              <a:rPr lang="en-US" dirty="0">
                <a:latin typeface="+mj-lt"/>
                <a:hlinkClick r:id="rId4"/>
              </a:rPr>
              <a:t>http://</a:t>
            </a:r>
            <a:r>
              <a:rPr lang="en-US" dirty="0" smtClean="0">
                <a:latin typeface="+mj-lt"/>
                <a:hlinkClick r:id="rId4"/>
              </a:rPr>
              <a:t>im4-tub-ru.yandex.net/i?id=206288433-02-72&amp;n=21</a:t>
            </a:r>
            <a:endParaRPr lang="ru-RU" dirty="0" smtClean="0">
              <a:latin typeface="+mj-lt"/>
            </a:endParaRPr>
          </a:p>
          <a:p>
            <a:r>
              <a:rPr lang="en-US" dirty="0">
                <a:latin typeface="+mj-lt"/>
                <a:hlinkClick r:id="rId5"/>
              </a:rPr>
              <a:t>http://</a:t>
            </a:r>
            <a:r>
              <a:rPr lang="en-US" dirty="0" smtClean="0">
                <a:latin typeface="+mj-lt"/>
                <a:hlinkClick r:id="rId5"/>
              </a:rPr>
              <a:t>im3-tub-ru.yandex.net/i?id=199672611-36-72&amp;n=21</a:t>
            </a:r>
            <a:endParaRPr lang="ru-RU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http://ruprom-image.s3.amazonaws.com/124691_w640_h640_p5020014.jpg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589853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>
                <a:hlinkClick r:id="rId2"/>
              </a:rPr>
              <a:t>http://im4-tub-ru.yandex.net/i?id=242746218-08-72&amp;n=21</a:t>
            </a:r>
            <a:endParaRPr lang="ru-RU" smtClean="0"/>
          </a:p>
          <a:p>
            <a:r>
              <a:rPr lang="en-US" smtClean="0">
                <a:hlinkClick r:id="rId3"/>
              </a:rPr>
              <a:t>http://im3-tub-ru.yandex.net/i?id=67940994-51-72&amp;n=21</a:t>
            </a:r>
            <a:endParaRPr lang="ru-RU" smtClean="0"/>
          </a:p>
          <a:p>
            <a:r>
              <a:rPr lang="en-US" smtClean="0">
                <a:hlinkClick r:id="rId4"/>
              </a:rPr>
              <a:t>http://media.nn.ru/data/ufiles/4/72/15/4721572.cut-cigarettes-quit-smoking-200x300.jpg</a:t>
            </a:r>
            <a:endParaRPr lang="ru-RU" smtClean="0"/>
          </a:p>
          <a:p>
            <a:r>
              <a:rPr lang="en-US" smtClean="0">
                <a:hlinkClick r:id="rId5"/>
              </a:rPr>
              <a:t>http://im7-tub-ru.yandex.net/i?id=123740820-21-72&amp;n=21</a:t>
            </a:r>
            <a:endParaRPr lang="ru-RU" smtClean="0"/>
          </a:p>
          <a:p>
            <a:r>
              <a:rPr lang="en-US" smtClean="0">
                <a:hlinkClick r:id="rId6"/>
              </a:rPr>
              <a:t>http://im5-tub-ru.yandex.net/i?id=112909576-33-72&amp;n=21</a:t>
            </a:r>
            <a:endParaRPr lang="ru-RU" smtClean="0"/>
          </a:p>
          <a:p>
            <a:r>
              <a:rPr lang="en-US" smtClean="0">
                <a:hlinkClick r:id="rId7"/>
              </a:rPr>
              <a:t>http://im2-tub-ru.yandex.net/i?id=253162230-68-72&amp;n=21</a:t>
            </a:r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4254583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im2-tub-ru.yandex.net/i?id=357602987-00-72&amp;n=21</a:t>
            </a:r>
            <a:endParaRPr lang="ru-RU" dirty="0" smtClean="0"/>
          </a:p>
          <a:p>
            <a:r>
              <a:rPr lang="en-US" dirty="0"/>
              <a:t>http://im3-tub-ru.yandex.net/i?id=573272737-25-72&amp;n=21</a:t>
            </a:r>
            <a:endParaRPr lang="ru-RU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im0-tub-ru.yandex.net/i?id=69936651-15-72&amp;n=21</a:t>
            </a:r>
            <a:endParaRPr lang="ru-RU" dirty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im2-tub-ru.yandex.net/i?id=23965171-32-72&amp;n=21</a:t>
            </a:r>
            <a:endParaRPr lang="ru-RU" dirty="0" smtClean="0"/>
          </a:p>
          <a:p>
            <a:r>
              <a:rPr lang="en-US" dirty="0"/>
              <a:t>http://im2-tub-ru.yandex.net/i?id=381516757-58-72&amp;n=21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3598031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Дымит, воняет и лёгкие уничтожает.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2564904"/>
            <a:ext cx="1756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алкоголь</a:t>
            </a:r>
            <a:endParaRPr lang="ru-RU" sz="32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5514" y="4391568"/>
            <a:ext cx="1665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никотин</a:t>
            </a:r>
            <a:endParaRPr lang="ru-RU" sz="3200" b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2598" y="2564902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лень</a:t>
            </a:r>
            <a:endParaRPr lang="ru-RU" sz="32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2564901"/>
            <a:ext cx="2187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наркотики</a:t>
            </a:r>
            <a:endParaRPr lang="ru-RU" sz="32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4630" y="4435088"/>
            <a:ext cx="2463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переедание</a:t>
            </a:r>
            <a:endParaRPr lang="ru-RU" sz="3200" b="1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07504" y="1554162"/>
            <a:ext cx="197296" cy="4525963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 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1556792"/>
            <a:ext cx="6351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+mj-lt"/>
              </a:rPr>
              <a:t>Второй чёрный брат - никотин</a:t>
            </a:r>
            <a:endParaRPr lang="ru-RU" sz="3600" b="1" dirty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2492896"/>
            <a:ext cx="4752528" cy="3168352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</a:rPr>
              <a:t>Табак   приносит  вред    телу,     разрушает  разум, отупляет  целые  нации.</a:t>
            </a:r>
            <a:br>
              <a:rPr lang="ru-RU" sz="3200" b="1" dirty="0" smtClean="0">
                <a:solidFill>
                  <a:srgbClr val="000000"/>
                </a:solidFill>
              </a:rPr>
            </a:br>
            <a:r>
              <a:rPr lang="ru-RU" sz="3200" dirty="0" smtClean="0">
                <a:solidFill>
                  <a:srgbClr val="000000"/>
                </a:solidFill>
              </a:rPr>
              <a:t>Оноре  де  Бальзак.</a:t>
            </a:r>
            <a:endParaRPr lang="ru-RU" sz="3200" dirty="0"/>
          </a:p>
        </p:txBody>
      </p:sp>
      <p:pic>
        <p:nvPicPr>
          <p:cNvPr id="4" name="Содержимое 3" descr="курево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43042" y="2071678"/>
            <a:ext cx="5214974" cy="4000528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зависит 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5800012"/>
              </p:ext>
            </p:extLst>
          </p:nvPr>
        </p:nvGraphicFramePr>
        <p:xfrm>
          <a:off x="214282" y="1571612"/>
          <a:ext cx="8643998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1129</TotalTime>
  <Words>1035</Words>
  <Application>Microsoft Office PowerPoint</Application>
  <PresentationFormat>Экран (4:3)</PresentationFormat>
  <Paragraphs>190</Paragraphs>
  <Slides>53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Трек</vt:lpstr>
      <vt:lpstr>                                                   учитель начальных классов                                                   МБОУ  Мещеряковская Сош                                                   Чернова Ольга Дмитриевна</vt:lpstr>
      <vt:lpstr>Правила общения на классном часе:</vt:lpstr>
      <vt:lpstr>           Калейдоскоп настроения  </vt:lpstr>
      <vt:lpstr>Змеи-существа ядовитые,коварные.Какую из вредных привычек назвали «зелёный змий»?</vt:lpstr>
      <vt:lpstr>  Правильный ответ :</vt:lpstr>
      <vt:lpstr>Дымит, воняет и лёгкие уничтожает.</vt:lpstr>
      <vt:lpstr>Правильный ответ :</vt:lpstr>
      <vt:lpstr>Табак   приносит  вред    телу,     разрушает  разум, отупляет  целые  нации. Оноре  де  Бальзак.</vt:lpstr>
      <vt:lpstr>Здоровье зависит :</vt:lpstr>
      <vt:lpstr>Слайд 10</vt:lpstr>
      <vt:lpstr>Когда, кем и откуда был впервые завезён табак в Европу ?</vt:lpstr>
      <vt:lpstr>Правильный ответ :</vt:lpstr>
      <vt:lpstr>При каком царе табак впервые появился в России ?</vt:lpstr>
      <vt:lpstr>Правильный ответ :</vt:lpstr>
      <vt:lpstr>Какой русский царь ввёл запрет на курение ?</vt:lpstr>
      <vt:lpstr>Правильный ответ :</vt:lpstr>
      <vt:lpstr>Существуют ли сигареты, которые не приносят вреда человеку ?</vt:lpstr>
      <vt:lpstr>Правильный ответ :</vt:lpstr>
      <vt:lpstr>Что такое пассивное курение ?</vt:lpstr>
      <vt:lpstr>Правильный ответ :</vt:lpstr>
      <vt:lpstr>Как влияет курение на работу сердца ?</vt:lpstr>
      <vt:lpstr>Правильный ответ :</vt:lpstr>
      <vt:lpstr>Какое заболевание считается наиболее связанным с курением ?</vt:lpstr>
      <vt:lpstr>Правильный ответ :</vt:lpstr>
      <vt:lpstr>Зависит ли возможность бросить курить от стажа курения ?</vt:lpstr>
      <vt:lpstr>Правильный ответ :</vt:lpstr>
      <vt:lpstr>"Подарок" Христофора Колумба </vt:lpstr>
      <vt:lpstr>                                                                                  Из истории приобщения  европейцев к курению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Факты утверждают :</vt:lpstr>
      <vt:lpstr>Слайд 37</vt:lpstr>
      <vt:lpstr> Дети - заложники никотина </vt:lpstr>
      <vt:lpstr>Слайд 39</vt:lpstr>
      <vt:lpstr>Расщелина лица</vt:lpstr>
      <vt:lpstr>Слайд 41</vt:lpstr>
      <vt:lpstr>ПОЧЕМУ НАЧИНАЮТ КУРИТЬ ?</vt:lpstr>
      <vt:lpstr>                            Ситуация 1 </vt:lpstr>
      <vt:lpstr>Слайд 44</vt:lpstr>
      <vt:lpstr> Алгоритм написания синквейна </vt:lpstr>
      <vt:lpstr>Слайд 46</vt:lpstr>
      <vt:lpstr>Памятка : Мои аргументы против курения</vt:lpstr>
      <vt:lpstr>Мы выбираем здоровье! Быть здоровым – это здорово !</vt:lpstr>
      <vt:lpstr>Моё отношение к занятию :</vt:lpstr>
      <vt:lpstr>Слайд 50</vt:lpstr>
      <vt:lpstr>Используемая литература :</vt:lpstr>
      <vt:lpstr>Слайд 52</vt:lpstr>
      <vt:lpstr>Слайд 53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73</cp:revision>
  <dcterms:created xsi:type="dcterms:W3CDTF">2011-11-09T19:17:27Z</dcterms:created>
  <dcterms:modified xsi:type="dcterms:W3CDTF">2013-03-02T20:31:36Z</dcterms:modified>
</cp:coreProperties>
</file>