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1" r:id="rId2"/>
    <p:sldId id="256" r:id="rId3"/>
    <p:sldId id="258" r:id="rId4"/>
    <p:sldId id="264" r:id="rId5"/>
    <p:sldId id="265" r:id="rId6"/>
    <p:sldId id="266" r:id="rId7"/>
    <p:sldId id="267" r:id="rId8"/>
    <p:sldId id="268" r:id="rId9"/>
    <p:sldId id="269" r:id="rId10"/>
    <p:sldId id="272" r:id="rId11"/>
    <p:sldId id="273" r:id="rId12"/>
    <p:sldId id="270" r:id="rId13"/>
    <p:sldId id="263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61300"/>
    <a:srgbClr val="3011B3"/>
    <a:srgbClr val="A1234A"/>
    <a:srgbClr val="2D200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50" d="100"/>
          <a:sy n="50" d="100"/>
        </p:scale>
        <p:origin x="-1086" y="-4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коллаж1.png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72000" y="248625"/>
            <a:ext cx="9000000" cy="6609375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88677"/>
            <a:ext cx="7772400" cy="1470025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>
              <a:defRPr sz="8000" b="1" i="0" cap="none" spc="0">
                <a:ln w="11430"/>
                <a:solidFill>
                  <a:schemeClr val="tx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Romantica script" pitchFamily="66" charset="0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14445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rgbClr val="A1234A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Pr>
        <a:blipFill dpi="0" rotWithShape="1">
          <a:blip r:embed="rId2" cstate="email">
            <a:lum/>
          </a:blip>
          <a:srcRect/>
          <a:stretch>
            <a:fillRect l="-1000" t="-2000" r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6" name="Рисунок 5" descr="834f21980129.png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 rot="16200000">
            <a:off x="131613" y="5169088"/>
            <a:ext cx="1580583" cy="170080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://s48.radikal.ru/i122/0905/f3/834f21980129.png" TargetMode="External"/><Relationship Id="rId3" Type="http://schemas.openxmlformats.org/officeDocument/2006/relationships/hyperlink" Target="http://fonts.by/pages/podrobno.php?table=handwritten&amp;id=352" TargetMode="External"/><Relationship Id="rId7" Type="http://schemas.openxmlformats.org/officeDocument/2006/relationships/hyperlink" Target="http://img-fotki.yandex.ru/get/9091/981986.38/0_85bfa_6f9832dc_orig" TargetMode="External"/><Relationship Id="rId12" Type="http://schemas.openxmlformats.org/officeDocument/2006/relationships/hyperlink" Target="http://lenagold.narod.ru/fon/clipart/r/roza/kras/roza302.png" TargetMode="External"/><Relationship Id="rId2" Type="http://schemas.openxmlformats.org/officeDocument/2006/relationships/hyperlink" Target="http://pedsovet.su/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img-fotki.yandex.ru/get/5624/981986.b/0_80a18_a44fb704_orig" TargetMode="External"/><Relationship Id="rId11" Type="http://schemas.openxmlformats.org/officeDocument/2006/relationships/hyperlink" Target="http://i068.radikal.ru/1208/10/d8c83cf1db70.png" TargetMode="External"/><Relationship Id="rId5" Type="http://schemas.openxmlformats.org/officeDocument/2006/relationships/hyperlink" Target="http://img-fotki.yandex.ru/get/9172/981986.3b/0_865d8_446e9b65_orig" TargetMode="External"/><Relationship Id="rId10" Type="http://schemas.openxmlformats.org/officeDocument/2006/relationships/hyperlink" Target="http://i076.radikal.ru/1209/cc/de92e7d2453c.png" TargetMode="External"/><Relationship Id="rId4" Type="http://schemas.openxmlformats.org/officeDocument/2006/relationships/hyperlink" Target="http://i014.radikal.ru/0801/bf/a1af9eaa1ac8.png" TargetMode="External"/><Relationship Id="rId9" Type="http://schemas.openxmlformats.org/officeDocument/2006/relationships/hyperlink" Target="http://www.rastut-goda.ru/photographic/school-framework/item/1301-school-photo-frame-i-and-my-class-.html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88677"/>
            <a:ext cx="7772400" cy="2356247"/>
          </a:xfrm>
        </p:spPr>
        <p:txBody>
          <a:bodyPr>
            <a:noAutofit/>
          </a:bodyPr>
          <a:lstStyle/>
          <a:p>
            <a:r>
              <a:rPr lang="ru-RU" sz="4000" dirty="0" smtClean="0">
                <a:latin typeface="Calibri" pitchFamily="34" charset="0"/>
              </a:rPr>
              <a:t>И.С</a:t>
            </a:r>
            <a:r>
              <a:rPr lang="ru-RU" sz="4000" dirty="0">
                <a:latin typeface="Calibri" pitchFamily="34" charset="0"/>
              </a:rPr>
              <a:t>. Шмелев. Слово о писателе. Рассказ «Как я стал писателем» - воспоминание о пути к творчеству. 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733017" y="3429000"/>
            <a:ext cx="4932548" cy="1752600"/>
          </a:xfrm>
        </p:spPr>
        <p:txBody>
          <a:bodyPr/>
          <a:lstStyle/>
          <a:p>
            <a:pPr lvl="0" algn="l"/>
            <a:r>
              <a:rPr lang="ru-RU" sz="2400" dirty="0">
                <a:solidFill>
                  <a:schemeClr val="accent2">
                    <a:lumMod val="50000"/>
                  </a:schemeClr>
                </a:solidFill>
              </a:rPr>
              <a:t>Федичкина Ю.С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.,</a:t>
            </a:r>
          </a:p>
          <a:p>
            <a:pPr lvl="0" algn="l"/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</a:rPr>
              <a:t>учитель русского языка и литературы МБОУ СОШ им. С.Е. Кузнецова с. Чемодановка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743908" y="2875002"/>
            <a:ext cx="383643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>
                <a:solidFill>
                  <a:schemeClr val="accent2">
                    <a:lumMod val="50000"/>
                  </a:schemeClr>
                </a:solidFill>
                <a:latin typeface="Calibri" pitchFamily="34" charset="0"/>
              </a:rPr>
              <a:t>Урок литературы в 8 классе </a:t>
            </a:r>
            <a:endParaRPr lang="ru-RU" sz="24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489121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252442924"/>
              </p:ext>
            </p:extLst>
          </p:nvPr>
        </p:nvGraphicFramePr>
        <p:xfrm>
          <a:off x="287524" y="1592796"/>
          <a:ext cx="8748972" cy="466496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196244"/>
                <a:gridCol w="3758906"/>
                <a:gridCol w="2793822"/>
              </a:tblGrid>
              <a:tr h="273549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>
                          <a:effectLst/>
                        </a:rPr>
                        <a:t>2. Портретная характеристика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>
                    <a:gradFill flip="none" rotWithShape="1">
                      <a:gsLst>
                        <a:gs pos="0">
                          <a:srgbClr val="A1234A">
                            <a:shade val="30000"/>
                            <a:satMod val="115000"/>
                          </a:srgbClr>
                        </a:gs>
                        <a:gs pos="50000">
                          <a:srgbClr val="A1234A">
                            <a:shade val="67500"/>
                            <a:satMod val="115000"/>
                          </a:srgbClr>
                        </a:gs>
                        <a:gs pos="100000">
                          <a:srgbClr val="A1234A">
                            <a:shade val="100000"/>
                            <a:satMod val="115000"/>
                          </a:srgb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>
                          <a:solidFill>
                            <a:schemeClr val="bg1"/>
                          </a:solidFill>
                          <a:effectLst/>
                        </a:rPr>
                        <a:t>Выразительные эпитеты, сравнения, оценочная лексика: «сухой, тонкий костлявый палец с отточенным остро ногтем, показались зубки, холодные глаза, холодное презрение, так улыбается лисица, перегрызая горлышко петушку». Прием иронии и сатиры.</a:t>
                      </a:r>
                      <a:endParaRPr lang="ru-RU" sz="24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>
                    <a:gradFill flip="none" rotWithShape="1">
                      <a:gsLst>
                        <a:gs pos="0">
                          <a:srgbClr val="A1234A">
                            <a:shade val="30000"/>
                            <a:satMod val="115000"/>
                          </a:srgbClr>
                        </a:gs>
                        <a:gs pos="50000">
                          <a:srgbClr val="A1234A">
                            <a:shade val="67500"/>
                            <a:satMod val="115000"/>
                          </a:srgbClr>
                        </a:gs>
                        <a:gs pos="100000">
                          <a:srgbClr val="A1234A">
                            <a:shade val="100000"/>
                            <a:satMod val="115000"/>
                          </a:srgb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>
                          <a:solidFill>
                            <a:schemeClr val="bg1"/>
                          </a:solidFill>
                          <a:effectLst/>
                        </a:rPr>
                        <a:t>Эпитеты, сравнения: «незабвенный, посмеивающийся чуть глазом».</a:t>
                      </a:r>
                      <a:endParaRPr lang="ru-RU" sz="24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>
                    <a:gradFill flip="none" rotWithShape="1">
                      <a:gsLst>
                        <a:gs pos="0">
                          <a:srgbClr val="A1234A">
                            <a:shade val="30000"/>
                            <a:satMod val="115000"/>
                          </a:srgbClr>
                        </a:gs>
                        <a:gs pos="50000">
                          <a:srgbClr val="A1234A">
                            <a:shade val="67500"/>
                            <a:satMod val="115000"/>
                          </a:srgbClr>
                        </a:gs>
                        <a:gs pos="100000">
                          <a:srgbClr val="A1234A">
                            <a:shade val="100000"/>
                            <a:satMod val="115000"/>
                          </a:srgbClr>
                        </a:gs>
                      </a:gsLst>
                      <a:lin ang="0" scaled="1"/>
                      <a:tileRect/>
                    </a:gradFill>
                  </a:tcPr>
                </a:tc>
              </a:tr>
            </a:tbl>
          </a:graphicData>
        </a:graphic>
      </p:graphicFrame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888236566"/>
              </p:ext>
            </p:extLst>
          </p:nvPr>
        </p:nvGraphicFramePr>
        <p:xfrm>
          <a:off x="287524" y="224644"/>
          <a:ext cx="8748972" cy="133807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196244"/>
                <a:gridCol w="3758906"/>
                <a:gridCol w="2793822"/>
              </a:tblGrid>
              <a:tr h="378059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>
                          <a:effectLst/>
                        </a:rPr>
                        <a:t>Способы создания образа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>
                    <a:gradFill flip="none" rotWithShape="1">
                      <a:gsLst>
                        <a:gs pos="0">
                          <a:srgbClr val="A1234A">
                            <a:shade val="30000"/>
                            <a:satMod val="115000"/>
                          </a:srgbClr>
                        </a:gs>
                        <a:gs pos="50000">
                          <a:srgbClr val="A1234A">
                            <a:shade val="67500"/>
                            <a:satMod val="115000"/>
                          </a:srgbClr>
                        </a:gs>
                        <a:gs pos="100000">
                          <a:srgbClr val="A1234A">
                            <a:shade val="100000"/>
                            <a:satMod val="115000"/>
                          </a:srgbClr>
                        </a:gs>
                      </a:gsLst>
                      <a:lin ang="0" scaled="1"/>
                      <a:tileRect/>
                    </a:gra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>
                          <a:effectLst/>
                        </a:rPr>
                        <a:t>Средства художественной выразительности, приемы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>
                    <a:gradFill flip="none" rotWithShape="1">
                      <a:gsLst>
                        <a:gs pos="0">
                          <a:srgbClr val="A1234A">
                            <a:shade val="30000"/>
                            <a:satMod val="115000"/>
                          </a:srgbClr>
                        </a:gs>
                        <a:gs pos="50000">
                          <a:srgbClr val="A1234A">
                            <a:shade val="67500"/>
                            <a:satMod val="115000"/>
                          </a:srgbClr>
                        </a:gs>
                        <a:gs pos="100000">
                          <a:srgbClr val="A1234A">
                            <a:shade val="100000"/>
                            <a:satMod val="115000"/>
                          </a:srgbClr>
                        </a:gs>
                      </a:gsLst>
                      <a:lin ang="0" scaled="1"/>
                      <a:tileRect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5162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 err="1">
                          <a:solidFill>
                            <a:schemeClr val="bg1"/>
                          </a:solidFill>
                          <a:effectLst/>
                        </a:rPr>
                        <a:t>Баталин</a:t>
                      </a:r>
                      <a:endParaRPr lang="ru-RU" sz="24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>
                    <a:gradFill flip="none" rotWithShape="1">
                      <a:gsLst>
                        <a:gs pos="0">
                          <a:srgbClr val="A1234A">
                            <a:shade val="30000"/>
                            <a:satMod val="115000"/>
                          </a:srgbClr>
                        </a:gs>
                        <a:gs pos="50000">
                          <a:srgbClr val="A1234A">
                            <a:shade val="67500"/>
                            <a:satMod val="115000"/>
                          </a:srgbClr>
                        </a:gs>
                        <a:gs pos="100000">
                          <a:srgbClr val="A1234A">
                            <a:shade val="100000"/>
                            <a:satMod val="115000"/>
                          </a:srgb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>
                          <a:solidFill>
                            <a:schemeClr val="bg1"/>
                          </a:solidFill>
                          <a:effectLst/>
                        </a:rPr>
                        <a:t>Цветаев</a:t>
                      </a:r>
                      <a:endParaRPr lang="ru-RU" sz="24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>
                    <a:gradFill flip="none" rotWithShape="1">
                      <a:gsLst>
                        <a:gs pos="0">
                          <a:srgbClr val="A1234A">
                            <a:shade val="30000"/>
                            <a:satMod val="115000"/>
                          </a:srgbClr>
                        </a:gs>
                        <a:gs pos="50000">
                          <a:srgbClr val="A1234A">
                            <a:shade val="67500"/>
                            <a:satMod val="115000"/>
                          </a:srgbClr>
                        </a:gs>
                        <a:gs pos="100000">
                          <a:srgbClr val="A1234A">
                            <a:shade val="100000"/>
                            <a:satMod val="115000"/>
                          </a:srgbClr>
                        </a:gs>
                      </a:gsLst>
                      <a:lin ang="0" scaled="1"/>
                      <a:tileRect/>
                    </a:gradFill>
                  </a:tcPr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287524" y="224644"/>
            <a:ext cx="8748972" cy="6012668"/>
          </a:xfrm>
          <a:prstGeom prst="rect">
            <a:avLst/>
          </a:prstGeom>
          <a:gradFill flip="none" rotWithShape="1">
            <a:gsLst>
              <a:gs pos="0">
                <a:srgbClr val="A1234A">
                  <a:shade val="30000"/>
                  <a:satMod val="115000"/>
                </a:srgbClr>
              </a:gs>
              <a:gs pos="50000">
                <a:srgbClr val="A1234A">
                  <a:shade val="67500"/>
                  <a:satMod val="115000"/>
                </a:srgbClr>
              </a:gs>
              <a:gs pos="100000">
                <a:srgbClr val="A1234A">
                  <a:shade val="100000"/>
                  <a:satMod val="115000"/>
                </a:srgbClr>
              </a:gs>
            </a:gsLst>
            <a:lin ang="0" scaled="1"/>
            <a:tileRect/>
          </a:gra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709629" y="2642706"/>
            <a:ext cx="1904762" cy="1428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5707703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260530281"/>
              </p:ext>
            </p:extLst>
          </p:nvPr>
        </p:nvGraphicFramePr>
        <p:xfrm>
          <a:off x="251520" y="2312876"/>
          <a:ext cx="8748972" cy="21412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977575"/>
                <a:gridCol w="2977575"/>
                <a:gridCol w="2793822"/>
              </a:tblGrid>
              <a:tr h="113642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>
                          <a:effectLst/>
                        </a:rPr>
                        <a:t>3. Речевая характеристика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>
                    <a:gradFill flip="none" rotWithShape="1">
                      <a:gsLst>
                        <a:gs pos="0">
                          <a:srgbClr val="A1234A">
                            <a:shade val="30000"/>
                            <a:satMod val="115000"/>
                          </a:srgbClr>
                        </a:gs>
                        <a:gs pos="50000">
                          <a:srgbClr val="A1234A">
                            <a:shade val="67500"/>
                            <a:satMod val="115000"/>
                          </a:srgbClr>
                        </a:gs>
                        <a:gs pos="100000">
                          <a:srgbClr val="A1234A">
                            <a:shade val="100000"/>
                            <a:satMod val="115000"/>
                          </a:srgb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>
                          <a:solidFill>
                            <a:schemeClr val="bg1"/>
                          </a:solidFill>
                          <a:effectLst/>
                        </a:rPr>
                        <a:t>Говорит сквозь зубы – ну прямо цедит! Ужасным, свистящим голосом, начал пилить со свистом.</a:t>
                      </a:r>
                      <a:endParaRPr lang="ru-RU" sz="24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>
                    <a:gradFill flip="none" rotWithShape="1">
                      <a:gsLst>
                        <a:gs pos="0">
                          <a:srgbClr val="A1234A">
                            <a:shade val="30000"/>
                            <a:satMod val="115000"/>
                          </a:srgbClr>
                        </a:gs>
                        <a:gs pos="50000">
                          <a:srgbClr val="A1234A">
                            <a:shade val="67500"/>
                            <a:satMod val="115000"/>
                          </a:srgbClr>
                        </a:gs>
                        <a:gs pos="100000">
                          <a:srgbClr val="A1234A">
                            <a:shade val="100000"/>
                            <a:satMod val="115000"/>
                          </a:srgb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>
                          <a:solidFill>
                            <a:schemeClr val="bg1"/>
                          </a:solidFill>
                          <a:effectLst/>
                        </a:rPr>
                        <a:t>Говорил чуть-чуть на «о», благодушно, певуче читал</a:t>
                      </a:r>
                      <a:endParaRPr lang="ru-RU" sz="24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>
                    <a:gradFill flip="none" rotWithShape="1">
                      <a:gsLst>
                        <a:gs pos="0">
                          <a:srgbClr val="A1234A">
                            <a:shade val="30000"/>
                            <a:satMod val="115000"/>
                          </a:srgbClr>
                        </a:gs>
                        <a:gs pos="50000">
                          <a:srgbClr val="A1234A">
                            <a:shade val="67500"/>
                            <a:satMod val="115000"/>
                          </a:srgbClr>
                        </a:gs>
                        <a:gs pos="100000">
                          <a:srgbClr val="A1234A">
                            <a:shade val="100000"/>
                            <a:satMod val="115000"/>
                          </a:srgbClr>
                        </a:gs>
                      </a:gsLst>
                      <a:lin ang="0" scaled="1"/>
                      <a:tileRect/>
                    </a:gradFill>
                  </a:tcPr>
                </a:tc>
              </a:tr>
            </a:tbl>
          </a:graphicData>
        </a:graphic>
      </p:graphicFrame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328683964"/>
              </p:ext>
            </p:extLst>
          </p:nvPr>
        </p:nvGraphicFramePr>
        <p:xfrm>
          <a:off x="251520" y="944724"/>
          <a:ext cx="8748972" cy="133807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977575"/>
                <a:gridCol w="2977575"/>
                <a:gridCol w="2793822"/>
              </a:tblGrid>
              <a:tr h="378059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>
                          <a:effectLst/>
                        </a:rPr>
                        <a:t>Способы создания образа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>
                    <a:gradFill flip="none" rotWithShape="1">
                      <a:gsLst>
                        <a:gs pos="0">
                          <a:srgbClr val="A1234A">
                            <a:shade val="30000"/>
                            <a:satMod val="115000"/>
                          </a:srgbClr>
                        </a:gs>
                        <a:gs pos="50000">
                          <a:srgbClr val="A1234A">
                            <a:shade val="67500"/>
                            <a:satMod val="115000"/>
                          </a:srgbClr>
                        </a:gs>
                        <a:gs pos="100000">
                          <a:srgbClr val="A1234A">
                            <a:shade val="100000"/>
                            <a:satMod val="115000"/>
                          </a:srgbClr>
                        </a:gs>
                      </a:gsLst>
                      <a:lin ang="0" scaled="1"/>
                      <a:tileRect/>
                    </a:gra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>
                          <a:effectLst/>
                        </a:rPr>
                        <a:t>Средства художественной выразительности, приемы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>
                    <a:gradFill flip="none" rotWithShape="1">
                      <a:gsLst>
                        <a:gs pos="0">
                          <a:srgbClr val="A1234A">
                            <a:shade val="30000"/>
                            <a:satMod val="115000"/>
                          </a:srgbClr>
                        </a:gs>
                        <a:gs pos="50000">
                          <a:srgbClr val="A1234A">
                            <a:shade val="67500"/>
                            <a:satMod val="115000"/>
                          </a:srgbClr>
                        </a:gs>
                        <a:gs pos="100000">
                          <a:srgbClr val="A1234A">
                            <a:shade val="100000"/>
                            <a:satMod val="115000"/>
                          </a:srgbClr>
                        </a:gs>
                      </a:gsLst>
                      <a:lin ang="0" scaled="1"/>
                      <a:tileRect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5162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 err="1">
                          <a:solidFill>
                            <a:schemeClr val="bg1"/>
                          </a:solidFill>
                          <a:effectLst/>
                        </a:rPr>
                        <a:t>Баталин</a:t>
                      </a:r>
                      <a:endParaRPr lang="ru-RU" sz="24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>
                    <a:gradFill flip="none" rotWithShape="1">
                      <a:gsLst>
                        <a:gs pos="0">
                          <a:srgbClr val="A1234A">
                            <a:shade val="30000"/>
                            <a:satMod val="115000"/>
                          </a:srgbClr>
                        </a:gs>
                        <a:gs pos="50000">
                          <a:srgbClr val="A1234A">
                            <a:shade val="67500"/>
                            <a:satMod val="115000"/>
                          </a:srgbClr>
                        </a:gs>
                        <a:gs pos="100000">
                          <a:srgbClr val="A1234A">
                            <a:shade val="100000"/>
                            <a:satMod val="115000"/>
                          </a:srgb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>
                          <a:solidFill>
                            <a:schemeClr val="bg1"/>
                          </a:solidFill>
                          <a:effectLst/>
                        </a:rPr>
                        <a:t>Цветаев</a:t>
                      </a:r>
                      <a:endParaRPr lang="ru-RU" sz="24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>
                    <a:gradFill flip="none" rotWithShape="1">
                      <a:gsLst>
                        <a:gs pos="0">
                          <a:srgbClr val="A1234A">
                            <a:shade val="30000"/>
                            <a:satMod val="115000"/>
                          </a:srgbClr>
                        </a:gs>
                        <a:gs pos="50000">
                          <a:srgbClr val="A1234A">
                            <a:shade val="67500"/>
                            <a:satMod val="115000"/>
                          </a:srgbClr>
                        </a:gs>
                        <a:gs pos="100000">
                          <a:srgbClr val="A1234A">
                            <a:shade val="100000"/>
                            <a:satMod val="115000"/>
                          </a:srgbClr>
                        </a:gs>
                      </a:gsLst>
                      <a:lin ang="0" scaled="1"/>
                      <a:tileRect/>
                    </a:gradFill>
                  </a:tcPr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251520" y="944724"/>
            <a:ext cx="8748972" cy="3492388"/>
          </a:xfrm>
          <a:prstGeom prst="rect">
            <a:avLst/>
          </a:prstGeom>
          <a:gradFill flip="none" rotWithShape="1">
            <a:gsLst>
              <a:gs pos="0">
                <a:srgbClr val="A1234A">
                  <a:shade val="30000"/>
                  <a:satMod val="115000"/>
                </a:srgbClr>
              </a:gs>
              <a:gs pos="50000">
                <a:srgbClr val="A1234A">
                  <a:shade val="67500"/>
                  <a:satMod val="115000"/>
                </a:srgbClr>
              </a:gs>
              <a:gs pos="100000">
                <a:srgbClr val="A1234A">
                  <a:shade val="100000"/>
                  <a:satMod val="115000"/>
                </a:srgbClr>
              </a:gs>
            </a:gsLst>
            <a:lin ang="0" scaled="1"/>
            <a:tileRect/>
          </a:gra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527884" y="1976632"/>
            <a:ext cx="1904762" cy="1428572"/>
          </a:xfrm>
          <a:prstGeom prst="rect">
            <a:avLst/>
          </a:prstGeom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398080" y="80628"/>
            <a:ext cx="8229600" cy="828092"/>
          </a:xfrm>
        </p:spPr>
        <p:txBody>
          <a:bodyPr/>
          <a:lstStyle/>
          <a:p>
            <a:r>
              <a:rPr lang="ru-RU" dirty="0">
                <a:solidFill>
                  <a:srgbClr val="A1234A"/>
                </a:solidFill>
              </a:rPr>
              <a:t>Проверь себя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794661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ru-RU" dirty="0">
                <a:solidFill>
                  <a:srgbClr val="A1234A"/>
                </a:solidFill>
              </a:rPr>
              <a:t>Домашнее задание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619672" y="1304764"/>
            <a:ext cx="727280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</a:rPr>
              <a:t>1. Ответить </a:t>
            </a:r>
            <a:r>
              <a:rPr lang="ru-RU" sz="3200" dirty="0">
                <a:solidFill>
                  <a:schemeClr val="accent2">
                    <a:lumMod val="50000"/>
                  </a:schemeClr>
                </a:solidFill>
              </a:rPr>
              <a:t>письменно на вопрос: Как вы понимаете слова героя в финале рассказа: «Только одно я чувствовал: что-то я должен сделать, многое узнать, читать, вглядываться и думать… - готовиться. Я другой, другой!»</a:t>
            </a:r>
          </a:p>
          <a:p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</a:rPr>
              <a:t>2. Прочитать </a:t>
            </a:r>
            <a:r>
              <a:rPr lang="ru-RU" sz="3200" dirty="0">
                <a:solidFill>
                  <a:schemeClr val="accent2">
                    <a:lumMod val="50000"/>
                  </a:schemeClr>
                </a:solidFill>
              </a:rPr>
              <a:t>рассказ М. Осоргина «Пенсне</a:t>
            </a:r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</a:rPr>
              <a:t>»</a:t>
            </a:r>
          </a:p>
          <a:p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</a:rPr>
              <a:t>3. По желанию задание 2, стр. </a:t>
            </a:r>
            <a:r>
              <a:rPr lang="ru-RU" sz="3200" smtClean="0">
                <a:solidFill>
                  <a:schemeClr val="accent2">
                    <a:lumMod val="50000"/>
                  </a:schemeClr>
                </a:solidFill>
              </a:rPr>
              <a:t>106</a:t>
            </a:r>
            <a:endParaRPr lang="ru-RU" sz="32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78149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95536" y="224644"/>
            <a:ext cx="8496944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cs typeface="Arial" charset="0"/>
              </a:rPr>
              <a:t>Источник шаблона: учитель информатики Курбанова Ирина Борисовна, ГБОУ школа № 594, Санкт-Петербург, сайт: </a:t>
            </a:r>
            <a:r>
              <a:rPr lang="ru-RU" sz="2000" dirty="0" smtClean="0">
                <a:solidFill>
                  <a:srgbClr val="4A452A"/>
                </a:solidFill>
                <a:cs typeface="Arial" charset="0"/>
                <a:hlinkClick r:id="rId2"/>
              </a:rPr>
              <a:t>http://pedsovet.su/</a:t>
            </a:r>
            <a:r>
              <a:rPr lang="ru-RU" sz="2000" dirty="0" smtClean="0">
                <a:solidFill>
                  <a:srgbClr val="4A452A"/>
                </a:solidFill>
                <a:cs typeface="Arial" charset="0"/>
              </a:rPr>
              <a:t> </a:t>
            </a:r>
          </a:p>
          <a:p>
            <a:endParaRPr lang="ru-RU" sz="2000" dirty="0" smtClean="0"/>
          </a:p>
          <a:p>
            <a:r>
              <a:rPr lang="ru-RU" sz="2000" dirty="0" smtClean="0"/>
              <a:t>Шрифт </a:t>
            </a:r>
            <a:r>
              <a:rPr lang="en-US" sz="2000" dirty="0" err="1" smtClean="0"/>
              <a:t>Romantica</a:t>
            </a:r>
            <a:r>
              <a:rPr lang="en-US" sz="2000" dirty="0" smtClean="0"/>
              <a:t> script</a:t>
            </a:r>
            <a:r>
              <a:rPr lang="ru-RU" sz="2000" dirty="0" smtClean="0"/>
              <a:t>: </a:t>
            </a:r>
            <a:r>
              <a:rPr lang="en-US" sz="2000" dirty="0" smtClean="0">
                <a:hlinkClick r:id="rId3"/>
              </a:rPr>
              <a:t>http://fonts.by/pages/podrobno.php?table=handwritten&amp;id=352</a:t>
            </a:r>
            <a:r>
              <a:rPr lang="ru-RU" sz="2000" dirty="0" smtClean="0"/>
              <a:t> </a:t>
            </a:r>
          </a:p>
          <a:p>
            <a:endParaRPr lang="ru-RU" sz="2000" dirty="0" smtClean="0"/>
          </a:p>
          <a:p>
            <a:r>
              <a:rPr lang="ru-RU" sz="2000" dirty="0" smtClean="0"/>
              <a:t>При оформлении презентации использованы графические клипарты:</a:t>
            </a:r>
          </a:p>
          <a:p>
            <a:r>
              <a:rPr lang="ru-RU" sz="2000" dirty="0" smtClean="0"/>
              <a:t>Бумага для фона: </a:t>
            </a:r>
            <a:r>
              <a:rPr lang="en-US" sz="2000" dirty="0" smtClean="0">
                <a:hlinkClick r:id="rId4"/>
              </a:rPr>
              <a:t>http://i014.radikal.ru/0801/bf/a1af9eaa1ac8.png</a:t>
            </a:r>
            <a:endParaRPr lang="ru-RU" sz="2000" dirty="0" smtClean="0"/>
          </a:p>
          <a:p>
            <a:r>
              <a:rPr lang="en-US" sz="2000" dirty="0" smtClean="0">
                <a:hlinkClick r:id="rId5"/>
              </a:rPr>
              <a:t>http://img-fotki.yandex.ru/get/9172/981986.3b/0_865d8_446e9b65_orig</a:t>
            </a:r>
            <a:endParaRPr lang="ru-RU" sz="2000" dirty="0" smtClean="0"/>
          </a:p>
          <a:p>
            <a:r>
              <a:rPr lang="ru-RU" sz="2000" dirty="0" smtClean="0"/>
              <a:t>Пистолет </a:t>
            </a:r>
            <a:r>
              <a:rPr lang="en-US" sz="2000" dirty="0" smtClean="0">
                <a:hlinkClick r:id="rId6"/>
              </a:rPr>
              <a:t>http://img-fotki.yandex.ru/get/5624/981986.b/0_80a18_a44fb704_orig</a:t>
            </a:r>
            <a:endParaRPr lang="ru-RU" sz="2000" dirty="0" smtClean="0"/>
          </a:p>
          <a:p>
            <a:r>
              <a:rPr lang="ru-RU" sz="2000" dirty="0" smtClean="0"/>
              <a:t>Книги: </a:t>
            </a:r>
            <a:r>
              <a:rPr lang="en-US" sz="2000" dirty="0" smtClean="0">
                <a:hlinkClick r:id="rId7"/>
              </a:rPr>
              <a:t>http://img-fotki.yandex.ru/get/9091/981986.38/0_85bfa_6f9832dc_orig</a:t>
            </a:r>
            <a:endParaRPr lang="ru-RU" sz="2000" dirty="0" smtClean="0"/>
          </a:p>
          <a:p>
            <a:r>
              <a:rPr lang="en-US" sz="2000" dirty="0" smtClean="0">
                <a:hlinkClick r:id="rId8"/>
              </a:rPr>
              <a:t>http://s48.radikal.ru/i122/0905/f3/834f21980129.png</a:t>
            </a:r>
            <a:r>
              <a:rPr lang="ru-RU" sz="2000" dirty="0" smtClean="0"/>
              <a:t> </a:t>
            </a:r>
          </a:p>
          <a:p>
            <a:r>
              <a:rPr lang="ru-RU" sz="2000" dirty="0" smtClean="0"/>
              <a:t>Чернильница: </a:t>
            </a:r>
            <a:r>
              <a:rPr lang="en-US" sz="2000" dirty="0" smtClean="0">
                <a:hlinkClick r:id="rId9"/>
              </a:rPr>
              <a:t>http://www.rastut-goda.ru/photographic/school-framework/item/1301-school-photo-frame-i-and-my-class-.html</a:t>
            </a:r>
            <a:r>
              <a:rPr lang="ru-RU" sz="2000" dirty="0" smtClean="0"/>
              <a:t> </a:t>
            </a:r>
          </a:p>
          <a:p>
            <a:r>
              <a:rPr lang="ru-RU" sz="2000" dirty="0" smtClean="0"/>
              <a:t>Подсвечник: </a:t>
            </a:r>
            <a:r>
              <a:rPr lang="en-US" sz="2000" dirty="0" smtClean="0">
                <a:hlinkClick r:id="rId10"/>
              </a:rPr>
              <a:t>http://i076.radikal.ru/1209/cc/de92e7d2453c.png</a:t>
            </a:r>
            <a:r>
              <a:rPr lang="ru-RU" sz="2000" dirty="0" smtClean="0"/>
              <a:t> </a:t>
            </a:r>
          </a:p>
          <a:p>
            <a:r>
              <a:rPr lang="ru-RU" sz="2000" dirty="0" smtClean="0"/>
              <a:t>Свеча: </a:t>
            </a:r>
            <a:r>
              <a:rPr lang="en-US" sz="2000" dirty="0" smtClean="0">
                <a:hlinkClick r:id="rId11"/>
              </a:rPr>
              <a:t>http://i068.radikal.ru/1208/10/d8c83cf1db70.png</a:t>
            </a:r>
            <a:endParaRPr lang="ru-RU" sz="2000" dirty="0" smtClean="0"/>
          </a:p>
          <a:p>
            <a:r>
              <a:rPr lang="ru-RU" sz="2000" dirty="0" smtClean="0"/>
              <a:t>Роза: </a:t>
            </a:r>
            <a:r>
              <a:rPr lang="en-US" sz="2000" dirty="0" smtClean="0">
                <a:hlinkClick r:id="rId12"/>
              </a:rPr>
              <a:t>http://lenagold.narod.ru/fon/clipart/r/roza/kras/roza302.png</a:t>
            </a:r>
            <a:r>
              <a:rPr lang="ru-RU" sz="2000" dirty="0" smtClean="0"/>
              <a:t> </a:t>
            </a:r>
          </a:p>
          <a:p>
            <a:r>
              <a:rPr lang="ru-RU" sz="2000" dirty="0" smtClean="0">
                <a:cs typeface="Arial" charset="0"/>
              </a:rPr>
              <a:t>Портрет:</a:t>
            </a:r>
            <a:r>
              <a:rPr lang="en-US" sz="2000" dirty="0">
                <a:solidFill>
                  <a:srgbClr val="3011B3"/>
                </a:solidFill>
                <a:cs typeface="Arial" charset="0"/>
              </a:rPr>
              <a:t>http://</a:t>
            </a:r>
            <a:r>
              <a:rPr lang="en-US" sz="2000" dirty="0" smtClean="0">
                <a:solidFill>
                  <a:srgbClr val="3011B3"/>
                </a:solidFill>
                <a:cs typeface="Arial" charset="0"/>
              </a:rPr>
              <a:t>philologist.livejournal.com/4419950.html</a:t>
            </a:r>
            <a:endParaRPr lang="ru-RU" sz="2000" dirty="0" smtClean="0">
              <a:solidFill>
                <a:srgbClr val="3011B3"/>
              </a:solidFill>
              <a:cs typeface="Arial" charset="0"/>
            </a:endParaRPr>
          </a:p>
          <a:p>
            <a:r>
              <a:rPr lang="ru-RU" sz="2000" dirty="0" smtClean="0">
                <a:solidFill>
                  <a:srgbClr val="261300"/>
                </a:solidFill>
                <a:cs typeface="Arial" charset="0"/>
              </a:rPr>
              <a:t>Ученый:</a:t>
            </a:r>
            <a:r>
              <a:rPr lang="en-US" sz="2000" dirty="0">
                <a:solidFill>
                  <a:srgbClr val="3011B3"/>
                </a:solidFill>
                <a:cs typeface="Arial" charset="0"/>
              </a:rPr>
              <a:t>http://www.dezinfo.net/</a:t>
            </a:r>
            <a:endParaRPr lang="ru-RU" sz="2000" dirty="0" smtClean="0">
              <a:solidFill>
                <a:srgbClr val="3011B3"/>
              </a:solidFill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1223628" y="152636"/>
            <a:ext cx="6516724" cy="936104"/>
          </a:xfrm>
        </p:spPr>
        <p:txBody>
          <a:bodyPr>
            <a:normAutofit/>
          </a:bodyPr>
          <a:lstStyle/>
          <a:p>
            <a:r>
              <a:rPr lang="ru-RU" sz="4000" dirty="0" smtClean="0">
                <a:latin typeface="Calibri" pitchFamily="34" charset="0"/>
              </a:rPr>
              <a:t>Иван Сергеевич Шмелев</a:t>
            </a:r>
            <a:endParaRPr lang="ru-RU" sz="4000" dirty="0">
              <a:latin typeface="Calibri" pitchFamily="34" charset="0"/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2339752" y="980728"/>
            <a:ext cx="3744416" cy="564468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(1873 – 1950)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91780" y="1592796"/>
            <a:ext cx="3406316" cy="293245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1540" y="260648"/>
            <a:ext cx="8255260" cy="2484276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И.С. Шмелев. Слово о писателе. Рассказ «Как я стал писателем» - воспоминание о пути к творчеству.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727176" y="3392996"/>
            <a:ext cx="702128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Tx/>
              <a:buChar char="-"/>
            </a:pPr>
            <a:r>
              <a:rPr lang="ru-RU" sz="2800" dirty="0" smtClean="0"/>
              <a:t>познакомиться </a:t>
            </a:r>
            <a:r>
              <a:rPr lang="ru-RU" sz="2800" dirty="0"/>
              <a:t>с отдельными фактами биографии </a:t>
            </a:r>
            <a:r>
              <a:rPr lang="ru-RU" sz="2800" dirty="0" smtClean="0"/>
              <a:t>писателя;</a:t>
            </a:r>
          </a:p>
          <a:p>
            <a:pPr marL="285750" indent="-285750">
              <a:buFontTx/>
              <a:buChar char="-"/>
            </a:pPr>
            <a:r>
              <a:rPr lang="ru-RU" sz="2800" dirty="0"/>
              <a:t>проследить, какое влияние оказала историческая эпоха на судьбу и творчество писателя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75556" y="2636912"/>
            <a:ext cx="118532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>
                <a:solidFill>
                  <a:srgbClr val="C00000"/>
                </a:solidFill>
              </a:rPr>
              <a:t>Цель: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760880" y="3320988"/>
            <a:ext cx="6987584" cy="2318777"/>
          </a:xfrm>
          <a:prstGeom prst="roundRect">
            <a:avLst/>
          </a:prstGeom>
          <a:gradFill flip="none" rotWithShape="1">
            <a:gsLst>
              <a:gs pos="0">
                <a:schemeClr val="accent6">
                  <a:lumMod val="50000"/>
                  <a:shade val="30000"/>
                  <a:satMod val="115000"/>
                </a:schemeClr>
              </a:gs>
              <a:gs pos="50000">
                <a:schemeClr val="accent6">
                  <a:lumMod val="50000"/>
                  <a:shade val="67500"/>
                  <a:satMod val="115000"/>
                </a:schemeClr>
              </a:gs>
              <a:gs pos="100000">
                <a:schemeClr val="accent6">
                  <a:lumMod val="50000"/>
                  <a:shade val="100000"/>
                  <a:satMod val="115000"/>
                </a:schemeClr>
              </a:gs>
            </a:gsLst>
            <a:lin ang="10800000" scaled="1"/>
            <a:tileRect/>
          </a:gradFill>
          <a:ln>
            <a:solidFill>
              <a:schemeClr val="accent6">
                <a:lumMod val="50000"/>
              </a:schemeClr>
            </a:solidFill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231673671"/>
              </p:ext>
            </p:extLst>
          </p:nvPr>
        </p:nvGraphicFramePr>
        <p:xfrm>
          <a:off x="287524" y="1340768"/>
          <a:ext cx="8604956" cy="493254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528649"/>
                <a:gridCol w="6076307"/>
              </a:tblGrid>
              <a:tr h="493254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Какое влияние оказала семья на формирование личности писателя?</a:t>
                      </a:r>
                      <a:endParaRPr lang="ru-RU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rgbClr val="A1234A">
                            <a:shade val="30000"/>
                            <a:satMod val="115000"/>
                          </a:srgbClr>
                        </a:gs>
                        <a:gs pos="50000">
                          <a:srgbClr val="A1234A">
                            <a:shade val="67500"/>
                            <a:satMod val="115000"/>
                          </a:srgbClr>
                        </a:gs>
                        <a:gs pos="100000">
                          <a:srgbClr val="A1234A">
                            <a:shade val="100000"/>
                            <a:satMod val="115000"/>
                          </a:srgbClr>
                        </a:gs>
                      </a:gsLst>
                      <a:lin ang="189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</a:rPr>
                        <a:t>Семья отличалась патриархальностью, истовой религиозностью. Хозяева и работники вместе постились, вместе блюли обряды и нравственные заветы старины, ходили на богомолье, жили не просто рядом, но и вместе. И это отсутствие раздвоенности, единство духовных принципов и реального образа жизни оказали благодатное влияние на формирование нравственного мира мальчика.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rgbClr val="A1234A">
                            <a:shade val="30000"/>
                            <a:satMod val="115000"/>
                          </a:srgbClr>
                        </a:gs>
                        <a:gs pos="50000">
                          <a:srgbClr val="A1234A">
                            <a:shade val="67500"/>
                            <a:satMod val="115000"/>
                          </a:srgbClr>
                        </a:gs>
                        <a:gs pos="100000">
                          <a:srgbClr val="A1234A">
                            <a:shade val="100000"/>
                            <a:satMod val="115000"/>
                          </a:srgbClr>
                        </a:gs>
                      </a:gsLst>
                      <a:lin ang="18900000" scaled="1"/>
                      <a:tileRect/>
                    </a:gradFill>
                  </a:tcPr>
                </a:tc>
              </a:tr>
            </a:tbl>
          </a:graphicData>
        </a:graphic>
      </p:graphicFrame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86110"/>
          </a:xfrm>
        </p:spPr>
        <p:txBody>
          <a:bodyPr/>
          <a:lstStyle/>
          <a:p>
            <a:r>
              <a:rPr lang="ru-RU" dirty="0">
                <a:solidFill>
                  <a:srgbClr val="A1234A"/>
                </a:solidFill>
              </a:rPr>
              <a:t>Проверь себя</a:t>
            </a:r>
          </a:p>
        </p:txBody>
      </p:sp>
    </p:spTree>
    <p:extLst>
      <p:ext uri="{BB962C8B-B14F-4D97-AF65-F5344CB8AC3E}">
        <p14:creationId xmlns:p14="http://schemas.microsoft.com/office/powerpoint/2010/main" xmlns="" val="4025432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31740" y="152636"/>
            <a:ext cx="4716524" cy="994122"/>
          </a:xfrm>
        </p:spPr>
        <p:txBody>
          <a:bodyPr/>
          <a:lstStyle/>
          <a:p>
            <a:r>
              <a:rPr lang="ru-RU" dirty="0" smtClean="0">
                <a:solidFill>
                  <a:srgbClr val="A1234A"/>
                </a:solidFill>
              </a:rPr>
              <a:t>Проверь себя</a:t>
            </a:r>
            <a:endParaRPr lang="ru-RU" dirty="0">
              <a:solidFill>
                <a:srgbClr val="A1234A"/>
              </a:solidFill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053416332"/>
              </p:ext>
            </p:extLst>
          </p:nvPr>
        </p:nvGraphicFramePr>
        <p:xfrm>
          <a:off x="1511660" y="1160748"/>
          <a:ext cx="7308812" cy="493254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623440"/>
                <a:gridCol w="3685372"/>
              </a:tblGrid>
              <a:tr h="493254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effectLst/>
                        </a:rPr>
                        <a:t>Какое образование получил И.С. Шмелев? </a:t>
                      </a:r>
                      <a:endParaRPr lang="ru-RU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rgbClr val="A1234A">
                            <a:shade val="30000"/>
                            <a:satMod val="115000"/>
                          </a:srgbClr>
                        </a:gs>
                        <a:gs pos="50000">
                          <a:srgbClr val="A1234A">
                            <a:shade val="67500"/>
                            <a:satMod val="115000"/>
                          </a:srgbClr>
                        </a:gs>
                        <a:gs pos="100000">
                          <a:srgbClr val="A1234A">
                            <a:shade val="100000"/>
                            <a:satMod val="115000"/>
                          </a:srgbClr>
                        </a:gs>
                      </a:gsLst>
                      <a:lin ang="189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effectLst/>
                        </a:rPr>
                        <a:t>Грамоте Иван Шмелев обучался дома. Его первым учителем была мать. В 1884 году Шмелев поступил в шестую Московскую гимназию.  Позже заканчивает юридический факультет Московского университета.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rgbClr val="A1234A">
                            <a:shade val="30000"/>
                            <a:satMod val="115000"/>
                          </a:srgbClr>
                        </a:gs>
                        <a:gs pos="50000">
                          <a:srgbClr val="A1234A">
                            <a:shade val="67500"/>
                            <a:satMod val="115000"/>
                          </a:srgbClr>
                        </a:gs>
                        <a:gs pos="100000">
                          <a:srgbClr val="A1234A">
                            <a:shade val="100000"/>
                            <a:satMod val="115000"/>
                          </a:srgbClr>
                        </a:gs>
                      </a:gsLst>
                      <a:lin ang="18900000" scaled="1"/>
                      <a:tileRect/>
                    </a:gra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800042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31740" y="152636"/>
            <a:ext cx="4716524" cy="994122"/>
          </a:xfrm>
        </p:spPr>
        <p:txBody>
          <a:bodyPr/>
          <a:lstStyle/>
          <a:p>
            <a:r>
              <a:rPr lang="ru-RU" dirty="0" smtClean="0">
                <a:solidFill>
                  <a:srgbClr val="A1234A"/>
                </a:solidFill>
              </a:rPr>
              <a:t>Проверь себя</a:t>
            </a:r>
            <a:endParaRPr lang="ru-RU" dirty="0">
              <a:solidFill>
                <a:srgbClr val="A1234A"/>
              </a:solidFill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898264151"/>
              </p:ext>
            </p:extLst>
          </p:nvPr>
        </p:nvGraphicFramePr>
        <p:xfrm>
          <a:off x="1511660" y="1160748"/>
          <a:ext cx="7308812" cy="493254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623440"/>
                <a:gridCol w="3685372"/>
              </a:tblGrid>
              <a:tr h="493254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effectLst/>
                        </a:rPr>
                        <a:t>Чем закончился первый литературный опыт будущего писателя?</a:t>
                      </a:r>
                      <a:endParaRPr lang="ru-RU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rgbClr val="A1234A">
                            <a:shade val="30000"/>
                            <a:satMod val="115000"/>
                          </a:srgbClr>
                        </a:gs>
                        <a:gs pos="50000">
                          <a:srgbClr val="A1234A">
                            <a:shade val="67500"/>
                            <a:satMod val="115000"/>
                          </a:srgbClr>
                        </a:gs>
                        <a:gs pos="100000">
                          <a:srgbClr val="A1234A">
                            <a:shade val="100000"/>
                            <a:satMod val="115000"/>
                          </a:srgbClr>
                        </a:gs>
                      </a:gsLst>
                      <a:lin ang="189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effectLst/>
                        </a:rPr>
                        <a:t>Рассказ "У мельницы", опубликованный в 1895 году в журнале "Русское обозрение", стал неудачным литературным дебютом Шмелева.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rgbClr val="A1234A">
                            <a:shade val="30000"/>
                            <a:satMod val="115000"/>
                          </a:srgbClr>
                        </a:gs>
                        <a:gs pos="50000">
                          <a:srgbClr val="A1234A">
                            <a:shade val="67500"/>
                            <a:satMod val="115000"/>
                          </a:srgbClr>
                        </a:gs>
                        <a:gs pos="100000">
                          <a:srgbClr val="A1234A">
                            <a:shade val="100000"/>
                            <a:satMod val="115000"/>
                          </a:srgbClr>
                        </a:gs>
                      </a:gsLst>
                      <a:lin ang="18900000" scaled="1"/>
                      <a:tileRect/>
                    </a:gra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072110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31740" y="152636"/>
            <a:ext cx="4716524" cy="994122"/>
          </a:xfrm>
        </p:spPr>
        <p:txBody>
          <a:bodyPr/>
          <a:lstStyle/>
          <a:p>
            <a:r>
              <a:rPr lang="ru-RU" dirty="0" smtClean="0">
                <a:solidFill>
                  <a:srgbClr val="A1234A"/>
                </a:solidFill>
              </a:rPr>
              <a:t>Проверь себя</a:t>
            </a:r>
            <a:endParaRPr lang="ru-RU" dirty="0">
              <a:solidFill>
                <a:srgbClr val="A1234A"/>
              </a:solidFill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230957931"/>
              </p:ext>
            </p:extLst>
          </p:nvPr>
        </p:nvGraphicFramePr>
        <p:xfrm>
          <a:off x="1511660" y="1160748"/>
          <a:ext cx="7308812" cy="493254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623440"/>
                <a:gridCol w="3685372"/>
              </a:tblGrid>
              <a:tr h="493254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effectLst/>
                        </a:rPr>
                        <a:t>Какие исторические события выпали на судьбу писателя?</a:t>
                      </a:r>
                      <a:endParaRPr lang="ru-RU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rgbClr val="A1234A">
                            <a:shade val="30000"/>
                            <a:satMod val="115000"/>
                          </a:srgbClr>
                        </a:gs>
                        <a:gs pos="50000">
                          <a:srgbClr val="A1234A">
                            <a:shade val="67500"/>
                            <a:satMod val="115000"/>
                          </a:srgbClr>
                        </a:gs>
                        <a:gs pos="100000">
                          <a:srgbClr val="A1234A">
                            <a:shade val="100000"/>
                            <a:satMod val="115000"/>
                          </a:srgbClr>
                        </a:gs>
                      </a:gsLst>
                      <a:lin ang="189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effectLst/>
                        </a:rPr>
                        <a:t>Первой русская революция, Первая мировая война, Февральскую революцию встретил восторженно, к Октябрьской  проявил полную непримиримость.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rgbClr val="A1234A">
                            <a:shade val="30000"/>
                            <a:satMod val="115000"/>
                          </a:srgbClr>
                        </a:gs>
                        <a:gs pos="50000">
                          <a:srgbClr val="A1234A">
                            <a:shade val="67500"/>
                            <a:satMod val="115000"/>
                          </a:srgbClr>
                        </a:gs>
                        <a:gs pos="100000">
                          <a:srgbClr val="A1234A">
                            <a:shade val="100000"/>
                            <a:satMod val="115000"/>
                          </a:srgbClr>
                        </a:gs>
                      </a:gsLst>
                      <a:lin ang="18900000" scaled="1"/>
                      <a:tileRect/>
                    </a:gra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91899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31740" y="152636"/>
            <a:ext cx="4716524" cy="828092"/>
          </a:xfrm>
        </p:spPr>
        <p:txBody>
          <a:bodyPr/>
          <a:lstStyle/>
          <a:p>
            <a:r>
              <a:rPr lang="ru-RU" dirty="0" smtClean="0">
                <a:solidFill>
                  <a:srgbClr val="A1234A"/>
                </a:solidFill>
              </a:rPr>
              <a:t>Проверь себя</a:t>
            </a:r>
            <a:endParaRPr lang="ru-RU" dirty="0">
              <a:solidFill>
                <a:srgbClr val="A1234A"/>
              </a:solidFill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49472773"/>
              </p:ext>
            </p:extLst>
          </p:nvPr>
        </p:nvGraphicFramePr>
        <p:xfrm>
          <a:off x="251520" y="1052736"/>
          <a:ext cx="8676964" cy="54864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916324"/>
                <a:gridCol w="5760640"/>
              </a:tblGrid>
              <a:tr h="547260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effectLst/>
                        </a:rPr>
                        <a:t>Каково литературное наследие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effectLst/>
                        </a:rPr>
                        <a:t>И.С. Шмелева? </a:t>
                      </a:r>
                      <a:endParaRPr lang="ru-RU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rgbClr val="A1234A">
                            <a:shade val="30000"/>
                            <a:satMod val="115000"/>
                          </a:srgbClr>
                        </a:gs>
                        <a:gs pos="50000">
                          <a:srgbClr val="A1234A">
                            <a:shade val="67500"/>
                            <a:satMod val="115000"/>
                          </a:srgbClr>
                        </a:gs>
                        <a:gs pos="100000">
                          <a:srgbClr val="A1234A">
                            <a:shade val="100000"/>
                            <a:satMod val="115000"/>
                          </a:srgbClr>
                        </a:gs>
                      </a:gsLst>
                      <a:lin ang="189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Впечатления от первой русской революции: повести «По спешному делу», «Распад» (1906); рассказы «Вахмистр» (1906), «Иван Кузьмин» (1907).</a:t>
                      </a:r>
                    </a:p>
                    <a:p>
                      <a:r>
                        <a:rPr lang="ru-RU" sz="24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Во время Первой мировой войны: сборники  рассказов и очерков «Карусель» (1916), «Суровые дни», «Лик скрытый» (1917).</a:t>
                      </a:r>
                    </a:p>
                    <a:p>
                      <a:r>
                        <a:rPr lang="ru-RU" sz="24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 эмиграции создавал рассказы, в которых описал нравы новой власти — «Солнце мёртвых» (1923), «Каменный век» (1924), «На пеньках» (1925).</a:t>
                      </a:r>
                    </a:p>
                    <a:p>
                      <a:r>
                        <a:rPr lang="ru-RU" sz="24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Воспоминания о прошлом: («Богомолье» (1931), «Лето Господне» (1927-48)).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gradFill flip="none" rotWithShape="1">
                      <a:gsLst>
                        <a:gs pos="0">
                          <a:srgbClr val="A1234A">
                            <a:shade val="30000"/>
                            <a:satMod val="115000"/>
                          </a:srgbClr>
                        </a:gs>
                        <a:gs pos="50000">
                          <a:srgbClr val="A1234A">
                            <a:shade val="67500"/>
                            <a:satMod val="115000"/>
                          </a:srgbClr>
                        </a:gs>
                        <a:gs pos="100000">
                          <a:srgbClr val="A1234A">
                            <a:shade val="100000"/>
                            <a:satMod val="115000"/>
                          </a:srgbClr>
                        </a:gs>
                      </a:gsLst>
                      <a:lin ang="18900000" scaled="1"/>
                      <a:tileRect/>
                    </a:gra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880903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361087889"/>
              </p:ext>
            </p:extLst>
          </p:nvPr>
        </p:nvGraphicFramePr>
        <p:xfrm>
          <a:off x="215516" y="1264065"/>
          <a:ext cx="8748972" cy="389991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977575"/>
                <a:gridCol w="2977575"/>
                <a:gridCol w="2793822"/>
              </a:tblGrid>
              <a:tr h="378059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>
                          <a:effectLst/>
                        </a:rPr>
                        <a:t>Способы создания образа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>
                    <a:gradFill flip="none" rotWithShape="1">
                      <a:gsLst>
                        <a:gs pos="0">
                          <a:srgbClr val="A1234A">
                            <a:shade val="30000"/>
                            <a:satMod val="115000"/>
                          </a:srgbClr>
                        </a:gs>
                        <a:gs pos="50000">
                          <a:srgbClr val="A1234A">
                            <a:shade val="67500"/>
                            <a:satMod val="115000"/>
                          </a:srgbClr>
                        </a:gs>
                        <a:gs pos="100000">
                          <a:srgbClr val="A1234A">
                            <a:shade val="100000"/>
                            <a:satMod val="115000"/>
                          </a:srgbClr>
                        </a:gs>
                      </a:gsLst>
                      <a:lin ang="0" scaled="1"/>
                      <a:tileRect/>
                    </a:gra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>
                          <a:effectLst/>
                        </a:rPr>
                        <a:t>Средства художественной выразительности, приемы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>
                    <a:gradFill flip="none" rotWithShape="1">
                      <a:gsLst>
                        <a:gs pos="0">
                          <a:srgbClr val="A1234A">
                            <a:shade val="30000"/>
                            <a:satMod val="115000"/>
                          </a:srgbClr>
                        </a:gs>
                        <a:gs pos="50000">
                          <a:srgbClr val="A1234A">
                            <a:shade val="67500"/>
                            <a:satMod val="115000"/>
                          </a:srgbClr>
                        </a:gs>
                        <a:gs pos="100000">
                          <a:srgbClr val="A1234A">
                            <a:shade val="100000"/>
                            <a:satMod val="115000"/>
                          </a:srgbClr>
                        </a:gs>
                      </a:gsLst>
                      <a:lin ang="0" scaled="1"/>
                      <a:tileRect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5162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 err="1">
                          <a:solidFill>
                            <a:schemeClr val="bg1"/>
                          </a:solidFill>
                          <a:effectLst/>
                        </a:rPr>
                        <a:t>Баталин</a:t>
                      </a:r>
                      <a:endParaRPr lang="ru-RU" sz="24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>
                    <a:gradFill flip="none" rotWithShape="1">
                      <a:gsLst>
                        <a:gs pos="0">
                          <a:srgbClr val="A1234A">
                            <a:shade val="30000"/>
                            <a:satMod val="115000"/>
                          </a:srgbClr>
                        </a:gs>
                        <a:gs pos="50000">
                          <a:srgbClr val="A1234A">
                            <a:shade val="67500"/>
                            <a:satMod val="115000"/>
                          </a:srgbClr>
                        </a:gs>
                        <a:gs pos="100000">
                          <a:srgbClr val="A1234A">
                            <a:shade val="100000"/>
                            <a:satMod val="115000"/>
                          </a:srgb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>
                          <a:solidFill>
                            <a:schemeClr val="bg1"/>
                          </a:solidFill>
                          <a:effectLst/>
                        </a:rPr>
                        <a:t>Цветаев</a:t>
                      </a:r>
                      <a:endParaRPr lang="ru-RU" sz="24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>
                    <a:gradFill flip="none" rotWithShape="1">
                      <a:gsLst>
                        <a:gs pos="0">
                          <a:srgbClr val="A1234A">
                            <a:shade val="30000"/>
                            <a:satMod val="115000"/>
                          </a:srgbClr>
                        </a:gs>
                        <a:gs pos="50000">
                          <a:srgbClr val="A1234A">
                            <a:shade val="67500"/>
                            <a:satMod val="115000"/>
                          </a:srgbClr>
                        </a:gs>
                        <a:gs pos="100000">
                          <a:srgbClr val="A1234A">
                            <a:shade val="100000"/>
                            <a:satMod val="115000"/>
                          </a:srgbClr>
                        </a:gs>
                      </a:gsLst>
                      <a:lin ang="0" scaled="1"/>
                      <a:tileRect/>
                    </a:gradFill>
                  </a:tcPr>
                </a:tc>
              </a:tr>
              <a:tr h="138838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>
                          <a:effectLst/>
                        </a:rPr>
                        <a:t>1. Социальный статус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>
                    <a:gradFill flip="none" rotWithShape="1">
                      <a:gsLst>
                        <a:gs pos="0">
                          <a:srgbClr val="A1234A">
                            <a:shade val="30000"/>
                            <a:satMod val="115000"/>
                          </a:srgbClr>
                        </a:gs>
                        <a:gs pos="50000">
                          <a:srgbClr val="A1234A">
                            <a:shade val="67500"/>
                            <a:satMod val="115000"/>
                          </a:srgbClr>
                        </a:gs>
                        <a:gs pos="100000">
                          <a:srgbClr val="A1234A">
                            <a:shade val="100000"/>
                            <a:satMod val="115000"/>
                          </a:srgb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>
                          <a:solidFill>
                            <a:schemeClr val="bg1"/>
                          </a:solidFill>
                          <a:effectLst/>
                        </a:rPr>
                        <a:t>Инспектор</a:t>
                      </a:r>
                      <a:endParaRPr lang="ru-RU" sz="24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>
                    <a:gradFill flip="none" rotWithShape="1">
                      <a:gsLst>
                        <a:gs pos="0">
                          <a:srgbClr val="A1234A">
                            <a:shade val="30000"/>
                            <a:satMod val="115000"/>
                          </a:srgbClr>
                        </a:gs>
                        <a:gs pos="50000">
                          <a:srgbClr val="A1234A">
                            <a:shade val="67500"/>
                            <a:satMod val="115000"/>
                          </a:srgbClr>
                        </a:gs>
                        <a:gs pos="100000">
                          <a:srgbClr val="A1234A">
                            <a:shade val="100000"/>
                            <a:satMod val="115000"/>
                          </a:srgbClr>
                        </a:gs>
                      </a:gsLst>
                      <a:lin ang="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>
                          <a:solidFill>
                            <a:schemeClr val="bg1"/>
                          </a:solidFill>
                          <a:effectLst/>
                        </a:rPr>
                        <a:t>Преподаватель словесности, Шмелев называет его по имени – отчеству: «Федор Владимирович».</a:t>
                      </a:r>
                      <a:endParaRPr lang="ru-RU" sz="24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>
                    <a:gradFill flip="none" rotWithShape="1">
                      <a:gsLst>
                        <a:gs pos="0">
                          <a:srgbClr val="A1234A">
                            <a:shade val="30000"/>
                            <a:satMod val="115000"/>
                          </a:srgbClr>
                        </a:gs>
                        <a:gs pos="50000">
                          <a:srgbClr val="A1234A">
                            <a:shade val="67500"/>
                            <a:satMod val="115000"/>
                          </a:srgbClr>
                        </a:gs>
                        <a:gs pos="100000">
                          <a:srgbClr val="A1234A">
                            <a:shade val="100000"/>
                            <a:satMod val="115000"/>
                          </a:srgbClr>
                        </a:gs>
                      </a:gsLst>
                      <a:lin ang="0" scaled="1"/>
                      <a:tileRect/>
                    </a:gradFill>
                  </a:tcPr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215516" y="1232756"/>
            <a:ext cx="8748972" cy="3888432"/>
          </a:xfrm>
          <a:prstGeom prst="rect">
            <a:avLst/>
          </a:prstGeom>
          <a:gradFill flip="none" rotWithShape="1">
            <a:gsLst>
              <a:gs pos="0">
                <a:srgbClr val="A1234A">
                  <a:shade val="30000"/>
                  <a:satMod val="115000"/>
                </a:srgbClr>
              </a:gs>
              <a:gs pos="50000">
                <a:srgbClr val="A1234A">
                  <a:shade val="67500"/>
                  <a:satMod val="115000"/>
                </a:srgbClr>
              </a:gs>
              <a:gs pos="100000">
                <a:srgbClr val="A1234A">
                  <a:shade val="100000"/>
                  <a:satMod val="115000"/>
                </a:srgbClr>
              </a:gs>
            </a:gsLst>
            <a:lin ang="0" scaled="1"/>
            <a:tileRect/>
          </a:gra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637621" y="3356992"/>
            <a:ext cx="1904762" cy="1428572"/>
          </a:xfrm>
          <a:prstGeom prst="rect">
            <a:avLst/>
          </a:prstGeom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A1234A"/>
                </a:solidFill>
              </a:rPr>
              <a:t>Проверь себя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8038831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554</TotalTime>
  <Words>676</Words>
  <Application>Microsoft Office PowerPoint</Application>
  <PresentationFormat>Экран (4:3)</PresentationFormat>
  <Paragraphs>72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И.С. Шмелев. Слово о писателе. Рассказ «Как я стал писателем» - воспоминание о пути к творчеству. </vt:lpstr>
      <vt:lpstr>Иван Сергеевич Шмелев</vt:lpstr>
      <vt:lpstr>И.С. Шмелев. Слово о писателе. Рассказ «Как я стал писателем» - воспоминание о пути к творчеству.</vt:lpstr>
      <vt:lpstr>Проверь себя</vt:lpstr>
      <vt:lpstr>Проверь себя</vt:lpstr>
      <vt:lpstr>Проверь себя</vt:lpstr>
      <vt:lpstr>Проверь себя</vt:lpstr>
      <vt:lpstr>Проверь себя</vt:lpstr>
      <vt:lpstr>Проверь себя</vt:lpstr>
      <vt:lpstr>Слайд 10</vt:lpstr>
      <vt:lpstr>Проверь себя</vt:lpstr>
      <vt:lpstr>Домашнее задание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Solaris</dc:creator>
  <cp:lastModifiedBy>OLEG</cp:lastModifiedBy>
  <cp:revision>39</cp:revision>
  <dcterms:created xsi:type="dcterms:W3CDTF">2013-10-30T04:29:11Z</dcterms:created>
  <dcterms:modified xsi:type="dcterms:W3CDTF">2014-02-26T16:27:02Z</dcterms:modified>
</cp:coreProperties>
</file>