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3"/>
  </p:notesMasterIdLst>
  <p:sldIdLst>
    <p:sldId id="274" r:id="rId3"/>
    <p:sldId id="277" r:id="rId4"/>
    <p:sldId id="278" r:id="rId5"/>
    <p:sldId id="281" r:id="rId6"/>
    <p:sldId id="261" r:id="rId7"/>
    <p:sldId id="262" r:id="rId8"/>
    <p:sldId id="265" r:id="rId9"/>
    <p:sldId id="275" r:id="rId10"/>
    <p:sldId id="284" r:id="rId11"/>
    <p:sldId id="282" r:id="rId12"/>
    <p:sldId id="263" r:id="rId13"/>
    <p:sldId id="257" r:id="rId14"/>
    <p:sldId id="276" r:id="rId15"/>
    <p:sldId id="283" r:id="rId16"/>
    <p:sldId id="256" r:id="rId17"/>
    <p:sldId id="279" r:id="rId18"/>
    <p:sldId id="258" r:id="rId19"/>
    <p:sldId id="280" r:id="rId20"/>
    <p:sldId id="285" r:id="rId21"/>
    <p:sldId id="286" r:id="rId22"/>
    <p:sldId id="260" r:id="rId23"/>
    <p:sldId id="264" r:id="rId24"/>
    <p:sldId id="269" r:id="rId25"/>
    <p:sldId id="266" r:id="rId26"/>
    <p:sldId id="292" r:id="rId27"/>
    <p:sldId id="287" r:id="rId28"/>
    <p:sldId id="268" r:id="rId29"/>
    <p:sldId id="270" r:id="rId30"/>
    <p:sldId id="259" r:id="rId31"/>
    <p:sldId id="273" r:id="rId32"/>
    <p:sldId id="290" r:id="rId33"/>
    <p:sldId id="272" r:id="rId34"/>
    <p:sldId id="288" r:id="rId35"/>
    <p:sldId id="291" r:id="rId36"/>
    <p:sldId id="289" r:id="rId37"/>
    <p:sldId id="293" r:id="rId38"/>
    <p:sldId id="271" r:id="rId39"/>
    <p:sldId id="267" r:id="rId40"/>
    <p:sldId id="294" r:id="rId41"/>
    <p:sldId id="29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3" d="100"/>
          <a:sy n="63" d="100"/>
        </p:scale>
        <p:origin x="-5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17D6F-66AE-4EFA-99DB-965FF0A9911F}" type="datetimeFigureOut">
              <a:rPr lang="ru-RU" smtClean="0"/>
              <a:t>02.10.2013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A1F18-83FB-4192-B273-7E0AA85EF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8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2D0E9-EFEE-4B1B-B4E0-6E4E41230F67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607F8-A7C9-4D07-B79C-DA8C9452A40A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AE5B7-E464-459E-93C9-9F8DEF25446A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FE68B-C17A-41D9-9A7F-1A419024FFD7}" type="datetime1">
              <a:rPr lang="ru-RU" smtClean="0"/>
              <a:t>02.10.2013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AE3DE17-35D3-4EDC-9FA6-4B6C9CC3273A}" type="datetime1">
              <a:rPr lang="ru-RU" smtClean="0"/>
              <a:t>02.10.2013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92086-DC86-47C0-B967-1D934E3FD7F5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0CF68-5BA4-4DA1-B2C3-EBB436AF2765}" type="datetime1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33A6E-1037-43A3-9AF0-A4B94393C4E8}" type="datetime1">
              <a:rPr lang="ru-RU" smtClean="0"/>
              <a:t>02.10.2013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C3D01-DDB4-4BB6-9D57-974DE8ADA7A9}" type="datetime1">
              <a:rPr lang="ru-RU" smtClean="0"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2ACBD-D20C-44E5-9FBC-632D1BFE2887}" type="datetime1">
              <a:rPr lang="ru-RU" smtClean="0"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A40310-A8CF-4F9F-AF7C-1116CDB65593}" type="datetime1">
              <a:rPr lang="ru-RU" smtClean="0"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79976-4E46-4497-933F-6617B478DABA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5990-FB2A-43CC-99A0-78F4B83A3EDB}" type="datetime1">
              <a:rPr lang="ru-RU" smtClean="0"/>
              <a:t>02.10.2013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D011D-3E20-4A85-B981-FAA785F00BE4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7F29-DB00-42CD-B95D-B86D3A36C06F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15273-9CF7-40A8-83EC-92B1A7DCDD5D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0B2A-D64B-4CDB-BA83-A490E26E150E}" type="datetime1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5E2B-B6AE-4FD7-A608-C3041EF72247}" type="datetime1">
              <a:rPr lang="ru-RU" smtClean="0"/>
              <a:t>02.10.2013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39AA-5635-44D6-AD23-33D70B88B588}" type="datetime1">
              <a:rPr lang="ru-RU" smtClean="0"/>
              <a:t>02.10.2013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CF514-DF70-4138-A7D9-5ADEE5FFD356}" type="datetime1">
              <a:rPr lang="ru-RU" smtClean="0"/>
              <a:t>02.10.2013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D3584-87E1-4FEA-9F45-63B23089C0C0}" type="datetime1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DCC07-E3D3-4E92-98BC-8599A6D13679}" type="datetime1">
              <a:rPr lang="ru-RU" smtClean="0"/>
              <a:t>02.10.2013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5A843-4F4F-446F-B39B-8F0B560EC187}" type="datetime1">
              <a:rPr lang="ru-RU" smtClean="0"/>
              <a:t>02.10.2013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51EB1C-CADE-4260-845F-EDEB7F2DC371}" type="datetime1">
              <a:rPr lang="ru-RU" smtClean="0"/>
              <a:t>02.10.2013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0FC24DA-9734-4B7C-A42A-0E4B688C362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r="-4957" b="7855"/>
          <a:stretch>
            <a:fillRect/>
          </a:stretch>
        </p:blipFill>
        <p:spPr bwMode="auto">
          <a:xfrm>
            <a:off x="285720" y="428604"/>
            <a:ext cx="4572032" cy="6000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357422" y="6000768"/>
            <a:ext cx="1857388" cy="36933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1000108"/>
            <a:ext cx="3214710" cy="50167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accent2">
                    <a:lumMod val="50000"/>
                  </a:schemeClr>
                </a:solidFill>
              </a:rPr>
              <a:t>Подвижник русской культуры -академик  Дмитрий Сергеевич Лихачёв 1906-1999</a:t>
            </a:r>
            <a:endParaRPr lang="ru-RU" sz="4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2"/>
            <a:ext cx="6856429" cy="6047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000496" y="5715016"/>
            <a:ext cx="4572000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Семья Лихачёвых переехала на казенную квартиру в одно из зданий типографии по адресу Ораниенбаумская ул., 27.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lum bright="20000"/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4572008"/>
            <a:ext cx="4572000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Старейший </a:t>
            </a:r>
            <a:r>
              <a:rPr lang="ru-RU" b="1" i="1" dirty="0"/>
              <a:t>университет России – Петроградский (ныне – </a:t>
            </a:r>
            <a:r>
              <a:rPr lang="ru-RU" b="1" i="1" dirty="0" smtClean="0"/>
              <a:t>Санкт-Петербургский </a:t>
            </a:r>
            <a:r>
              <a:rPr lang="ru-RU" b="1" i="1" dirty="0"/>
              <a:t>государственный; основан Петром I вместе с Академией наук в 1724 году). 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5324475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4" name="AutoShape 4" descr="http://forum.postupim.ru/_fr/290/690764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5" y="142852"/>
            <a:ext cx="2714644" cy="297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067073"/>
            <a:ext cx="2312987" cy="364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3"/>
            <a:ext cx="3570281" cy="57995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4225" y="1000107"/>
            <a:ext cx="5195493" cy="371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786182" y="5143512"/>
            <a:ext cx="45720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Свидетельство о поступлении Д. С. Лихачева в Петроградский университет. 1923 г.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2"/>
            <a:ext cx="2787769" cy="4070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4572008"/>
            <a:ext cx="2371098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Виктор</a:t>
            </a:r>
            <a:r>
              <a:rPr lang="ru-RU" i="1" dirty="0" smtClean="0"/>
              <a:t> </a:t>
            </a:r>
            <a:r>
              <a:rPr lang="ru-RU" b="1" i="1" dirty="0" smtClean="0"/>
              <a:t>Максимович</a:t>
            </a:r>
            <a:r>
              <a:rPr lang="ru-RU" i="1" dirty="0" smtClean="0"/>
              <a:t> </a:t>
            </a:r>
          </a:p>
          <a:p>
            <a:r>
              <a:rPr lang="ru-RU" b="1" i="1" dirty="0" smtClean="0"/>
              <a:t>Жирмунский</a:t>
            </a:r>
            <a:r>
              <a:rPr lang="ru-RU" i="1" dirty="0" smtClean="0"/>
              <a:t>.</a:t>
            </a:r>
            <a:endParaRPr lang="ru-RU" i="1" dirty="0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857364"/>
            <a:ext cx="3143272" cy="44844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428992" y="1000108"/>
            <a:ext cx="218842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Лев Владимирович </a:t>
            </a:r>
          </a:p>
          <a:p>
            <a:r>
              <a:rPr lang="ru-RU" b="1" i="1" dirty="0" smtClean="0"/>
              <a:t>Щерба </a:t>
            </a:r>
            <a:endParaRPr lang="ru-RU" b="1" i="1" dirty="0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357166"/>
            <a:ext cx="2910437" cy="3929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286512" y="4572008"/>
            <a:ext cx="235494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Александр Иванович </a:t>
            </a:r>
          </a:p>
          <a:p>
            <a:r>
              <a:rPr lang="ru-RU" b="1" i="1" dirty="0" smtClean="0"/>
              <a:t>Введенский</a:t>
            </a:r>
            <a:endParaRPr lang="ru-RU" i="1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3" y="144463"/>
            <a:ext cx="3213091" cy="4886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5143512"/>
            <a:ext cx="321467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Андреевский (Андриевский) </a:t>
            </a:r>
          </a:p>
          <a:p>
            <a:r>
              <a:rPr lang="ru-RU" b="1" i="1" dirty="0" smtClean="0"/>
              <a:t>Иван Михайлович, </a:t>
            </a:r>
          </a:p>
          <a:p>
            <a:r>
              <a:rPr lang="ru-RU" b="1" i="1" dirty="0" smtClean="0"/>
              <a:t>историк Церкви, педагог,</a:t>
            </a:r>
          </a:p>
          <a:p>
            <a:r>
              <a:rPr lang="ru-RU" b="1" i="1" dirty="0" smtClean="0"/>
              <a:t> врач-психиатр, публицист.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571480"/>
            <a:ext cx="4572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Володя Раков и Дмитрий Лихачёв. Рисунок В. Ракова</a:t>
            </a:r>
            <a:endParaRPr lang="ru-RU" b="1" i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500174"/>
            <a:ext cx="3083512" cy="4851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3"/>
            <a:ext cx="7427934" cy="5348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428860" y="5357826"/>
            <a:ext cx="6072230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Дом на улице Блохина, 12 (бывшая Церковная), где в квартире № 22 в мансардном этаже проходили заседания Хельфернака и Братства Серафима Саровского</a:t>
            </a:r>
            <a:endParaRPr lang="ru-RU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4"/>
            <a:ext cx="3810000" cy="5343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42844" y="6000768"/>
            <a:ext cx="321471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Дмитрий Сергеевич Лихачев </a:t>
            </a:r>
          </a:p>
          <a:p>
            <a:r>
              <a:rPr lang="ru-RU" b="1" i="1" dirty="0" smtClean="0"/>
              <a:t>на Соловках. 1930.</a:t>
            </a:r>
            <a:endParaRPr lang="ru-RU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285728"/>
            <a:ext cx="5494716" cy="3154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6248" y="3929066"/>
            <a:ext cx="4572000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«Территория монастыря».</a:t>
            </a:r>
            <a:endParaRPr lang="ru-RU" i="1" dirty="0" smtClean="0"/>
          </a:p>
          <a:p>
            <a:r>
              <a:rPr lang="ru-RU" b="1" i="1" dirty="0" smtClean="0"/>
              <a:t>Где-то здесь возле центрального окна была камера, в которой содержался во времена </a:t>
            </a:r>
            <a:r>
              <a:rPr lang="ru-RU" b="1" i="1" dirty="0" err="1" smtClean="0"/>
              <a:t>СЛОНа</a:t>
            </a:r>
            <a:r>
              <a:rPr lang="ru-RU" b="1" i="1" dirty="0" smtClean="0"/>
              <a:t> Дмитрий Сергеевич Лихачев.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b="1408"/>
          <a:stretch>
            <a:fillRect/>
          </a:stretch>
        </p:blipFill>
        <p:spPr bwMode="auto">
          <a:xfrm>
            <a:off x="166381" y="214290"/>
            <a:ext cx="8795546" cy="50006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071802" y="407194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5715016"/>
            <a:ext cx="4572000" cy="70788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i="1" dirty="0" smtClean="0"/>
              <a:t>Лихачев </a:t>
            </a:r>
            <a:r>
              <a:rPr lang="ru-RU" sz="2000" b="1" i="1" dirty="0"/>
              <a:t>с родителями, посетившими его в Соловецком лагере. 1929 г.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5539"/>
          <a:stretch>
            <a:fillRect/>
          </a:stretch>
        </p:blipFill>
        <p:spPr bwMode="auto">
          <a:xfrm>
            <a:off x="-4398" y="144462"/>
            <a:ext cx="9148398" cy="6356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4925" y="3786190"/>
            <a:ext cx="4999075" cy="3071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463" y="144463"/>
            <a:ext cx="5772150" cy="3971925"/>
          </a:xfrm>
          <a:prstGeom prst="foldedCorner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85786" y="5286388"/>
            <a:ext cx="3036601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Шлюз №19 - выход с канала</a:t>
            </a:r>
          </a:p>
          <a:p>
            <a:r>
              <a:rPr lang="ru-RU" b="1" i="1" dirty="0" smtClean="0"/>
              <a:t> в Белое море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143636" y="1000108"/>
            <a:ext cx="235745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Строительство Беломоро-Балтийского канала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14290"/>
            <a:ext cx="3249590" cy="5380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143504" y="5786454"/>
            <a:ext cx="367728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В.С. Лихачева с сыновьями. 1911 г.</a:t>
            </a:r>
            <a:endParaRPr lang="ru-RU" b="1" i="1" dirty="0"/>
          </a:p>
        </p:txBody>
      </p:sp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777" y="144462"/>
            <a:ext cx="4141785" cy="5503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42844" y="5786454"/>
            <a:ext cx="4572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В.С. Лихачева (Коняева) и С.М. Лихачев. 1900 г.</a:t>
            </a:r>
            <a:endParaRPr lang="ru-RU" b="1" i="1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3091" y="-24"/>
            <a:ext cx="4284661" cy="6775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628" y="4714884"/>
            <a:ext cx="386150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/>
              <a:t>Д. С. Лихачев. Весна 1932 г.</a:t>
            </a:r>
            <a:endParaRPr lang="ru-RU" sz="2400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5530647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1302" y="3073396"/>
            <a:ext cx="5445474" cy="37846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2" y="3929066"/>
            <a:ext cx="264320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Справка о работе </a:t>
            </a:r>
          </a:p>
          <a:p>
            <a:r>
              <a:rPr lang="ru-RU" b="1" i="1" dirty="0" smtClean="0"/>
              <a:t>Д. С. Лихачева в должности ученого корректора. 1936 г.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714356"/>
            <a:ext cx="378621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Д. С. Лихачев. Ленинград. 1930-е гг. </a:t>
            </a:r>
            <a:endParaRPr lang="ru-RU" b="1" i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71736" y="5643578"/>
            <a:ext cx="4572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/>
              <a:t>Институт русской литературы </a:t>
            </a:r>
            <a:endParaRPr lang="ru-RU" sz="2000" b="1" dirty="0" smtClean="0"/>
          </a:p>
          <a:p>
            <a:r>
              <a:rPr lang="ru-RU" sz="2000" b="1" dirty="0" smtClean="0"/>
              <a:t>(Пушкинский </a:t>
            </a:r>
            <a:r>
              <a:rPr lang="ru-RU" sz="2000" b="1" dirty="0"/>
              <a:t>дом) </a:t>
            </a:r>
            <a:r>
              <a:rPr lang="ru-RU" sz="2000" b="1" dirty="0" smtClean="0"/>
              <a:t>РАН. 30-е годы</a:t>
            </a:r>
            <a:endParaRPr lang="ru-RU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999537" cy="5287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777" y="144463"/>
            <a:ext cx="3284529" cy="23778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6" y="2511045"/>
            <a:ext cx="3143240" cy="4346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12831" y="0"/>
            <a:ext cx="5131169" cy="3714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3214686"/>
            <a:ext cx="5303730" cy="350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476250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3857628"/>
            <a:ext cx="392909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Зинаида Александровна и Дмитрий Сергеевич Лихачевы. 1937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38656" y="1643050"/>
            <a:ext cx="47625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143372" y="5500702"/>
            <a:ext cx="457200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З.А. и Д.С. Лихачевы с дочерьми Милой и Верой. Ленинград. 1937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1323" y="214290"/>
            <a:ext cx="4221271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57686" y="5857892"/>
            <a:ext cx="45720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В. С. Лихачева и Д. С. Лихачев с Милой и Верой в Ботаническом саду. Осень 1941 г.</a:t>
            </a:r>
            <a:endParaRPr lang="ru-RU" b="1" i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3" y="1928822"/>
            <a:ext cx="4822035" cy="32146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428728" y="928670"/>
            <a:ext cx="2249334" cy="46166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/>
              <a:t>22 июня 1941 г.</a:t>
            </a:r>
            <a:endParaRPr lang="ru-RU" sz="2400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3"/>
            <a:ext cx="3213091" cy="4538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29495" y="2643182"/>
            <a:ext cx="6114505" cy="3964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857620" y="1357298"/>
            <a:ext cx="45720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Сергей Михайлович Лихачев. 1941 г. Фотография из Фототеки Д. С. Лихачева.</a:t>
            </a:r>
            <a:endParaRPr lang="ru-RU" b="1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857256"/>
            <a:ext cx="3486127" cy="5000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b="58771"/>
          <a:stretch>
            <a:fillRect/>
          </a:stretch>
        </p:blipFill>
        <p:spPr bwMode="auto">
          <a:xfrm>
            <a:off x="3857620" y="0"/>
            <a:ext cx="5226814" cy="3427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496" y="3386485"/>
            <a:ext cx="5143504" cy="3471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86445"/>
            <a:ext cx="4996910" cy="6385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3357562"/>
            <a:ext cx="2111027" cy="83099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/>
              <a:t>Д. С. Лихачев. </a:t>
            </a:r>
          </a:p>
          <a:p>
            <a:r>
              <a:rPr lang="ru-RU" sz="2400" b="1" i="1" dirty="0" smtClean="0"/>
              <a:t>2 мая 1944 г.</a:t>
            </a:r>
            <a:endParaRPr lang="ru-RU" sz="2400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2"/>
            <a:ext cx="2570149" cy="3779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794" y="2428868"/>
            <a:ext cx="2643206" cy="4027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285727"/>
            <a:ext cx="2428892" cy="31959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428604"/>
            <a:ext cx="2643206" cy="4344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315" y="3500438"/>
            <a:ext cx="2229421" cy="3357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3071810"/>
            <a:ext cx="2143140" cy="34328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652" y="144462"/>
            <a:ext cx="4141786" cy="5562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642910" y="5786454"/>
            <a:ext cx="2981907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С.М. Лихачев с сыновьями. </a:t>
            </a:r>
          </a:p>
          <a:p>
            <a:r>
              <a:rPr lang="ru-RU" b="1" i="1" dirty="0" err="1" smtClean="0"/>
              <a:t>Мисхор</a:t>
            </a:r>
            <a:r>
              <a:rPr lang="ru-RU" b="1" i="1" dirty="0" smtClean="0"/>
              <a:t>. 1912 г.</a:t>
            </a:r>
            <a:endParaRPr lang="ru-RU" b="1" i="1" dirty="0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284" y="214290"/>
            <a:ext cx="3424244" cy="5005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14942" y="5643578"/>
            <a:ext cx="283045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Миша и Митя Лихачевы. </a:t>
            </a:r>
          </a:p>
          <a:p>
            <a:r>
              <a:rPr lang="ru-RU" b="1" i="1" dirty="0" smtClean="0"/>
              <a:t>Одесса. 1912 г.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lum bright="20000"/>
          </a:blip>
          <a:srcRect l="7293" t="25344" r="3978"/>
          <a:stretch>
            <a:fillRect/>
          </a:stretch>
        </p:blipFill>
        <p:spPr bwMode="auto">
          <a:xfrm>
            <a:off x="0" y="-357214"/>
            <a:ext cx="9192638" cy="72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85728"/>
            <a:ext cx="3676391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5643578"/>
            <a:ext cx="2950680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Д. С. Лихачев. Весна 1950 г.</a:t>
            </a:r>
            <a:endParaRPr lang="ru-RU" b="1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1349" y="642918"/>
            <a:ext cx="5152651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714876" y="4643446"/>
            <a:ext cx="407196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Д. С. Лихачев со студентами исторического факультета Ленинградского государственного университета. 1953 г.</a:t>
            </a:r>
            <a:endParaRPr lang="ru-RU" b="1" i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44462"/>
            <a:ext cx="6948331" cy="5621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00166" y="6143644"/>
            <a:ext cx="6048002" cy="461665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i="1" dirty="0" smtClean="0"/>
              <a:t>Вера и Мила, дочери Д. С. Лихачева. 1953 г.</a:t>
            </a:r>
            <a:endParaRPr lang="ru-RU" sz="2400" b="1" i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31</a:t>
            </a:fld>
            <a:endParaRPr lang="ru-R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lum bright="20000"/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2692" y="787405"/>
            <a:ext cx="5113573" cy="3284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4143372" y="4643446"/>
            <a:ext cx="45720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Ученики Дмитрия Сергеевича Лихачёва -  сотрудники Института русской литературы (Пушкинского Дома) Российской Академии наук.</a:t>
            </a:r>
            <a:endParaRPr lang="ru-RU" b="1" i="1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8777"/>
            <a:ext cx="3762159" cy="4927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8596" y="5572140"/>
            <a:ext cx="335758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Рабочий кабинет Д.С.Лихачёва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lum bright="20000"/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1214422"/>
            <a:ext cx="5274894" cy="3429024"/>
          </a:xfrm>
          <a:prstGeom prst="foldedCorner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5143512"/>
            <a:ext cx="457200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5-е Всесоюзное совещание по древнерусской литературе. Май 1962 г.</a:t>
            </a:r>
            <a:endParaRPr lang="ru-RU" b="1" i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285860"/>
            <a:ext cx="3470680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143440" y="357166"/>
            <a:ext cx="400056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В кабинете Сектора древнерусской литературы Пушкинского Дома. </a:t>
            </a:r>
          </a:p>
          <a:p>
            <a:r>
              <a:rPr lang="ru-RU" b="1" i="1" dirty="0" smtClean="0"/>
              <a:t>1960-е гг.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33</a:t>
            </a:fld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9" y="144462"/>
            <a:ext cx="3856033" cy="5119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285860"/>
            <a:ext cx="3810000" cy="518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1472" y="5786454"/>
            <a:ext cx="3429024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Вера Дмитриевна Лихачёва 1937-1981 г.г.</a:t>
            </a:r>
            <a:endParaRPr lang="ru-RU" b="1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44463" y="144463"/>
            <a:ext cx="4503040" cy="3213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282" y="3643314"/>
            <a:ext cx="45720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 smtClean="0"/>
              <a:t>Председатель Правления Советского Фонда культуры Д. С. Лихачев со своими заместителями О. И. Карпухиным </a:t>
            </a:r>
          </a:p>
          <a:p>
            <a:r>
              <a:rPr lang="ru-RU" b="1" i="1" dirty="0" smtClean="0"/>
              <a:t>и Г. В. Мясниковым. 1987 г.</a:t>
            </a:r>
            <a:endParaRPr lang="ru-RU" b="1" i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071545"/>
            <a:ext cx="3986218" cy="5314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25360"/>
            <a:ext cx="8929718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Культура представляет главный смысл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 главную ценность существования  человечества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моим друзьям, благодаря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которым Декларация прав культуры увидела свет.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Давайте объединим усилия, чтобы заложенные в ней идеи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были реализованы.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                                                                           Академик Д.С.Лихачев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  25.11.96 г.  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ДЕКЛАРАЦИЯ   ПРАВ   КУЛЬТУРЫ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разработан в развитие идеи и основного содержания “ Декларации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культуры ”, предложенной Почетным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гражданином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Санкт-Петербурга академиком Д.С.Лихачевым.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Доработка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текста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осуществлена общественной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комиссией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Правительстве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Санкт-Петербурга,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созданной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распоряжением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мэра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(№ 1281-р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18.12.95 г.)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научным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руководством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академика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Д.С.Лихачева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Финансирование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научных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исследований в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ходе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создания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“ Декларации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культуры ” и публикация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осуществлены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собственные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средства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Санкт-Петербургского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Гуманитарного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университета </a:t>
            </a:r>
            <a:r>
              <a:rPr kumimoji="0" lang="en-US" sz="12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профсоюзов</a:t>
            </a:r>
            <a:r>
              <a:rPr kumimoji="0" lang="en-US" sz="1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ПРАВО  НА  КУЛЬТУРУ  ЕСТЬ  ПРАВО  НА  ЖИЗНЬ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Летом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1995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наш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великий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соотечественник академик Дмитрий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Сергеевич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Лихачев выступил с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идеей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разработки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"Декларации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культуры".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мысли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Дмитрия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Сергеевича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современный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цивилизации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породил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необходимость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официального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принятия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международным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сообществом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правительствами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государств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ряда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принципов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положений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обеспечивающих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дальнейшее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сохранение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развитие культуры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достояния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человечества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В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этой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логичным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представлялось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обсудить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эту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идею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интеллигенцией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Санкт-Петербурга,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выйти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в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международное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сообщество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инициативой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принятия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Декларации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имени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являющегося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уникальным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явлением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мировой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культуры. 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известно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Санкт-Петербург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—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единственный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город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включенный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ЮНЕСКО в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всемирного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культурного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наследия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Исходя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необходимости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дать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импульс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общественной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дискуссии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Дмитрий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Сергеевич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подготовил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выражаясь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словами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"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" Декларации,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который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был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издан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нашим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Университетом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Д. С. Лихачев —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Почетный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доктор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Санкт-Петербургского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Гуманитарного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университета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профсоюзов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в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последние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годы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тесно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сотрудничающий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нашим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коллективом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совместных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научных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общественных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делах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Вот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почему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первыми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познакомились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его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идеями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Декларации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студенты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СПбГУП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"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Свои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надежды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реализацию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идей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Декларации я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возлагаю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молодых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людей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с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университетским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образованием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", —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сказал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тогда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Дмитрий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Сергеевич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 (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состоялась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1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сентября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1995 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нашем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традиционном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"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Дне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Знаний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").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36</a:t>
            </a:fld>
            <a:endParaRPr lang="ru-R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39" y="144463"/>
            <a:ext cx="3570281" cy="5355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7738" y="1214422"/>
            <a:ext cx="4660542" cy="3509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000232" y="5643578"/>
            <a:ext cx="5072098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/>
              <a:t>Фотографии Д.С.Лихачёва последних лет</a:t>
            </a:r>
            <a:endParaRPr lang="ru-RU" sz="2000" b="1" i="1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  <a:lum bright="40000"/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929190" y="2071678"/>
            <a:ext cx="3857684" cy="20313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Дмитрий Сергеевич Лихачёв скончался 30 сентября 1999 г. в Санкт-Петербурге. Похоронен на кладбище в Комарово 4 октября. Памятник на могиле учёного выполнил известный скульптор  В.В.Васильковский</a:t>
            </a:r>
            <a:endParaRPr lang="ru-RU" sz="2400" b="1" i="1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9819"/>
            <a:ext cx="4214842" cy="62695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-48638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6363" y="3271560"/>
            <a:ext cx="5356231" cy="3515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086048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14910" y="1071546"/>
            <a:ext cx="392909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Зинаида Александровна и Людмила Дмитриевна Лихачевы. 1984 г.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072074"/>
            <a:ext cx="4000528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Зинаида Александровна и Дмитрий Сергеевич Лихачевы. 1989 г.</a:t>
            </a:r>
            <a:endParaRPr lang="ru-RU" b="1" i="1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39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3" y="144462"/>
            <a:ext cx="5159588" cy="3070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286380" y="785794"/>
            <a:ext cx="357186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Первое лето в Куоккале. 1906 г. В центре: Митя Лихачев на руках у матери, внизу: Миша Лихачев.</a:t>
            </a:r>
            <a:endParaRPr lang="ru-RU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8847" y="3143248"/>
            <a:ext cx="5805153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4143380"/>
            <a:ext cx="3357554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Куоккала. Парк Ридингера. В.С. Лихачева с сыновьями, Мишей и Митей. 1909 г.</a:t>
            </a:r>
            <a:endParaRPr lang="ru-RU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-48638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40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84784"/>
            <a:ext cx="70359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4656702"/>
            <a:ext cx="36384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Составитель: главный библиограф</a:t>
            </a:r>
          </a:p>
          <a:p>
            <a:pPr algn="ctr"/>
            <a:r>
              <a:rPr lang="ru-RU" b="1" dirty="0" smtClean="0"/>
              <a:t> ЦРБ им. Д. С. Лихачева</a:t>
            </a:r>
          </a:p>
          <a:p>
            <a:pPr algn="ctr"/>
            <a:r>
              <a:rPr lang="ru-RU" b="1" dirty="0" smtClean="0"/>
              <a:t>Бабанова О. В.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41017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AutoShape 2" descr="http://likhachev.lfond.spb.ru/Images/excurs/image004b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929330"/>
            <a:ext cx="45720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/>
              <a:t>Бывшая гимназия Человеколюбивого общества (ныне – средняя школа № 232).</a:t>
            </a:r>
            <a:endParaRPr lang="ru-RU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b="13144"/>
          <a:stretch>
            <a:fillRect/>
          </a:stretch>
        </p:blipFill>
        <p:spPr bwMode="auto">
          <a:xfrm>
            <a:off x="642910" y="74768"/>
            <a:ext cx="7858180" cy="592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42844" y="5357826"/>
            <a:ext cx="45720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/>
              <a:t>Здание </a:t>
            </a:r>
            <a:r>
              <a:rPr lang="ru-RU" b="1" i="1" dirty="0"/>
              <a:t>гимназии К. И. Мая, где создан мемориальный зал академика </a:t>
            </a:r>
            <a:endParaRPr lang="ru-RU" b="1" i="1" dirty="0" smtClean="0"/>
          </a:p>
          <a:p>
            <a:r>
              <a:rPr lang="ru-RU" b="1" i="1" dirty="0" smtClean="0"/>
              <a:t>Д</a:t>
            </a:r>
            <a:r>
              <a:rPr lang="ru-RU" b="1" i="1" dirty="0"/>
              <a:t>. С. Лихачева, обучавшегося в этих стенах в </a:t>
            </a:r>
            <a:r>
              <a:rPr lang="ru-RU" b="1" i="1" dirty="0" smtClean="0"/>
              <a:t>1916–1918 </a:t>
            </a:r>
            <a:r>
              <a:rPr lang="ru-RU" b="1" i="1" dirty="0"/>
              <a:t>годах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462" y="144463"/>
            <a:ext cx="5213355" cy="5133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9437" y="357166"/>
            <a:ext cx="3784595" cy="2464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5603" y="3429000"/>
            <a:ext cx="3808397" cy="2604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143636" y="6215082"/>
            <a:ext cx="207170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Учебный класс</a:t>
            </a:r>
            <a:endParaRPr lang="ru-RU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6786578" y="2928934"/>
            <a:ext cx="1143008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i="1" dirty="0" smtClean="0"/>
              <a:t>Музей</a:t>
            </a:r>
            <a:endParaRPr lang="ru-RU" b="1" i="1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 rot="10800000" flipV="1">
            <a:off x="500034" y="5657671"/>
            <a:ext cx="8429684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Бывшая </a:t>
            </a:r>
            <a:r>
              <a:rPr lang="ru-RU" b="1" i="1" dirty="0" smtClean="0"/>
              <a:t>гимназия, </a:t>
            </a:r>
            <a:r>
              <a:rPr lang="ru-RU" b="1" i="1" dirty="0"/>
              <a:t>организованная театральным антрепренером Лидией Даниловной Лентовской (после революции – единая трудовая средняя школа I и II ступени; ныне – </a:t>
            </a:r>
            <a:r>
              <a:rPr lang="ru-RU" b="1" i="1" dirty="0" smtClean="0"/>
              <a:t>общеобразовательная </a:t>
            </a:r>
            <a:r>
              <a:rPr lang="ru-RU" b="1" i="1" dirty="0"/>
              <a:t>школа № 47 имени </a:t>
            </a:r>
            <a:endParaRPr lang="ru-RU" b="1" i="1" dirty="0" smtClean="0"/>
          </a:p>
          <a:p>
            <a:r>
              <a:rPr lang="ru-RU" b="1" i="1" dirty="0" smtClean="0"/>
              <a:t>Д</a:t>
            </a:r>
            <a:r>
              <a:rPr lang="ru-RU" b="1" i="1" dirty="0"/>
              <a:t>. С. </a:t>
            </a:r>
            <a:r>
              <a:rPr lang="ru-RU" b="1" i="1" dirty="0" smtClean="0"/>
              <a:t>Лихачёва)</a:t>
            </a:r>
            <a:endParaRPr lang="ru-RU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76" y="0"/>
            <a:ext cx="7620000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529" y="144462"/>
            <a:ext cx="4356099" cy="6548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429256" y="2786058"/>
            <a:ext cx="3357554" cy="156966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/>
              <a:t>Л. В. Георг, преподаватель словесности в школе Лентовской. 1920 г.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996A56"/>
              </a:clrFrom>
              <a:clrTo>
                <a:srgbClr val="996A56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7293" t="25344" r="3978"/>
          <a:stretch>
            <a:fillRect/>
          </a:stretch>
        </p:blipFill>
        <p:spPr bwMode="auto">
          <a:xfrm>
            <a:off x="0" y="0"/>
            <a:ext cx="9192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4064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857496"/>
            <a:ext cx="2855901" cy="3807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48" y="1595446"/>
            <a:ext cx="4635504" cy="3476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572000" y="5214950"/>
            <a:ext cx="378621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i="1" dirty="0" smtClean="0"/>
              <a:t>Интерьер школы Лентовской</a:t>
            </a:r>
          </a:p>
          <a:p>
            <a:r>
              <a:rPr lang="ru-RU" sz="2000" b="1" i="1" dirty="0" smtClean="0"/>
              <a:t> </a:t>
            </a:r>
            <a:endParaRPr lang="ru-RU" sz="2000" b="1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C24DA-9734-4B7C-A42A-0E4B688C362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1309</TotalTime>
  <Words>638</Words>
  <Application>Microsoft Office PowerPoint</Application>
  <PresentationFormat>Экран (4:3)</PresentationFormat>
  <Paragraphs>135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40</vt:i4>
      </vt:variant>
    </vt:vector>
  </HeadingPairs>
  <TitlesOfParts>
    <vt:vector size="42" baseType="lpstr">
      <vt:lpstr>Тема Office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NSK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Met</cp:lastModifiedBy>
  <cp:revision>135</cp:revision>
  <dcterms:created xsi:type="dcterms:W3CDTF">2012-10-16T03:36:02Z</dcterms:created>
  <dcterms:modified xsi:type="dcterms:W3CDTF">2013-10-02T07:18:58Z</dcterms:modified>
</cp:coreProperties>
</file>