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notesMasterIdLst>
    <p:notesMasterId r:id="rId24"/>
  </p:notesMasterIdLst>
  <p:sldIdLst>
    <p:sldId id="27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15B"/>
    <a:srgbClr val="FF9933"/>
    <a:srgbClr val="EC8E40"/>
    <a:srgbClr val="403F1D"/>
    <a:srgbClr val="F8F8F8"/>
    <a:srgbClr val="FF6600"/>
    <a:srgbClr val="FFFFCC"/>
    <a:srgbClr val="3366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4E8F9-5FB8-4BE7-9B29-3235C70551BE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DC9D1-1451-401D-A4D8-3D29E91FE22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2DC9D1-1451-401D-A4D8-3D29E91FE228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2E8AB-FD8D-440C-B851-4F5A81440B2B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E6647-9B84-46E2-A210-F0BAEB16F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73ECB-6A39-4CC0-B005-220557965C48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1F207-0D3A-4DDA-9904-4D2613F70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EA99E-DA57-43BC-B972-00D65B5099C8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06B86-16D3-4838-A920-2840830C2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542E8AB-FD8D-440C-B851-4F5A81440B2B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EBE6647-9B84-46E2-A210-F0BAEB16FF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42AA6BC-FE08-4BFF-B702-BD158EEDB960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045CDD6-06FD-4AE0-B102-ED9D59110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89482CA-AFC4-436C-81ED-8A7482899252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4655CBC-4567-4D70-B054-834161193B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7438CEE-F823-41FA-B2A5-2DAD09333259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5272E9D-3C64-427D-93E4-DEF7E5EB18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8576527-30A5-430D-A834-6A4E50057E71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8E1D122-78EA-477C-A4BC-5ABE3DB706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CFF9AFD-6EF6-427B-B980-08D39AAB38BC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635297F-33F1-4814-B6C3-1A53A4512E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2ECF107-C11B-4F44-9EEE-82AAAB49DBFD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36AA2E3-80E5-4005-92C5-7D788BDB91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28EFDB81-1BC1-4E1D-87BF-95EF3773C407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DCEE949-0632-4E72-8C61-6BD43AFD6C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AA6BC-FE08-4BFF-B702-BD158EEDB960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5CDD6-06FD-4AE0-B102-ED9D59110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AA0C4F7-991A-4CD7-8F81-C761E5BB686B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C2620D1-84AC-4B93-9599-1F0ED6EC0A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A873ECB-6A39-4CC0-B005-220557965C48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811F207-0D3A-4DDA-9904-4D2613F70A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E7EA99E-DA57-43BC-B972-00D65B5099C8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F06B86-16D3-4838-A920-2840830C26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482CA-AFC4-436C-81ED-8A7482899252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55CBC-4567-4D70-B054-834161193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38CEE-F823-41FA-B2A5-2DAD09333259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72E9D-3C64-427D-93E4-DEF7E5EB1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76527-30A5-430D-A834-6A4E50057E71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1D122-78EA-477C-A4BC-5ABE3DB706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F9AFD-6EF6-427B-B980-08D39AAB38BC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5297F-33F1-4814-B6C3-1A53A4512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CF107-C11B-4F44-9EEE-82AAAB49DBFD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AA2E3-80E5-4005-92C5-7D788BDB9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DB81-1BC1-4E1D-87BF-95EF3773C407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EE949-0632-4E72-8C61-6BD43AFD6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0C4F7-991A-4CD7-8F81-C761E5BB686B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620D1-84AC-4B93-9599-1F0ED6EC0A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3BDBAC-16B6-492D-A0A9-2D35C2DD2C74}" type="datetimeFigureOut">
              <a:rPr lang="ru-RU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27FAD7-770B-45B1-AF81-FC43A7CAF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5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E3BDBAC-16B6-492D-A0A9-2D35C2DD2C74}" type="datetimeFigureOut">
              <a:rPr lang="ru-RU" smtClean="0"/>
              <a:pPr>
                <a:defRPr/>
              </a:pPr>
              <a:t>02.12.2013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127FAD7-770B-45B1-AF81-FC43A7CAFF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700808"/>
            <a:ext cx="8229600" cy="2016224"/>
          </a:xfr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  <a:softEdge rad="635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72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  <a:t>Лев Николаевич</a:t>
            </a:r>
            <a:br>
              <a:rPr lang="ru-RU" sz="72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</a:br>
            <a:r>
              <a:rPr lang="ru-RU" sz="72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72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  <a:t>Т</a:t>
            </a:r>
            <a:r>
              <a:rPr lang="ru-RU" sz="72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  <a:t>олстой</a:t>
            </a:r>
            <a:r>
              <a:rPr lang="en-US" sz="72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  <a:t>.</a:t>
            </a:r>
            <a:endParaRPr lang="ru-RU" sz="7200" b="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59624" y="587727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LeftFacing"/>
              <a:lightRig rig="threePt" dir="t"/>
            </a:scene3d>
          </a:bodyPr>
          <a:lstStyle/>
          <a:p>
            <a:r>
              <a:rPr lang="en-US" sz="3200" dirty="0" err="1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Lucida Handwriting" pitchFamily="66" charset="0"/>
              </a:rPr>
              <a:t>Mstiev</a:t>
            </a:r>
            <a:r>
              <a:rPr lang="en-US" sz="32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Lucida Handwriting" pitchFamily="66" charset="0"/>
              </a:rPr>
              <a:t> </a:t>
            </a:r>
            <a:r>
              <a:rPr lang="en-US" sz="3200" dirty="0" err="1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Lucida Handwriting" pitchFamily="66" charset="0"/>
              </a:rPr>
              <a:t>Arsen</a:t>
            </a:r>
            <a:r>
              <a:rPr lang="en-US" sz="32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Lucida Handwriting" pitchFamily="66" charset="0"/>
              </a:rPr>
              <a:t> </a:t>
            </a:r>
          </a:p>
        </p:txBody>
      </p:sp>
      <p:pic>
        <p:nvPicPr>
          <p:cNvPr id="9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B15B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10800000">
            <a:off x="7452320" y="2564904"/>
            <a:ext cx="1368152" cy="12541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  <p:pic>
        <p:nvPicPr>
          <p:cNvPr id="8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B15B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5400000">
            <a:off x="7467321" y="1685807"/>
            <a:ext cx="1368152" cy="12541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  <p:pic>
        <p:nvPicPr>
          <p:cNvPr id="6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B15B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>
            <a:off x="395536" y="1628800"/>
            <a:ext cx="1368152" cy="12541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  <p:pic>
        <p:nvPicPr>
          <p:cNvPr id="7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B15B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16200000">
            <a:off x="338531" y="2549902"/>
            <a:ext cx="1368152" cy="12541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рсен\Desktop\filepicker-aJ4vfPI8QeOwBQ3MxVYb_Paris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907704" y="3212976"/>
            <a:ext cx="5486400" cy="3429000"/>
          </a:xfrm>
          <a:prstGeom prst="ellipse">
            <a:avLst/>
          </a:prstGeom>
          <a:noFill/>
          <a:effectLst>
            <a:softEdge rad="635000"/>
          </a:effectLst>
        </p:spPr>
      </p:pic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395536" y="260648"/>
            <a:ext cx="83518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Настойчивые советы Тургенева оставить военную службу все-таки имели действие на Толстого: он подал прошение об отставке и в ноябре 1856 года получил увольнение от военной службы, а в начале 1857 года отправился в свое первое заграничное путешествие через Варшаву в Париж.</a:t>
            </a: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4355976" y="6165304"/>
            <a:ext cx="1008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Париж</a:t>
            </a:r>
            <a:endParaRPr kumimoji="1"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251520" y="116632"/>
            <a:ext cx="87487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Из Франции Толстой в начале марта 1861 года прибыл в Лондон. Здесь ему посчастливилось присутствовать на лекции Чарльза Диккенса, который был одним из самых любимых писателей Толстого; его портрет он поместил в своем яснополянском кабинете среди портретов близких людей.</a:t>
            </a:r>
            <a:endParaRPr kumimoji="1"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5220072" y="5157192"/>
            <a:ext cx="35638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perspectiveHeroicExtremeLeftFacing"/>
              <a:lightRig rig="threePt" dir="t"/>
            </a:scene3d>
          </a:bodyPr>
          <a:lstStyle/>
          <a:p>
            <a:pPr>
              <a:spcBef>
                <a:spcPts val="4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Из </a:t>
            </a:r>
            <a:r>
              <a:rPr kumimoji="1" lang="ru-RU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Лондона </a:t>
            </a:r>
            <a:endParaRPr kumimoji="1" lang="ru-RU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  <a:p>
            <a:pPr>
              <a:spcBef>
                <a:spcPts val="4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Толстой возвращается в Россию через Брюссель.</a:t>
            </a:r>
          </a:p>
        </p:txBody>
      </p:sp>
      <p:pic>
        <p:nvPicPr>
          <p:cNvPr id="2050" name="Picture 2" descr="C:\Users\Арсен\Desktop\Лондон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2132856"/>
            <a:ext cx="5652120" cy="422927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2339752" y="5373216"/>
            <a:ext cx="1081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Лондон.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0" y="0"/>
            <a:ext cx="37448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perspectiveHeroicExtremeRightFacing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В сентябре 1862 года Толстой женился на Софье Андреевне </a:t>
            </a:r>
            <a:r>
              <a:rPr kumimoji="1" lang="ru-RU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Берс.</a:t>
            </a:r>
            <a:endParaRPr kumimoji="1" lang="ru-RU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3635896" y="6491288"/>
            <a:ext cx="144016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Софья </a:t>
            </a:r>
            <a:r>
              <a:rPr kumimoji="1"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Берс</a:t>
            </a:r>
            <a:endParaRPr kumimoji="1"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074" name="Picture 2" descr="C:\Users\Арсен\Desktop\0082-021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EC8E4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483768" y="836712"/>
            <a:ext cx="3672408" cy="5113480"/>
          </a:xfrm>
          <a:prstGeom prst="ellipse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11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323528" y="0"/>
            <a:ext cx="824547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Сразу же после свадьбы Лев Николаевич и Софья Андреевна уехали в Ясную Поляну, где прожили почти  безвыездно 20 лет</a:t>
            </a:r>
            <a:r>
              <a:rPr kumimoji="1" lang="ru-RU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. В </a:t>
            </a: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Софье Андреевне он нашел прилежную помощницу в своем литературном труде. Она бесконечное число раз разбирала и переписывала трудные для чтения рукописи писателя, счастливая тем, что первая читает его произведения.</a:t>
            </a:r>
          </a:p>
        </p:txBody>
      </p:sp>
      <p:pic>
        <p:nvPicPr>
          <p:cNvPr id="14339" name="Picture 6" descr="т26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28184" y="2996952"/>
            <a:ext cx="2915816" cy="399193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635000"/>
          </a:effectLst>
          <a:scene3d>
            <a:camera prst="perspectiveContrastingLeftFacing"/>
            <a:lightRig rig="threePt" dir="t"/>
          </a:scene3d>
        </p:spPr>
      </p:pic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5940152" y="6165304"/>
            <a:ext cx="1655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+mn-lt"/>
              </a:rPr>
              <a:t>С.А.Толстая.</a:t>
            </a:r>
          </a:p>
        </p:txBody>
      </p:sp>
      <p:pic>
        <p:nvPicPr>
          <p:cNvPr id="14341" name="Picture 8" descr="т25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324544" y="2815856"/>
            <a:ext cx="2880320" cy="404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perspectiveContrastingRightFacing"/>
            <a:lightRig rig="threePt" dir="t"/>
          </a:scene3d>
        </p:spPr>
      </p:pic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835696" y="6211669"/>
            <a:ext cx="14405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+mn-lt"/>
              </a:rPr>
              <a:t>Л.Н.Толстой.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 bright="-11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5" descr="т27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87624" y="2636912"/>
            <a:ext cx="6336704" cy="340637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323528" y="0"/>
            <a:ext cx="8064500" cy="2359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kumimoji="1"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С 1882 года Толстой с семьей жил </a:t>
            </a:r>
            <a:r>
              <a:rPr kumimoji="1"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Москве</a:t>
            </a:r>
            <a:endParaRPr kumimoji="1"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kumimoji="1"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На </a:t>
            </a:r>
            <a:r>
              <a:rPr kumimoji="1"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писателя произвели впечатление противоречия большого капиталистического города, каким к тому времени стала Москва. Это обострило духовный кризис, приведший Толстого к разрыву с дворянским кругом, к которому он принадлежал.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3212424" y="6238828"/>
            <a:ext cx="252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Семья Л.Н.Толстого.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11000"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79512" y="116632"/>
            <a:ext cx="8064500" cy="205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80"/>
              </a:spcBef>
            </a:pP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28 октября 1910 года в шестом часу утра Толстой навсегда покинул Ясную Поляну.</a:t>
            </a:r>
          </a:p>
          <a:p>
            <a:pPr algn="ctr">
              <a:spcBef>
                <a:spcPts val="80"/>
              </a:spcBef>
            </a:pP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Он и его спутники направлялись через Козельск на юг России. В дороге Толстой заболел воспалением легких и вынужден был сойти с поезда на станции </a:t>
            </a:r>
            <a:r>
              <a:rPr kumimoji="1" lang="ru-RU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Астапово</a:t>
            </a: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. В доме начальника станции прошли последние семь дней жизни писателя.</a:t>
            </a:r>
          </a:p>
          <a:p>
            <a:pPr algn="ctr">
              <a:spcBef>
                <a:spcPts val="80"/>
              </a:spcBef>
            </a:pP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7 ноября в 6 часов 5 минут утра Толстой скончался.</a:t>
            </a:r>
          </a:p>
        </p:txBody>
      </p:sp>
      <p:pic>
        <p:nvPicPr>
          <p:cNvPr id="16387" name="Picture 5" descr="т28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23528" y="2636912"/>
            <a:ext cx="4824413" cy="274002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  <a:softEdge rad="127000"/>
          </a:effectLst>
        </p:spPr>
      </p:pic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5364088" y="4437112"/>
            <a:ext cx="3382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perspectiveHeroicExtremeRightFacing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</a:rPr>
              <a:t>Похороны в Ясной Поляне.</a:t>
            </a:r>
          </a:p>
        </p:txBody>
      </p:sp>
      <p:pic>
        <p:nvPicPr>
          <p:cNvPr id="6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>
            <a:off x="251520" y="2564904"/>
            <a:ext cx="1728192" cy="158417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7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16200000">
            <a:off x="179512" y="3789040"/>
            <a:ext cx="1728192" cy="158417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  <a:softEdge rad="127000"/>
          </a:effectLst>
        </p:spPr>
      </p:pic>
      <p:pic>
        <p:nvPicPr>
          <p:cNvPr id="8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5400000">
            <a:off x="3491880" y="2636912"/>
            <a:ext cx="1728192" cy="158417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9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10800000">
            <a:off x="3491880" y="3861048"/>
            <a:ext cx="1728192" cy="158417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14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1691680" y="260648"/>
            <a:ext cx="60486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B15B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Могила Л.Н.Толстого в Ясной Поляне.</a:t>
            </a: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323528" y="4725144"/>
            <a:ext cx="849801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orthographicFron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dirty="0">
                <a:ln>
                  <a:solidFill>
                    <a:schemeClr val="tx1"/>
                  </a:solidFill>
                </a:ln>
                <a:solidFill>
                  <a:srgbClr val="FFB15B"/>
                </a:solidFill>
                <a:latin typeface="Times New Roman" pitchFamily="18" charset="0"/>
              </a:rPr>
              <a:t>Смерть Толстого вызвала волну антиправительственных демонстраций: бастовали рабочие заводов; в Петербурге, у Казанского собора, произошла студенческая демонстрация; волнения и беспорядки происходили в Москве и в других городах.</a:t>
            </a:r>
          </a:p>
        </p:txBody>
      </p:sp>
      <p:pic>
        <p:nvPicPr>
          <p:cNvPr id="17413" name="Picture 7" descr="mogil1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39752" y="1340768"/>
            <a:ext cx="381635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>
            <a:off x="2195736" y="1268760"/>
            <a:ext cx="1728192" cy="158417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5400000">
            <a:off x="4644008" y="1340768"/>
            <a:ext cx="1728192" cy="158417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16200000">
            <a:off x="2123728" y="2492896"/>
            <a:ext cx="1728192" cy="158417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10800000">
            <a:off x="4572000" y="2564904"/>
            <a:ext cx="1728192" cy="15841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Users\Арсен\Desktop\starinnie+ramki+derevyannie+ramki+ramka+dlya+fotoshopa+ramka+dlya+kartini+ramka+dlya+fotografij+ramki+36439246047_253142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16632"/>
            <a:ext cx="6499052" cy="6405628"/>
          </a:xfrm>
          <a:prstGeom prst="rect">
            <a:avLst/>
          </a:prstGeom>
          <a:noFill/>
        </p:spPr>
      </p:pic>
      <p:pic>
        <p:nvPicPr>
          <p:cNvPr id="18434" name="Picture 4" descr="т30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95736" y="1916832"/>
            <a:ext cx="4680520" cy="3440413"/>
          </a:xfrm>
          <a:prstGeom prst="rect">
            <a:avLst/>
          </a:prstGeom>
          <a:gradFill rotWithShape="1">
            <a:gsLst>
              <a:gs pos="0">
                <a:srgbClr val="001847"/>
              </a:gs>
              <a:gs pos="100000">
                <a:srgbClr val="003399"/>
              </a:gs>
            </a:gsLst>
            <a:lin ang="5400000" scaled="1"/>
          </a:gradFill>
          <a:ln w="76200">
            <a:noFill/>
            <a:miter lim="800000"/>
            <a:headEnd/>
            <a:tailEnd/>
          </a:ln>
          <a:effectLst/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2195736" y="5805264"/>
            <a:ext cx="4824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ru-RU" sz="20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Книги Толстого на языках народов мира.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74" name="Group 18"/>
          <p:cNvGraphicFramePr>
            <a:graphicFrameLocks noGrp="1"/>
          </p:cNvGraphicFramePr>
          <p:nvPr/>
        </p:nvGraphicFramePr>
        <p:xfrm>
          <a:off x="-2011363" y="1573213"/>
          <a:ext cx="208280" cy="5181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085" name="Group 29"/>
          <p:cNvGraphicFramePr>
            <a:graphicFrameLocks noGrp="1"/>
          </p:cNvGraphicFramePr>
          <p:nvPr/>
        </p:nvGraphicFramePr>
        <p:xfrm>
          <a:off x="-2011363" y="6946900"/>
          <a:ext cx="498475" cy="243840"/>
        </p:xfrm>
        <a:graphic>
          <a:graphicData uri="http://schemas.openxmlformats.org/drawingml/2006/table">
            <a:tbl>
              <a:tblPr/>
              <a:tblGrid>
                <a:gridCol w="498475"/>
              </a:tblGrid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73737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1859.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097" name="Group 41"/>
          <p:cNvGraphicFramePr>
            <a:graphicFrameLocks noGrp="1"/>
          </p:cNvGraphicFramePr>
          <p:nvPr/>
        </p:nvGraphicFramePr>
        <p:xfrm>
          <a:off x="-688975" y="2795588"/>
          <a:ext cx="208280" cy="518160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Garamond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89" name="Rectangle 42"/>
          <p:cNvSpPr>
            <a:spLocks noChangeArrowheads="1"/>
          </p:cNvSpPr>
          <p:nvPr/>
        </p:nvSpPr>
        <p:spPr bwMode="auto">
          <a:xfrm>
            <a:off x="395536" y="1541403"/>
            <a:ext cx="8208912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06375" algn="ctr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1828.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28 августа (9 сентября нового стиля) Лев Николаевич Толстой родился в имении Ясная Поляна, </a:t>
            </a:r>
            <a:r>
              <a:rPr lang="ru-RU" sz="1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Крапивенского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 уезда, Тульской губернии.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1841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>.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</a:rPr>
              <a:t> </a:t>
            </a: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После смерти матери (1830 г.) и отца (1837 г.) Л. Н. Толстой с братьями и сестрой переезжает в Казань, к опекунше П. И. Юшковой.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1844 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</a:rPr>
              <a:t>-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 1847.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Л.Н.Толстой учится в Казанском университете 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</a:rPr>
              <a:t>-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 сначала на философском факультете по разряду арабско-турецкой словесности, затем на юридическом факультете.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1847.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Не окончив курса, Толстой уходит из университета и приезжает в Ясную Поляну, полученную им в собственность по раздельному акту.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1849.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Поездка в Петербургский университет держать экзамены на степень кандидата.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1849.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Л.Н.Толстой возвратился в Ясную Поляну.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1851.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Л.Н.Толстой пишет рассказ 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lgerian" pitchFamily="82" charset="0"/>
                <a:cs typeface="Times New Roman" pitchFamily="18" charset="0"/>
              </a:rPr>
              <a:t>«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История вчерашнего дня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lgerian" pitchFamily="82" charset="0"/>
                <a:cs typeface="Times New Roman" pitchFamily="18" charset="0"/>
              </a:rPr>
              <a:t>»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 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</a:rPr>
              <a:t>-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 первое своё литературное произведение (незаконченное).</a:t>
            </a:r>
            <a:endParaRPr lang="ru-RU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Raavi" pitchFamily="2"/>
            </a:endParaRPr>
          </a:p>
          <a:p>
            <a:pPr indent="206375" algn="ctr" eaLnBrk="0" hangingPunct="0"/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Raavi" pitchFamily="2"/>
                <a:cs typeface="Times New Roman" pitchFamily="18" charset="0"/>
              </a:rPr>
              <a:t>В мае Толстой едет на Кавказ, участвует добровольцем в военных действиях.</a:t>
            </a:r>
          </a:p>
          <a:p>
            <a:pPr indent="206375" eaLnBrk="0" hangingPunct="0"/>
            <a:r>
              <a:rPr lang="ru-RU" sz="11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  <a:t/>
            </a:r>
            <a:br>
              <a:rPr lang="ru-RU" sz="11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itchFamily="18" charset="0"/>
              </a:rPr>
            </a:br>
            <a:endParaRPr lang="ru-RU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116632"/>
            <a:ext cx="33843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ОСНОВНЫЕ ДАТЫ ЖИЗНИ И ТВОРЧЕСТВА Л. Н. ТОЛСТОГО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2304256" y="0"/>
            <a:ext cx="683974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1860 - 1861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Л. Н. Толстой изучает постановку школьного дела за границей во время второй заграничной поездки по Европе. В мае Л.Н.Толстой возвращается в Ясную Поляну.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1861 - 1862.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Л.Н.Толстой - мировой посредник, защищает интересы крестьян; тульское губернское дворянство, недовольное им, требует отстранения его от должности.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Написана повесть «</a:t>
            </a:r>
            <a:r>
              <a:rPr lang="ru-RU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Поликушка</a:t>
            </a:r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».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1862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Л. Н. Толстой издаёт педагогический журнал «Ясная Поляна», окончил повесть «Казаки».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1863 - 1869.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Л.Н.Толстой работает над романом «Война и мир».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1868.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Л.Н.Толстой начинает работать над «Азбукой», окончил в 1872 г.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1872.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В Ясной Поляне возобновляется педагогическая деятельность Л.Н.Толстого, прерванная после обыска, собирается съезд учителей народных школ. Л.Н.Толстой пытается создать в Ясной Поляне курсы подготовки учителей.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Работа над рассказами для детей.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1873.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Толстой начал писать роман «Анна Каренина», окончил в 1877 г.</a:t>
            </a:r>
          </a:p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Raavi" pitchFamily="2"/>
              </a:rPr>
              <a:t>В июне - августе Л.Н.Толстой участвует в помощи голодающим крестьянам Самарской губернии.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12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5"/>
          <p:cNvSpPr>
            <a:spLocks noChangeArrowheads="1" noChangeShapeType="1" noTextEdit="1"/>
          </p:cNvSpPr>
          <p:nvPr/>
        </p:nvSpPr>
        <p:spPr bwMode="auto">
          <a:xfrm>
            <a:off x="1259632" y="332656"/>
            <a:ext cx="6769100" cy="14398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Лев Николаевич Толстой</a:t>
            </a:r>
          </a:p>
        </p:txBody>
      </p:sp>
      <p:pic>
        <p:nvPicPr>
          <p:cNvPr id="3075" name="Picture 7" descr="т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324544" y="2924944"/>
            <a:ext cx="2808312" cy="3707269"/>
          </a:xfrm>
          <a:prstGeom prst="ellipse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  <a:scene3d>
            <a:camera prst="perspectiveContrastingRightFacing"/>
            <a:lightRig rig="threePt" dir="t"/>
          </a:scene3d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3203848" y="64008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(1828 – 1910).</a:t>
            </a:r>
          </a:p>
        </p:txBody>
      </p:sp>
      <p:pic>
        <p:nvPicPr>
          <p:cNvPr id="3077" name="Picture 11" descr="т16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44208" y="2754067"/>
            <a:ext cx="2880320" cy="4103933"/>
          </a:xfrm>
          <a:prstGeom prst="ellipse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  <a:scene3d>
            <a:camera prst="perspectiveContrastingLeftFacing"/>
            <a:lightRig rig="threePt" dir="t"/>
          </a:scene3d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483768" y="908720"/>
            <a:ext cx="397827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323528" y="0"/>
            <a:ext cx="849788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Raavi" pitchFamily="2"/>
              </a:rPr>
              <a:t>1901 - 1902.</a:t>
            </a:r>
          </a:p>
          <a:p>
            <a:pPr algn="ctr"/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Raavi" pitchFamily="2"/>
              </a:rPr>
              <a:t>Л.Н.Толстой живёт во время болезни в Крыму, где часто встречается с А.П.Чеховым и А.М.Горьким.</a:t>
            </a:r>
          </a:p>
          <a:p>
            <a:pPr algn="ctr"/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Raavi" pitchFamily="2"/>
              </a:rPr>
              <a:t>1903.</a:t>
            </a:r>
          </a:p>
          <a:p>
            <a:pPr algn="ctr"/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Raavi" pitchFamily="2"/>
              </a:rPr>
              <a:t>Л.Н.Толстой написал рассказ «После бала».</a:t>
            </a:r>
          </a:p>
          <a:p>
            <a:pPr algn="ctr"/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Raavi" pitchFamily="2"/>
              </a:rPr>
              <a:t>1905 - 1908.</a:t>
            </a:r>
          </a:p>
          <a:p>
            <a:pPr algn="ctr"/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Raavi" pitchFamily="2"/>
              </a:rPr>
              <a:t>Л.Н.Толстой пишет статьи «За что?», «Не могу молчать!» и др.</a:t>
            </a:r>
          </a:p>
        </p:txBody>
      </p:sp>
      <p:pic>
        <p:nvPicPr>
          <p:cNvPr id="22531" name="Picture 5" descr="15к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275856" y="2204864"/>
            <a:ext cx="26638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555776" y="6491288"/>
            <a:ext cx="3889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Л.Н. Толстой. </a:t>
            </a:r>
            <a:r>
              <a:rPr lang="ru-RU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gerian" pitchFamily="82" charset="0"/>
              </a:rPr>
              <a:t>1895</a:t>
            </a:r>
            <a:r>
              <a:rPr lang="ru-RU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год.</a:t>
            </a:r>
          </a:p>
        </p:txBody>
      </p:sp>
      <p:pic>
        <p:nvPicPr>
          <p:cNvPr id="6146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16200000">
            <a:off x="3059832" y="4581128"/>
            <a:ext cx="1728192" cy="158417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6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10800000">
            <a:off x="4355976" y="4653136"/>
            <a:ext cx="1728192" cy="158417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7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>
            <a:off x="3131840" y="2132856"/>
            <a:ext cx="1728192" cy="158417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8" name="Picture 2" descr="C:\Users\Арсен\Desktop\cerebro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 r="49281" b="52747"/>
          <a:stretch>
            <a:fillRect/>
          </a:stretch>
        </p:blipFill>
        <p:spPr bwMode="auto">
          <a:xfrm rot="5400000">
            <a:off x="4427984" y="2204864"/>
            <a:ext cx="1728192" cy="158417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9552" y="3284984"/>
            <a:ext cx="6336704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RightFacing"/>
              <a:lightRig rig="threePt" dir="t"/>
            </a:scene3d>
          </a:bodyPr>
          <a:lstStyle/>
          <a:p>
            <a:r>
              <a:rPr lang="en-US" sz="13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Edwardian Script ITC" pitchFamily="66" charset="0"/>
              </a:rPr>
              <a:t>The End</a:t>
            </a:r>
            <a:endParaRPr lang="ru-RU" sz="13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 rot="351338">
            <a:off x="5828006" y="3704540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en-US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Bradley Hand ITC" pitchFamily="66" charset="0"/>
              </a:rPr>
              <a:t>Mstiev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Bradley Hand ITC" pitchFamily="66" charset="0"/>
              </a:rPr>
              <a:t> </a:t>
            </a:r>
            <a:r>
              <a:rPr lang="en-US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Bradley Hand ITC" pitchFamily="66" charset="0"/>
              </a:rPr>
              <a:t>A</a:t>
            </a:r>
            <a:r>
              <a:rPr lang="en-US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Bradley Hand ITC" pitchFamily="66" charset="0"/>
              </a:rPr>
              <a:t>rsen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7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9" descr="C:\Users\Арсен\Desktop\Новая папка\Yasnaya_Polyana_1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324544" y="1988840"/>
            <a:ext cx="4464496" cy="335173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3131840" y="980728"/>
            <a:ext cx="460876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Лев Николаевич Толстой родился 28 августа (9 сентября) 1828 года в имении Ясная Поляна </a:t>
            </a:r>
            <a:r>
              <a:rPr kumimoji="1"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Крапивенского</a:t>
            </a:r>
            <a:r>
              <a:rPr kumimoji="1"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 уезда Тульской губернии в аристократической дворянской семье.</a:t>
            </a:r>
          </a:p>
        </p:txBody>
      </p:sp>
      <p:sp>
        <p:nvSpPr>
          <p:cNvPr id="4101" name="Text Box 11"/>
          <p:cNvSpPr txBox="1">
            <a:spLocks noChangeArrowheads="1"/>
          </p:cNvSpPr>
          <p:nvPr/>
        </p:nvSpPr>
        <p:spPr bwMode="auto">
          <a:xfrm>
            <a:off x="0" y="5013176"/>
            <a:ext cx="5400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perspectiveContrastingRightFacing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kumimoji="1"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</a:rPr>
              <a:t>Дом в Ясной Поляне.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15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395536" y="116632"/>
            <a:ext cx="8352928" cy="1938992"/>
          </a:xfrm>
          <a:prstGeom prst="rect">
            <a:avLst/>
          </a:prstGeom>
          <a:noFill/>
          <a:ln>
            <a:noFill/>
            <a:headEnd/>
            <a:tailEnd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своему происхождению Лев Николаевич принадлежал к знаменитым дворянским фамилиям Толстых (со стороны отца) и Волконских (со стороны матери), давших ряд государственных и военных деятелей известных в истории России.</a:t>
            </a:r>
          </a:p>
        </p:txBody>
      </p:sp>
      <p:pic>
        <p:nvPicPr>
          <p:cNvPr id="5123" name="Picture 5" descr="т5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2060848"/>
            <a:ext cx="1978025" cy="2447925"/>
          </a:xfrm>
          <a:prstGeom prst="ellipse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124" name="Picture 6" descr="т6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95736" y="2420888"/>
            <a:ext cx="2093913" cy="2592388"/>
          </a:xfrm>
          <a:prstGeom prst="ellipse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0" y="4941168"/>
            <a:ext cx="24837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</a:rPr>
              <a:t>Николай Сергеевич Волконский, дед Л.Н. Толстого.</a:t>
            </a:r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2123728" y="5013176"/>
            <a:ext cx="25926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</a:rPr>
              <a:t>Екатерина Дмитриевна Волконская, бабка Л.Н.Толстого.</a:t>
            </a:r>
          </a:p>
        </p:txBody>
      </p:sp>
      <p:pic>
        <p:nvPicPr>
          <p:cNvPr id="5127" name="Picture 10" descr="т9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1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499992" y="2564904"/>
            <a:ext cx="1965325" cy="2376488"/>
          </a:xfrm>
          <a:prstGeom prst="ellipse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128" name="Picture 11" descr="т12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60232" y="2132856"/>
            <a:ext cx="2047875" cy="2592388"/>
          </a:xfrm>
          <a:prstGeom prst="ellipse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129" name="Text Box 12"/>
          <p:cNvSpPr txBox="1">
            <a:spLocks noChangeArrowheads="1"/>
          </p:cNvSpPr>
          <p:nvPr/>
        </p:nvSpPr>
        <p:spPr bwMode="auto">
          <a:xfrm>
            <a:off x="4644008" y="4941168"/>
            <a:ext cx="201580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</a:rPr>
              <a:t>Илья Андреевич Толстой, дед Л.Н.Толстого.</a:t>
            </a:r>
          </a:p>
        </p:txBody>
      </p:sp>
      <p:sp>
        <p:nvSpPr>
          <p:cNvPr id="5130" name="Text Box 13"/>
          <p:cNvSpPr txBox="1">
            <a:spLocks noChangeArrowheads="1"/>
          </p:cNvSpPr>
          <p:nvPr/>
        </p:nvSpPr>
        <p:spPr bwMode="auto">
          <a:xfrm>
            <a:off x="6732240" y="4941168"/>
            <a:ext cx="2555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1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</a:rPr>
              <a:t>Пелагея Николаевна Толстая, бабка Л.Н.Толстого.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22000" contrast="-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11" descr="http://900igr.net/datai/literatura/Tolstoj-biografija/0004-003-Knjazhna-Marija-Nikolaevna-Volkonskaja1790-1830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092280" y="0"/>
            <a:ext cx="1872208" cy="307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perspectiveContrastingLeftFacing"/>
            <a:lightRig rig="threePt" dir="t"/>
          </a:scene3d>
        </p:spPr>
      </p:pic>
      <p:sp>
        <p:nvSpPr>
          <p:cNvPr id="6148" name="Text Box 8"/>
          <p:cNvSpPr txBox="1">
            <a:spLocks noChangeArrowheads="1"/>
          </p:cNvSpPr>
          <p:nvPr/>
        </p:nvSpPr>
        <p:spPr bwMode="auto">
          <a:xfrm>
            <a:off x="6624464" y="2708920"/>
            <a:ext cx="2519536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>
              <a:spcBef>
                <a:spcPct val="50000"/>
              </a:spcBef>
            </a:pPr>
            <a:r>
              <a:rPr kumimoji="1"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Мария Николаевна Волконская в детстве, мать Л.Н.Толстого.</a:t>
            </a:r>
          </a:p>
        </p:txBody>
      </p:sp>
      <p:pic>
        <p:nvPicPr>
          <p:cNvPr id="6146" name="Picture 4" descr="т10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2592288" cy="3337524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  <a:scene3d>
            <a:camera prst="perspectiveContrastingRightFacing"/>
            <a:lightRig rig="threePt" dir="t"/>
          </a:scene3d>
        </p:spPr>
      </p:pic>
      <p:sp>
        <p:nvSpPr>
          <p:cNvPr id="6147" name="Text Box 7"/>
          <p:cNvSpPr txBox="1">
            <a:spLocks noChangeArrowheads="1"/>
          </p:cNvSpPr>
          <p:nvPr/>
        </p:nvSpPr>
        <p:spPr bwMode="auto">
          <a:xfrm>
            <a:off x="179512" y="2924944"/>
            <a:ext cx="2519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>
              <a:spcBef>
                <a:spcPct val="50000"/>
              </a:spcBef>
            </a:pPr>
            <a:r>
              <a:rPr kumimoji="1" lang="ru-RU" dirty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Николай Ильич, отец Л.Н.Толстого.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2483768" y="1340768"/>
            <a:ext cx="4465191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ru-RU" sz="2000" dirty="0">
                <a:ln w="18415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У Марии Николаевны и Николая Ильича было 4 сына: Николай, Сергей, Дмитрий, Лев, и долгожданная дочь Мария. Однако ее появление на свет оказалось для Толстых неутешным горем: во время родов в 1830 году скончалась Мария Николаевна. А в 1837 году умер Николай Ильич. Воспитательницей детей была их дальняя родственница Татьяна Александровна Ергольская. 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ru-RU" sz="2000" dirty="0">
                <a:ln w="18415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 1841 году детей забирает родная тетка Пелагея Ильинична Юшкова, которая жила в Казани.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29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8280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В 1844 году Лев Николаевич поступает в Казанский университет на отделение восточных языков, затем переходит на юридический факультет. Казенное преподавание не удовлетворяло его пытливый ум, и в 1847 году Толстой подал прошение об увольнении его из числа слушателей</a:t>
            </a:r>
            <a:r>
              <a:rPr kumimoji="1" lang="ru-RU" sz="2400" dirty="0">
                <a:solidFill>
                  <a:srgbClr val="FFFFFF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7172" name="Picture 6" descr="т15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0192" y="3140968"/>
            <a:ext cx="2528441" cy="3360032"/>
          </a:xfrm>
          <a:prstGeom prst="ellipse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6588224" y="5373216"/>
            <a:ext cx="208823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Толстой </a:t>
            </a: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– студент.</a:t>
            </a:r>
          </a:p>
        </p:txBody>
      </p:sp>
      <p:pic>
        <p:nvPicPr>
          <p:cNvPr id="7175" name="Picture 7" descr="C:\Users\Арсен\Desktop\Новая папка\Kazan_state_university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08520" y="3140968"/>
            <a:ext cx="5678345" cy="331236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467544" y="3573016"/>
            <a:ext cx="47525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Здание Казанского университета.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lum bright="-10000"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0" y="0"/>
            <a:ext cx="8064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Лев Николаевич Толстой покидает Казань и возвращается в Ясную Поляну. А в 1850 году он определяется на службу в канцелярию Тульского губернского правления, но служба тоже не удовлетворяет его.</a:t>
            </a: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0" y="1988840"/>
            <a:ext cx="305983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perspectiveContrastingRightFacing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kumimoji="1"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Под влиянием своего старшего брата Николая Л. Н. Толстой в 1851 году уезжает на Кавказ и поступает добровольцем на службу в артиллерию.</a:t>
            </a:r>
          </a:p>
        </p:txBody>
      </p:sp>
      <p:pic>
        <p:nvPicPr>
          <p:cNvPr id="8196" name="Picture 7" descr="т19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75648" y="2060848"/>
            <a:ext cx="3168352" cy="3751939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198" name="Text Box 9"/>
          <p:cNvSpPr txBox="1">
            <a:spLocks noChangeArrowheads="1"/>
          </p:cNvSpPr>
          <p:nvPr/>
        </p:nvSpPr>
        <p:spPr bwMode="auto">
          <a:xfrm rot="160177">
            <a:off x="2781421" y="543476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Брат писателя Н.Н.Толстой</a:t>
            </a:r>
            <a:r>
              <a:rPr kumimoji="1" lang="ru-RU" dirty="0">
                <a:solidFill>
                  <a:srgbClr val="FFFFFF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107504" y="404664"/>
            <a:ext cx="496887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В 1854-1855 годах Толстой участвовал в героической обороне Севастополя. Это время было для него школой военного и гражданского мужества. Опыт, полученный им в сражениях, помог впоследствии Толстому-художнику достичь подлинного реализма в батальных сценах «Войны и мира». В осажденном Севастополе Толстой написал «Севастопольские рассказы». Впервые в русской литературе писатель избрал своими героями солдат и матросов, сражавшихся за Родину.</a:t>
            </a:r>
          </a:p>
        </p:txBody>
      </p:sp>
      <p:pic>
        <p:nvPicPr>
          <p:cNvPr id="9219" name="Picture 5" descr="т21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EC8E4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796136" y="0"/>
            <a:ext cx="2845048" cy="3473953"/>
          </a:xfrm>
          <a:prstGeom prst="ellipse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6300192" y="3356992"/>
            <a:ext cx="1655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Л.Н.Толстой.</a:t>
            </a:r>
          </a:p>
        </p:txBody>
      </p:sp>
      <p:pic>
        <p:nvPicPr>
          <p:cNvPr id="9221" name="Picture 7" descr="т24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FF99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436096" y="3861048"/>
            <a:ext cx="33829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5256212" y="5733256"/>
            <a:ext cx="38877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Публикация «Севастопольских рассказов» в журнале «Современник».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-27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179512" y="260648"/>
            <a:ext cx="864076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В начале ноября 1855 года Толстой был отправлен курьером в Петербург. Он  остановился у И.С.Тургенева, в его квартире на Фонтанке, у Аничкова моста.</a:t>
            </a:r>
          </a:p>
          <a:p>
            <a:pPr algn="ctr">
              <a:spcBef>
                <a:spcPct val="50000"/>
              </a:spcBef>
            </a:pPr>
            <a:r>
              <a:rPr kumimoji="1" lang="ru-RU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В Петербурге Тургенев ввел Толстого в круг известных литераторов, способствовал его литературному успеху. Особенно сблизился Толстой с писателями, группировавшимися вокруг «Современника».</a:t>
            </a:r>
          </a:p>
        </p:txBody>
      </p:sp>
      <p:pic>
        <p:nvPicPr>
          <p:cNvPr id="10243" name="Picture 5" descr="т2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EC8E4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940152" y="2924944"/>
            <a:ext cx="3671887" cy="280670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>
            <a:softEdge rad="63500"/>
          </a:effectLst>
          <a:scene3d>
            <a:camera prst="perspectiveContrastingLeftFacing"/>
            <a:lightRig rig="threePt" dir="t"/>
          </a:scene3d>
        </p:spPr>
      </p:pic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3994647" y="6491288"/>
            <a:ext cx="514935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</a:rPr>
              <a:t>Л.Н.Толстой в группе писателей «Современника».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435</TotalTime>
  <Words>1181</Words>
  <Application>Microsoft Office PowerPoint</Application>
  <PresentationFormat>Экран (4:3)</PresentationFormat>
  <Paragraphs>93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Апекс</vt:lpstr>
      <vt:lpstr>Открытая</vt:lpstr>
      <vt:lpstr>Лев Николаевич  Толстой.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Twoja nazwa firmy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ppsworld.ru</dc:creator>
  <cp:lastModifiedBy>Арсен Мстиев</cp:lastModifiedBy>
  <cp:revision>47</cp:revision>
  <dcterms:created xsi:type="dcterms:W3CDTF">2013-03-20T21:22:29Z</dcterms:created>
  <dcterms:modified xsi:type="dcterms:W3CDTF">2013-12-02T19:13:53Z</dcterms:modified>
</cp:coreProperties>
</file>