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25"/>
  </p:notesMasterIdLst>
  <p:sldIdLst>
    <p:sldId id="291" r:id="rId2"/>
    <p:sldId id="263" r:id="rId3"/>
    <p:sldId id="289" r:id="rId4"/>
    <p:sldId id="273" r:id="rId5"/>
    <p:sldId id="274" r:id="rId6"/>
    <p:sldId id="272" r:id="rId7"/>
    <p:sldId id="257" r:id="rId8"/>
    <p:sldId id="282" r:id="rId9"/>
    <p:sldId id="285" r:id="rId10"/>
    <p:sldId id="286" r:id="rId11"/>
    <p:sldId id="266" r:id="rId12"/>
    <p:sldId id="275" r:id="rId13"/>
    <p:sldId id="284" r:id="rId14"/>
    <p:sldId id="276" r:id="rId15"/>
    <p:sldId id="277" r:id="rId16"/>
    <p:sldId id="280" r:id="rId17"/>
    <p:sldId id="260" r:id="rId18"/>
    <p:sldId id="258" r:id="rId19"/>
    <p:sldId id="287" r:id="rId20"/>
    <p:sldId id="288" r:id="rId21"/>
    <p:sldId id="262" r:id="rId22"/>
    <p:sldId id="281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D3C84-2CB5-499D-8EF1-DBCB5B565232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6F1AD-9797-4A2B-8D92-F1C6CABAC5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8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6F1AD-9797-4A2B-8D92-F1C6CABAC50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C97CEEC-76F2-4BB6-91BD-375C6EA7B8B1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1BBF42A-1F5B-494E-A218-66FE4BF28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7;&#1077;&#1088;&#1075;&#1077;&#1081;\&#1056;&#1072;&#1073;&#1086;&#1095;&#1080;&#1081;%20&#1089;&#1090;&#1086;&#1083;\&#1059;&#1088;&#1086;&#1082;%20&#1087;&#1086;%20&#1090;&#1077;&#1084;&#1077;%20&#1101;&#1083;&#1077;&#1082;&#1090;&#1088;&#1086;&#1083;&#1080;&#1079;%2011%20&#1082;&#1083;&#1072;&#1089;&#1089;\21_C.Santana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7;&#1077;&#1088;&#1075;&#1077;&#1081;\&#1056;&#1072;&#1073;&#1086;&#1095;&#1080;&#1081;%20&#1089;&#1090;&#1086;&#1083;\&#1059;&#1088;&#1086;&#1082;%20&#1087;&#1086;%20&#1090;&#1077;&#1084;&#1077;%20&#1101;&#1083;&#1077;&#1082;&#1090;&#1088;&#1086;&#1083;&#1080;&#1079;%2011%20&#1082;&#1083;&#1072;&#1089;&#1089;\21_C.Santana.mp3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imikatus.ru/art/nvideo_neorg/elektrolzq.php" TargetMode="External"/><Relationship Id="rId3" Type="http://schemas.openxmlformats.org/officeDocument/2006/relationships/hyperlink" Target="http://energobelarus.by/index.php?section=news&amp;news_id=3493" TargetMode="External"/><Relationship Id="rId7" Type="http://schemas.openxmlformats.org/officeDocument/2006/relationships/hyperlink" Target="http://www.himikatus.ru/" TargetMode="External"/><Relationship Id="rId2" Type="http://schemas.openxmlformats.org/officeDocument/2006/relationships/hyperlink" Target="http://www.reviewdetector.ru/index.php?act=Print&amp;client=wordr&amp;f=6&amp;t=445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s.polymus.ru/index.php?h=relics&amp;rel_id=142&amp;mid=29&amp;aid=98&amp;aid_prev=" TargetMode="External"/><Relationship Id="rId5" Type="http://schemas.openxmlformats.org/officeDocument/2006/relationships/hyperlink" Target="http://rus.polymus.ru/" TargetMode="External"/><Relationship Id="rId4" Type="http://schemas.openxmlformats.org/officeDocument/2006/relationships/hyperlink" Target="http://sc.uriit.ru/catalog/rubr/8f5d7210-86a6-11da-a72b-0800200c9a66/21364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243137"/>
          </a:xfrm>
        </p:spPr>
        <p:txBody>
          <a:bodyPr/>
          <a:lstStyle/>
          <a:p>
            <a:pPr algn="ctr"/>
            <a:r>
              <a:rPr lang="ru-RU" dirty="0" smtClean="0"/>
              <a:t>Тема «Электролиз»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МУНИЦИПАЛЬНОЕ ОБЩЕОБРАЗОВАТЕЛЬНОЕ УЧРЕЖДЕНИЕ «КУЛУНДИНСКАЯ СРЕДНЯЯ ОБЩЕОБРАЗОВАТЕЛЬНАЯ ШКОЛА №1» , учитель химии высшей квалификационной категории Бабичева Валентина Николаевна.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255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Процесс на аноде  зависит от материала анода и от природы аниона.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4002792"/>
          </a:xfrm>
        </p:spPr>
        <p:txBody>
          <a:bodyPr>
            <a:normAutofit lnSpcReduction="10000"/>
          </a:bodyPr>
          <a:lstStyle/>
          <a:p>
            <a:pPr marL="624078" indent="-514350">
              <a:buAutoNum type="arabicPeriod"/>
            </a:pPr>
            <a:r>
              <a:rPr lang="ru-RU" b="1" i="1" dirty="0" smtClean="0"/>
              <a:t>Если анод нерастворимый,  т.е. инертный (уголь, графит, платина, золото), то результаты зависят от анионов кислотных остатков.</a:t>
            </a:r>
          </a:p>
          <a:p>
            <a:pPr marL="624078" indent="-514350">
              <a:buAutoNum type="arabicPeriod"/>
            </a:pPr>
            <a:r>
              <a:rPr lang="ru-RU" b="1" i="1" dirty="0" smtClean="0"/>
              <a:t> Если анод растворимый ( железо, медь, цинк, серебро и все металлы, которые окисляются в процессе электролиза), то независимо от природы аниона всегда идёт окисление металла анода.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1028"/>
          <p:cNvSpPr txBox="1">
            <a:spLocks noChangeArrowheads="1"/>
          </p:cNvSpPr>
          <p:nvPr/>
        </p:nvSpPr>
        <p:spPr bwMode="auto">
          <a:xfrm>
            <a:off x="395288" y="333375"/>
            <a:ext cx="2736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Электрическая энергия</a:t>
            </a:r>
          </a:p>
        </p:txBody>
      </p:sp>
      <p:sp>
        <p:nvSpPr>
          <p:cNvPr id="21509" name="Line 1029"/>
          <p:cNvSpPr>
            <a:spLocks noChangeShapeType="1"/>
          </p:cNvSpPr>
          <p:nvPr/>
        </p:nvSpPr>
        <p:spPr bwMode="auto">
          <a:xfrm>
            <a:off x="2627313" y="476250"/>
            <a:ext cx="3313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Text Box 1030"/>
          <p:cNvSpPr txBox="1">
            <a:spLocks noChangeArrowheads="1"/>
          </p:cNvSpPr>
          <p:nvPr/>
        </p:nvSpPr>
        <p:spPr bwMode="auto">
          <a:xfrm>
            <a:off x="6156325" y="333375"/>
            <a:ext cx="2232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Химическая энергия</a:t>
            </a:r>
          </a:p>
        </p:txBody>
      </p:sp>
      <p:sp>
        <p:nvSpPr>
          <p:cNvPr id="21511" name="Text Box 1031"/>
          <p:cNvSpPr txBox="1">
            <a:spLocks noChangeArrowheads="1"/>
          </p:cNvSpPr>
          <p:nvPr/>
        </p:nvSpPr>
        <p:spPr bwMode="auto">
          <a:xfrm>
            <a:off x="3348038" y="765175"/>
            <a:ext cx="151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Электролиз</a:t>
            </a:r>
          </a:p>
        </p:txBody>
      </p:sp>
      <p:sp>
        <p:nvSpPr>
          <p:cNvPr id="21512" name="Line 1032"/>
          <p:cNvSpPr>
            <a:spLocks noChangeShapeType="1"/>
          </p:cNvSpPr>
          <p:nvPr/>
        </p:nvSpPr>
        <p:spPr bwMode="auto">
          <a:xfrm>
            <a:off x="4716463" y="908050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Line 1033"/>
          <p:cNvSpPr>
            <a:spLocks noChangeShapeType="1"/>
          </p:cNvSpPr>
          <p:nvPr/>
        </p:nvSpPr>
        <p:spPr bwMode="auto">
          <a:xfrm flipH="1">
            <a:off x="2339975" y="908050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Text Box 1034"/>
          <p:cNvSpPr txBox="1">
            <a:spLocks noChangeArrowheads="1"/>
          </p:cNvSpPr>
          <p:nvPr/>
        </p:nvSpPr>
        <p:spPr bwMode="auto">
          <a:xfrm>
            <a:off x="6084888" y="908050"/>
            <a:ext cx="28082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400" dirty="0"/>
              <a:t>                    </a:t>
            </a:r>
            <a:r>
              <a:rPr lang="ru-RU" sz="1400" dirty="0"/>
              <a:t>Раствор</a:t>
            </a:r>
            <a:r>
              <a:rPr lang="en-US" sz="1400" dirty="0"/>
              <a:t> </a:t>
            </a:r>
            <a:endParaRPr lang="ru-RU" sz="1400" dirty="0"/>
          </a:p>
          <a:p>
            <a:pPr>
              <a:spcBef>
                <a:spcPct val="50000"/>
              </a:spcBef>
            </a:pPr>
            <a:r>
              <a:rPr lang="ru-RU" sz="1400" dirty="0"/>
              <a:t>                    </a:t>
            </a:r>
            <a:r>
              <a:rPr lang="en-US" sz="1400" dirty="0"/>
              <a:t>  </a:t>
            </a:r>
            <a:r>
              <a:rPr lang="ru-RU" sz="1400" dirty="0"/>
              <a:t> </a:t>
            </a:r>
            <a:r>
              <a:rPr lang="en-US" sz="1400" dirty="0" err="1"/>
              <a:t>NaCl</a:t>
            </a:r>
            <a:endParaRPr lang="en-US" sz="1400" dirty="0"/>
          </a:p>
          <a:p>
            <a:pPr>
              <a:spcBef>
                <a:spcPct val="50000"/>
              </a:spcBef>
            </a:pPr>
            <a:r>
              <a:rPr lang="ru-RU" sz="1400" dirty="0"/>
              <a:t>Катод(-) </a:t>
            </a:r>
            <a:r>
              <a:rPr lang="en-US" sz="1400" dirty="0"/>
              <a:t>&lt;- Na</a:t>
            </a:r>
            <a:r>
              <a:rPr lang="en-US" sz="1400" baseline="30000" dirty="0"/>
              <a:t>+</a:t>
            </a:r>
            <a:r>
              <a:rPr lang="en-US" sz="1400" dirty="0"/>
              <a:t> + </a:t>
            </a:r>
            <a:r>
              <a:rPr lang="en-US" sz="1400" dirty="0" err="1"/>
              <a:t>Cl</a:t>
            </a:r>
            <a:r>
              <a:rPr lang="en-US" sz="1400" baseline="30000" dirty="0"/>
              <a:t>- </a:t>
            </a:r>
            <a:r>
              <a:rPr lang="en-US" sz="1400" dirty="0"/>
              <a:t>-&gt; </a:t>
            </a:r>
            <a:r>
              <a:rPr lang="ru-RU" sz="1400" dirty="0"/>
              <a:t>Анод(+)</a:t>
            </a:r>
            <a:endParaRPr lang="en-US" sz="1400" dirty="0"/>
          </a:p>
          <a:p>
            <a:pPr>
              <a:spcBef>
                <a:spcPct val="50000"/>
              </a:spcBef>
            </a:pPr>
            <a:r>
              <a:rPr lang="en-US" sz="1400" dirty="0"/>
              <a:t>                        </a:t>
            </a:r>
            <a:r>
              <a:rPr lang="en-US" sz="1400" dirty="0" smtClean="0"/>
              <a:t>H</a:t>
            </a:r>
            <a:r>
              <a:rPr lang="en-US" sz="1200" dirty="0" smtClean="0"/>
              <a:t>2</a:t>
            </a:r>
            <a:r>
              <a:rPr lang="ru-RU" sz="1400" dirty="0" smtClean="0"/>
              <a:t>О</a:t>
            </a:r>
            <a:endParaRPr lang="ru-RU" sz="1400" baseline="30000" dirty="0"/>
          </a:p>
        </p:txBody>
      </p:sp>
      <p:sp>
        <p:nvSpPr>
          <p:cNvPr id="21515" name="Text Box 1035"/>
          <p:cNvSpPr txBox="1">
            <a:spLocks noChangeArrowheads="1"/>
          </p:cNvSpPr>
          <p:nvPr/>
        </p:nvSpPr>
        <p:spPr bwMode="auto">
          <a:xfrm>
            <a:off x="250825" y="908050"/>
            <a:ext cx="2952750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        Расплав</a:t>
            </a:r>
          </a:p>
          <a:p>
            <a:r>
              <a:rPr lang="ru-RU" sz="1400"/>
              <a:t>                      </a:t>
            </a:r>
            <a:r>
              <a:rPr lang="en-US" sz="1400"/>
              <a:t>NaCl</a:t>
            </a:r>
          </a:p>
          <a:p>
            <a:r>
              <a:rPr lang="ru-RU" sz="1400"/>
              <a:t>Катод(-) </a:t>
            </a:r>
            <a:r>
              <a:rPr lang="en-US" sz="1400"/>
              <a:t>&lt;- Na</a:t>
            </a:r>
            <a:r>
              <a:rPr lang="en-US" sz="1400" baseline="30000"/>
              <a:t>+</a:t>
            </a:r>
            <a:r>
              <a:rPr lang="en-US" sz="1400"/>
              <a:t> + Cl</a:t>
            </a:r>
            <a:r>
              <a:rPr lang="en-US" sz="1400" baseline="30000"/>
              <a:t>-</a:t>
            </a:r>
            <a:r>
              <a:rPr lang="en-US" sz="1400"/>
              <a:t> -&gt; </a:t>
            </a:r>
            <a:r>
              <a:rPr lang="ru-RU" sz="1400"/>
              <a:t>Анод(+)</a:t>
            </a:r>
            <a:endParaRPr lang="en-US" sz="1400"/>
          </a:p>
          <a:p>
            <a:pPr>
              <a:spcBef>
                <a:spcPct val="50000"/>
              </a:spcBef>
            </a:pPr>
            <a:endParaRPr lang="ru-RU" sz="1400"/>
          </a:p>
        </p:txBody>
      </p:sp>
      <p:sp>
        <p:nvSpPr>
          <p:cNvPr id="21516" name="Text Box 1036"/>
          <p:cNvSpPr txBox="1">
            <a:spLocks noChangeArrowheads="1"/>
          </p:cNvSpPr>
          <p:nvPr/>
        </p:nvSpPr>
        <p:spPr bwMode="auto">
          <a:xfrm>
            <a:off x="179388" y="184467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Na</a:t>
            </a:r>
            <a:r>
              <a:rPr lang="en-US" baseline="30000"/>
              <a:t>+</a:t>
            </a:r>
            <a:r>
              <a:rPr lang="en-US"/>
              <a:t> + e =&gt; Na</a:t>
            </a:r>
            <a:r>
              <a:rPr lang="en-US" baseline="30000"/>
              <a:t>0</a:t>
            </a:r>
            <a:endParaRPr lang="ru-RU" baseline="30000"/>
          </a:p>
        </p:txBody>
      </p:sp>
      <p:sp>
        <p:nvSpPr>
          <p:cNvPr id="21517" name="Text Box 1037"/>
          <p:cNvSpPr txBox="1">
            <a:spLocks noChangeArrowheads="1"/>
          </p:cNvSpPr>
          <p:nvPr/>
        </p:nvSpPr>
        <p:spPr bwMode="auto">
          <a:xfrm>
            <a:off x="2124075" y="1844675"/>
            <a:ext cx="2303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2Cl</a:t>
            </a:r>
            <a:r>
              <a:rPr lang="en-US" baseline="30000"/>
              <a:t>-</a:t>
            </a:r>
            <a:r>
              <a:rPr lang="en-US"/>
              <a:t> =&gt; Cl</a:t>
            </a:r>
            <a:r>
              <a:rPr lang="en-US" baseline="-25000"/>
              <a:t>2</a:t>
            </a:r>
            <a:r>
              <a:rPr lang="en-US" baseline="30000"/>
              <a:t>0</a:t>
            </a:r>
            <a:r>
              <a:rPr lang="en-US"/>
              <a:t> + 2e</a:t>
            </a:r>
            <a:endParaRPr lang="ru-RU"/>
          </a:p>
        </p:txBody>
      </p:sp>
      <p:sp>
        <p:nvSpPr>
          <p:cNvPr id="21518" name="Text Box 1038"/>
          <p:cNvSpPr txBox="1">
            <a:spLocks noChangeArrowheads="1"/>
          </p:cNvSpPr>
          <p:nvPr/>
        </p:nvSpPr>
        <p:spPr bwMode="auto">
          <a:xfrm>
            <a:off x="179388" y="2205038"/>
            <a:ext cx="48244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  Восстановление               Окисление</a:t>
            </a:r>
          </a:p>
        </p:txBody>
      </p:sp>
      <p:sp>
        <p:nvSpPr>
          <p:cNvPr id="21519" name="Text Box 1039"/>
          <p:cNvSpPr txBox="1">
            <a:spLocks noChangeArrowheads="1"/>
          </p:cNvSpPr>
          <p:nvPr/>
        </p:nvSpPr>
        <p:spPr bwMode="auto">
          <a:xfrm>
            <a:off x="4643438" y="2214554"/>
            <a:ext cx="20891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 smtClean="0"/>
              <a:t>2</a:t>
            </a:r>
            <a:r>
              <a:rPr lang="en-US" sz="1400" dirty="0" smtClean="0"/>
              <a:t>H</a:t>
            </a:r>
            <a:r>
              <a:rPr lang="en-US" sz="1400" baseline="-25000" dirty="0" smtClean="0"/>
              <a:t>2</a:t>
            </a:r>
            <a:r>
              <a:rPr lang="ru-RU" sz="1400" baseline="-25000" dirty="0" smtClean="0"/>
              <a:t> </a:t>
            </a:r>
            <a:r>
              <a:rPr lang="ru-RU" sz="1400" dirty="0" smtClean="0"/>
              <a:t>О</a:t>
            </a:r>
            <a:r>
              <a:rPr lang="en-US" sz="1400" dirty="0" smtClean="0"/>
              <a:t> </a:t>
            </a:r>
            <a:r>
              <a:rPr lang="en-US" sz="1400" dirty="0"/>
              <a:t>+ 2e =&gt; </a:t>
            </a:r>
            <a:r>
              <a:rPr lang="en-US" sz="1400" dirty="0" smtClean="0"/>
              <a:t>H</a:t>
            </a:r>
            <a:r>
              <a:rPr lang="en-US" sz="1400" baseline="-25000" dirty="0" smtClean="0"/>
              <a:t>2</a:t>
            </a:r>
            <a:r>
              <a:rPr lang="ru-RU" sz="1400" baseline="30000" dirty="0" smtClean="0"/>
              <a:t> </a:t>
            </a:r>
            <a:r>
              <a:rPr lang="ru-RU" sz="1400" dirty="0" smtClean="0"/>
              <a:t> </a:t>
            </a:r>
            <a:r>
              <a:rPr lang="en-US" sz="1400" dirty="0" smtClean="0"/>
              <a:t>+</a:t>
            </a:r>
            <a:endParaRPr lang="ru-RU" sz="1400" baseline="30000" dirty="0"/>
          </a:p>
        </p:txBody>
      </p:sp>
      <p:sp>
        <p:nvSpPr>
          <p:cNvPr id="21520" name="Text Box 1040"/>
          <p:cNvSpPr txBox="1">
            <a:spLocks noChangeArrowheads="1"/>
          </p:cNvSpPr>
          <p:nvPr/>
        </p:nvSpPr>
        <p:spPr bwMode="auto">
          <a:xfrm>
            <a:off x="6072198" y="1928802"/>
            <a:ext cx="1163627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2Na</a:t>
            </a:r>
            <a:r>
              <a:rPr lang="en-US" sz="1400" baseline="30000" dirty="0"/>
              <a:t>+</a:t>
            </a:r>
          </a:p>
          <a:p>
            <a:pPr>
              <a:spcBef>
                <a:spcPct val="50000"/>
              </a:spcBef>
            </a:pPr>
            <a:r>
              <a:rPr lang="ru-RU" sz="1400" dirty="0" smtClean="0"/>
              <a:t>      </a:t>
            </a:r>
            <a:r>
              <a:rPr lang="en-US" sz="1400" dirty="0" smtClean="0"/>
              <a:t>2OH</a:t>
            </a:r>
            <a:r>
              <a:rPr lang="en-US" sz="1400" baseline="30000" dirty="0" smtClean="0"/>
              <a:t>-</a:t>
            </a:r>
            <a:endParaRPr lang="ru-RU" sz="1400" baseline="30000" dirty="0"/>
          </a:p>
        </p:txBody>
      </p:sp>
      <p:sp>
        <p:nvSpPr>
          <p:cNvPr id="21521" name="Text Box 1041"/>
          <p:cNvSpPr txBox="1">
            <a:spLocks noChangeArrowheads="1"/>
          </p:cNvSpPr>
          <p:nvPr/>
        </p:nvSpPr>
        <p:spPr bwMode="auto">
          <a:xfrm>
            <a:off x="7072330" y="2276475"/>
            <a:ext cx="16763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/>
              <a:t>2 </a:t>
            </a:r>
            <a:r>
              <a:rPr lang="en-US" sz="1400" dirty="0" err="1" smtClean="0"/>
              <a:t>Cl</a:t>
            </a:r>
            <a:r>
              <a:rPr lang="en-US" sz="1400" baseline="30000" dirty="0" smtClean="0"/>
              <a:t>- </a:t>
            </a:r>
            <a:r>
              <a:rPr lang="en-US" sz="1400" dirty="0" smtClean="0"/>
              <a:t> </a:t>
            </a:r>
            <a:r>
              <a:rPr lang="en-US" sz="1400" dirty="0"/>
              <a:t>=&gt; </a:t>
            </a:r>
            <a:r>
              <a:rPr lang="en-US" sz="1400" dirty="0" smtClean="0"/>
              <a:t>Cl</a:t>
            </a:r>
            <a:r>
              <a:rPr lang="en-US" sz="1200" dirty="0" smtClean="0"/>
              <a:t>2</a:t>
            </a:r>
            <a:r>
              <a:rPr lang="en-US" sz="1400" dirty="0" smtClean="0"/>
              <a:t> </a:t>
            </a:r>
            <a:r>
              <a:rPr lang="en-US" sz="1400" dirty="0"/>
              <a:t>+ 2e</a:t>
            </a:r>
            <a:endParaRPr lang="ru-RU" sz="1400" dirty="0"/>
          </a:p>
        </p:txBody>
      </p:sp>
      <p:sp>
        <p:nvSpPr>
          <p:cNvPr id="21522" name="Text Box 1042"/>
          <p:cNvSpPr txBox="1">
            <a:spLocks noChangeArrowheads="1"/>
          </p:cNvSpPr>
          <p:nvPr/>
        </p:nvSpPr>
        <p:spPr bwMode="auto">
          <a:xfrm>
            <a:off x="5003800" y="2708275"/>
            <a:ext cx="48244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/>
              <a:t>  Восстановление               Окисление</a:t>
            </a:r>
          </a:p>
        </p:txBody>
      </p:sp>
      <p:sp>
        <p:nvSpPr>
          <p:cNvPr id="21523" name="Text Box 1043"/>
          <p:cNvSpPr txBox="1">
            <a:spLocks noChangeArrowheads="1"/>
          </p:cNvSpPr>
          <p:nvPr/>
        </p:nvSpPr>
        <p:spPr bwMode="auto">
          <a:xfrm>
            <a:off x="1619250" y="3141663"/>
            <a:ext cx="6696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u="sng">
                <a:solidFill>
                  <a:srgbClr val="FF0000"/>
                </a:solidFill>
              </a:rPr>
              <a:t>Основные положения электродных процессов</a:t>
            </a:r>
          </a:p>
        </p:txBody>
      </p:sp>
      <p:sp>
        <p:nvSpPr>
          <p:cNvPr id="21524" name="Text Box 1044"/>
          <p:cNvSpPr txBox="1">
            <a:spLocks noChangeArrowheads="1"/>
          </p:cNvSpPr>
          <p:nvPr/>
        </p:nvSpPr>
        <p:spPr bwMode="auto">
          <a:xfrm>
            <a:off x="250825" y="3500438"/>
            <a:ext cx="165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/>
              <a:t>1. </a:t>
            </a:r>
            <a:r>
              <a:rPr lang="ru-RU" sz="1400" b="1" dirty="0"/>
              <a:t>На катоде:</a:t>
            </a:r>
          </a:p>
        </p:txBody>
      </p:sp>
      <p:sp>
        <p:nvSpPr>
          <p:cNvPr id="21525" name="Text Box 1045"/>
          <p:cNvSpPr txBox="1">
            <a:spLocks noChangeArrowheads="1"/>
          </p:cNvSpPr>
          <p:nvPr/>
        </p:nvSpPr>
        <p:spPr bwMode="auto">
          <a:xfrm>
            <a:off x="611188" y="3933825"/>
            <a:ext cx="2305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Li, K</a:t>
            </a:r>
            <a:r>
              <a:rPr lang="en-US" sz="1600" baseline="30000"/>
              <a:t>+</a:t>
            </a:r>
            <a:r>
              <a:rPr lang="en-US" sz="1600"/>
              <a:t>, Ca</a:t>
            </a:r>
            <a:r>
              <a:rPr lang="en-US" sz="1600" baseline="30000"/>
              <a:t>2+</a:t>
            </a:r>
            <a:r>
              <a:rPr lang="en-US" sz="1600"/>
              <a:t>, Na</a:t>
            </a:r>
            <a:r>
              <a:rPr lang="en-US" sz="1600" baseline="30000"/>
              <a:t>+</a:t>
            </a:r>
            <a:r>
              <a:rPr lang="en-US" sz="1600"/>
              <a:t>,  Mg</a:t>
            </a:r>
            <a:r>
              <a:rPr lang="en-US" sz="1600" baseline="30000"/>
              <a:t>2+</a:t>
            </a:r>
            <a:r>
              <a:rPr lang="en-US" sz="1600"/>
              <a:t>, Al</a:t>
            </a:r>
            <a:r>
              <a:rPr lang="en-US" sz="1600" baseline="30000"/>
              <a:t>3+</a:t>
            </a:r>
            <a:endParaRPr lang="ru-RU" sz="1600" baseline="30000"/>
          </a:p>
        </p:txBody>
      </p:sp>
      <p:sp>
        <p:nvSpPr>
          <p:cNvPr id="21526" name="Text Box 1046"/>
          <p:cNvSpPr txBox="1">
            <a:spLocks noChangeArrowheads="1"/>
          </p:cNvSpPr>
          <p:nvPr/>
        </p:nvSpPr>
        <p:spPr bwMode="auto">
          <a:xfrm>
            <a:off x="2700338" y="3933825"/>
            <a:ext cx="25923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Zn</a:t>
            </a:r>
            <a:r>
              <a:rPr lang="en-US" sz="1600" baseline="30000"/>
              <a:t>2+</a:t>
            </a:r>
            <a:r>
              <a:rPr lang="en-US" sz="1600"/>
              <a:t>, Cr</a:t>
            </a:r>
            <a:r>
              <a:rPr lang="en-US" sz="1600" baseline="30000"/>
              <a:t>3+</a:t>
            </a:r>
            <a:r>
              <a:rPr lang="en-US" sz="1600"/>
              <a:t>, Fe</a:t>
            </a:r>
            <a:r>
              <a:rPr lang="en-US" sz="1600" baseline="30000"/>
              <a:t>2+</a:t>
            </a:r>
            <a:r>
              <a:rPr lang="en-US" sz="1600"/>
              <a:t>, Ni</a:t>
            </a:r>
            <a:r>
              <a:rPr lang="en-US" sz="1600" baseline="30000"/>
              <a:t>2+</a:t>
            </a:r>
            <a:r>
              <a:rPr lang="en-US" sz="1600"/>
              <a:t>, Sn</a:t>
            </a:r>
            <a:r>
              <a:rPr lang="en-US" sz="1600" baseline="30000"/>
              <a:t>2+</a:t>
            </a:r>
            <a:r>
              <a:rPr lang="en-US" sz="1600"/>
              <a:t>, Pb</a:t>
            </a:r>
            <a:r>
              <a:rPr lang="en-US" sz="1600" baseline="30000"/>
              <a:t>2+</a:t>
            </a:r>
            <a:endParaRPr lang="ru-RU" sz="1600" baseline="30000"/>
          </a:p>
        </p:txBody>
      </p:sp>
      <p:sp>
        <p:nvSpPr>
          <p:cNvPr id="21527" name="Text Box 1047"/>
          <p:cNvSpPr txBox="1">
            <a:spLocks noChangeArrowheads="1"/>
          </p:cNvSpPr>
          <p:nvPr/>
        </p:nvSpPr>
        <p:spPr bwMode="auto">
          <a:xfrm>
            <a:off x="5795963" y="3933825"/>
            <a:ext cx="3095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Cu</a:t>
            </a:r>
            <a:r>
              <a:rPr lang="en-US" sz="1600" baseline="30000"/>
              <a:t>2+</a:t>
            </a:r>
            <a:r>
              <a:rPr lang="en-US" sz="1600"/>
              <a:t>, Ag</a:t>
            </a:r>
            <a:r>
              <a:rPr lang="en-US" sz="1600" baseline="30000"/>
              <a:t>+</a:t>
            </a:r>
            <a:r>
              <a:rPr lang="en-US" sz="1600"/>
              <a:t>, Hg</a:t>
            </a:r>
            <a:r>
              <a:rPr lang="en-US" sz="1600" baseline="30000"/>
              <a:t>2+</a:t>
            </a:r>
            <a:r>
              <a:rPr lang="en-US" sz="1600"/>
              <a:t>, Pt</a:t>
            </a:r>
            <a:r>
              <a:rPr lang="en-US" sz="1600" baseline="30000"/>
              <a:t>2+</a:t>
            </a:r>
            <a:r>
              <a:rPr lang="en-US" sz="1600"/>
              <a:t>, Au</a:t>
            </a:r>
            <a:r>
              <a:rPr lang="en-US" sz="1600" baseline="30000"/>
              <a:t>3+</a:t>
            </a:r>
            <a:endParaRPr lang="ru-RU" sz="1600" baseline="30000"/>
          </a:p>
        </p:txBody>
      </p:sp>
      <p:sp>
        <p:nvSpPr>
          <p:cNvPr id="21528" name="Text Box 1048"/>
          <p:cNvSpPr txBox="1">
            <a:spLocks noChangeArrowheads="1"/>
          </p:cNvSpPr>
          <p:nvPr/>
        </p:nvSpPr>
        <p:spPr bwMode="auto">
          <a:xfrm>
            <a:off x="5219700" y="3933825"/>
            <a:ext cx="504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0000"/>
                </a:solidFill>
              </a:rPr>
              <a:t>H+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1529" name="Text Box 1049"/>
          <p:cNvSpPr txBox="1">
            <a:spLocks noChangeArrowheads="1"/>
          </p:cNvSpPr>
          <p:nvPr/>
        </p:nvSpPr>
        <p:spPr bwMode="auto">
          <a:xfrm>
            <a:off x="323850" y="4581525"/>
            <a:ext cx="21605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Не восстанавливаются, выделяется </a:t>
            </a:r>
            <a:r>
              <a:rPr lang="en-US" sz="1400"/>
              <a:t>H</a:t>
            </a:r>
            <a:r>
              <a:rPr lang="en-US" sz="1400" baseline="-25000"/>
              <a:t>2</a:t>
            </a:r>
            <a:endParaRPr lang="ru-RU" sz="1400" baseline="-25000"/>
          </a:p>
        </p:txBody>
      </p:sp>
      <p:sp>
        <p:nvSpPr>
          <p:cNvPr id="21530" name="Text Box 1050"/>
          <p:cNvSpPr txBox="1">
            <a:spLocks noChangeArrowheads="1"/>
          </p:cNvSpPr>
          <p:nvPr/>
        </p:nvSpPr>
        <p:spPr bwMode="auto">
          <a:xfrm>
            <a:off x="2555874" y="4581525"/>
            <a:ext cx="28733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/>
              <a:t>Возможно выделение </a:t>
            </a:r>
            <a:r>
              <a:rPr lang="en-US" sz="1400" dirty="0"/>
              <a:t>Me </a:t>
            </a:r>
            <a:r>
              <a:rPr lang="ru-RU" sz="1400" dirty="0"/>
              <a:t>и </a:t>
            </a:r>
            <a:r>
              <a:rPr lang="en-US" sz="1400" dirty="0"/>
              <a:t>H</a:t>
            </a:r>
            <a:r>
              <a:rPr lang="en-US" sz="1400" baseline="-25000" dirty="0"/>
              <a:t>2</a:t>
            </a:r>
            <a:endParaRPr lang="ru-RU" sz="1400" baseline="-25000" dirty="0"/>
          </a:p>
        </p:txBody>
      </p:sp>
      <p:sp>
        <p:nvSpPr>
          <p:cNvPr id="21531" name="Text Box 1051"/>
          <p:cNvSpPr txBox="1">
            <a:spLocks noChangeArrowheads="1"/>
          </p:cNvSpPr>
          <p:nvPr/>
        </p:nvSpPr>
        <p:spPr bwMode="auto">
          <a:xfrm>
            <a:off x="5867400" y="4581525"/>
            <a:ext cx="30972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Восстанавливаются,</a:t>
            </a:r>
            <a:r>
              <a:rPr lang="en-US" sz="1400"/>
              <a:t> </a:t>
            </a:r>
            <a:r>
              <a:rPr lang="ru-RU" sz="1400"/>
              <a:t>выделяется </a:t>
            </a:r>
            <a:r>
              <a:rPr lang="en-US" sz="1400"/>
              <a:t>Me</a:t>
            </a:r>
            <a:endParaRPr lang="ru-RU" sz="1400"/>
          </a:p>
        </p:txBody>
      </p:sp>
      <p:sp>
        <p:nvSpPr>
          <p:cNvPr id="21532" name="Text Box 1052"/>
          <p:cNvSpPr txBox="1">
            <a:spLocks noChangeArrowheads="1"/>
          </p:cNvSpPr>
          <p:nvPr/>
        </p:nvSpPr>
        <p:spPr bwMode="auto">
          <a:xfrm>
            <a:off x="250825" y="5157788"/>
            <a:ext cx="2663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/>
              <a:t>2</a:t>
            </a:r>
            <a:r>
              <a:rPr lang="ru-RU" sz="1400" b="1" dirty="0"/>
              <a:t>. Анодные процессы</a:t>
            </a:r>
          </a:p>
        </p:txBody>
      </p:sp>
      <p:sp>
        <p:nvSpPr>
          <p:cNvPr id="21533" name="Text Box 1053"/>
          <p:cNvSpPr txBox="1">
            <a:spLocks noChangeArrowheads="1"/>
          </p:cNvSpPr>
          <p:nvPr/>
        </p:nvSpPr>
        <p:spPr bwMode="auto">
          <a:xfrm>
            <a:off x="250825" y="5445125"/>
            <a:ext cx="8713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а) Растворимый анод (</a:t>
            </a:r>
            <a:r>
              <a:rPr lang="en-US" sz="1400"/>
              <a:t>Cu, Ag, Ni, Cd)</a:t>
            </a:r>
            <a:r>
              <a:rPr lang="ru-RU" sz="1400"/>
              <a:t> подвергается окислению </a:t>
            </a:r>
            <a:r>
              <a:rPr lang="en-US" sz="1400" b="1"/>
              <a:t>Me =&gt;Me</a:t>
            </a:r>
            <a:r>
              <a:rPr lang="en-US" sz="1400" b="1" baseline="30000"/>
              <a:t>n+</a:t>
            </a:r>
            <a:r>
              <a:rPr lang="en-US" sz="1400" b="1"/>
              <a:t> +ne</a:t>
            </a:r>
            <a:endParaRPr lang="ru-RU" sz="1400" b="1"/>
          </a:p>
        </p:txBody>
      </p:sp>
      <p:sp>
        <p:nvSpPr>
          <p:cNvPr id="21535" name="Text Box 1055"/>
          <p:cNvSpPr txBox="1">
            <a:spLocks noChangeArrowheads="1"/>
          </p:cNvSpPr>
          <p:nvPr/>
        </p:nvSpPr>
        <p:spPr bwMode="auto">
          <a:xfrm>
            <a:off x="250825" y="5734050"/>
            <a:ext cx="88931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/>
              <a:t>б) На нерастворимом аноде (графит, платина) обычно окисляются анионы </a:t>
            </a:r>
            <a:r>
              <a:rPr lang="en-US" sz="1400" dirty="0" smtClean="0"/>
              <a:t>S</a:t>
            </a:r>
            <a:r>
              <a:rPr lang="ru-RU" sz="1400" dirty="0" smtClean="0"/>
              <a:t> </a:t>
            </a:r>
            <a:r>
              <a:rPr lang="en-US" sz="1400" dirty="0" smtClean="0"/>
              <a:t>-, </a:t>
            </a:r>
            <a:r>
              <a:rPr lang="en-US" sz="1400" dirty="0"/>
              <a:t>J-, Br-, </a:t>
            </a:r>
            <a:r>
              <a:rPr lang="en-US" sz="1400" dirty="0" err="1"/>
              <a:t>Cl</a:t>
            </a:r>
            <a:r>
              <a:rPr lang="en-US" sz="1400" dirty="0"/>
              <a:t>-, OH- </a:t>
            </a:r>
            <a:r>
              <a:rPr lang="ru-RU" sz="1400" dirty="0"/>
              <a:t>и молекулы </a:t>
            </a:r>
            <a:r>
              <a:rPr lang="en-US" sz="1400" dirty="0"/>
              <a:t>H</a:t>
            </a:r>
            <a:r>
              <a:rPr lang="en-US" sz="1400" baseline="-25000" dirty="0"/>
              <a:t>2</a:t>
            </a:r>
            <a:r>
              <a:rPr lang="en-US" sz="1400" dirty="0"/>
              <a:t>0</a:t>
            </a:r>
            <a:r>
              <a:rPr lang="ru-RU" sz="1400" dirty="0"/>
              <a:t>:</a:t>
            </a:r>
          </a:p>
        </p:txBody>
      </p:sp>
      <p:sp>
        <p:nvSpPr>
          <p:cNvPr id="21536" name="Text Box 1056"/>
          <p:cNvSpPr txBox="1">
            <a:spLocks noChangeArrowheads="1"/>
          </p:cNvSpPr>
          <p:nvPr/>
        </p:nvSpPr>
        <p:spPr bwMode="auto">
          <a:xfrm>
            <a:off x="1511300" y="6308725"/>
            <a:ext cx="7632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/>
              <a:t>2</a:t>
            </a:r>
            <a:r>
              <a:rPr lang="en-US" sz="1400" b="1" dirty="0"/>
              <a:t>J</a:t>
            </a:r>
            <a:r>
              <a:rPr lang="en-US" sz="1400" b="1" baseline="30000" dirty="0"/>
              <a:t>-</a:t>
            </a:r>
            <a:r>
              <a:rPr lang="en-US" sz="1400" b="1" dirty="0"/>
              <a:t> =&gt;J</a:t>
            </a:r>
            <a:r>
              <a:rPr lang="en-US" sz="1400" b="1" baseline="-25000" dirty="0"/>
              <a:t>2</a:t>
            </a:r>
            <a:r>
              <a:rPr lang="en-US" sz="1400" b="1" baseline="30000" dirty="0"/>
              <a:t>0</a:t>
            </a:r>
            <a:r>
              <a:rPr lang="en-US" sz="1400" b="1" dirty="0"/>
              <a:t> + 2e; </a:t>
            </a:r>
            <a:r>
              <a:rPr lang="ru-RU" sz="1400" b="1" dirty="0" smtClean="0"/>
              <a:t>                    </a:t>
            </a:r>
            <a:r>
              <a:rPr lang="en-US" sz="1400" b="1" dirty="0" smtClean="0"/>
              <a:t>4OH</a:t>
            </a:r>
            <a:r>
              <a:rPr lang="en-US" sz="1400" b="1" baseline="30000" dirty="0" smtClean="0"/>
              <a:t>-</a:t>
            </a:r>
            <a:r>
              <a:rPr lang="en-US" sz="1400" b="1" dirty="0" smtClean="0"/>
              <a:t> </a:t>
            </a:r>
            <a:r>
              <a:rPr lang="en-US" sz="1400" b="1" dirty="0"/>
              <a:t>=&gt;O</a:t>
            </a:r>
            <a:r>
              <a:rPr lang="en-US" sz="1400" b="1" baseline="-25000" dirty="0"/>
              <a:t>2</a:t>
            </a:r>
            <a:r>
              <a:rPr lang="en-US" sz="1400" b="1" dirty="0"/>
              <a:t> +2H</a:t>
            </a:r>
            <a:r>
              <a:rPr lang="en-US" sz="1400" b="1" baseline="-25000" dirty="0"/>
              <a:t>2</a:t>
            </a:r>
            <a:r>
              <a:rPr lang="en-US" sz="1400" b="1" dirty="0"/>
              <a:t>O +4e; </a:t>
            </a:r>
            <a:r>
              <a:rPr lang="ru-RU" sz="1400" b="1" dirty="0" smtClean="0"/>
              <a:t>                    </a:t>
            </a:r>
            <a:r>
              <a:rPr lang="en-US" sz="1400" b="1" dirty="0" smtClean="0"/>
              <a:t>2H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 </a:t>
            </a:r>
            <a:r>
              <a:rPr lang="en-US" sz="1400" b="1" dirty="0"/>
              <a:t>=&gt;O</a:t>
            </a:r>
            <a:r>
              <a:rPr lang="en-US" sz="1400" b="1" baseline="-25000" dirty="0"/>
              <a:t>2</a:t>
            </a:r>
            <a:r>
              <a:rPr lang="en-US" sz="1400" b="1" dirty="0"/>
              <a:t> +4H</a:t>
            </a:r>
            <a:r>
              <a:rPr lang="en-US" sz="1400" b="1" baseline="30000" dirty="0"/>
              <a:t>+ </a:t>
            </a:r>
            <a:r>
              <a:rPr lang="en-US" sz="1400" b="1" dirty="0"/>
              <a:t>+4e   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 animBg="1"/>
      <p:bldP spid="21510" grpId="0"/>
      <p:bldP spid="21511" grpId="0"/>
      <p:bldP spid="21512" grpId="0" animBg="1"/>
      <p:bldP spid="21513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/>
      <p:bldP spid="21521" grpId="0"/>
      <p:bldP spid="21522" grpId="0"/>
      <p:bldP spid="21523" grpId="0"/>
      <p:bldP spid="21524" grpId="0"/>
      <p:bldP spid="21525" grpId="0"/>
      <p:bldP spid="21526" grpId="0"/>
      <p:bldP spid="21527" grpId="0"/>
      <p:bldP spid="21528" grpId="0"/>
      <p:bldP spid="21529" grpId="0"/>
      <p:bldP spid="21530" grpId="0"/>
      <p:bldP spid="21531" grpId="0"/>
      <p:bldP spid="21532" grpId="0"/>
      <p:bldP spid="21533" grpId="0"/>
      <p:bldP spid="21535" grpId="0"/>
      <p:bldP spid="215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1430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учебником (стр.  109-110)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7172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Проанализируйте  процесс электролиза  водного раствора сульфата натрия. </a:t>
            </a:r>
          </a:p>
          <a:p>
            <a:r>
              <a:rPr lang="ru-RU" sz="4000" dirty="0" smtClean="0"/>
              <a:t>Используя инструкции, запишите катодный и анодный процессы.</a:t>
            </a:r>
          </a:p>
          <a:p>
            <a:r>
              <a:rPr lang="ru-RU" sz="4000" dirty="0" smtClean="0"/>
              <a:t>Почему данный процесс сводится  к электролизу воды?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142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002924"/>
          </a:xfrm>
        </p:spPr>
        <p:txBody>
          <a:bodyPr/>
          <a:lstStyle/>
          <a:p>
            <a:r>
              <a:rPr lang="ru-RU" sz="3600" b="1" i="1" dirty="0" smtClean="0"/>
              <a:t>Сущность электролиза состоит в том, что за счёт электрической энергии осуществляется химическая реакция, которая не может протекать самопроизвольно. </a:t>
            </a:r>
            <a:endParaRPr lang="ru-RU" sz="3600" dirty="0" smtClean="0"/>
          </a:p>
          <a:p>
            <a:pPr>
              <a:buNone/>
            </a:pPr>
            <a:r>
              <a:rPr lang="ru-RU" sz="3600" b="1" i="1" dirty="0" smtClean="0"/>
              <a:t> 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4" name="21_C.Santa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8677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6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4954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Внимательно наблюдайте за  результатами электролиза сульфата меди.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1. Запишите катодный и анодный процессы, суммарное уравнение процесса.</a:t>
            </a:r>
          </a:p>
          <a:p>
            <a:pPr>
              <a:buNone/>
            </a:pPr>
            <a:r>
              <a:rPr lang="ru-RU" sz="3200" dirty="0" smtClean="0"/>
              <a:t> 2. Объясните сходство и различие процессов электролиза сульфата натрия и сульфата меди.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8572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Проверь себя!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71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</a:t>
            </a:r>
            <a:r>
              <a:rPr lang="en-US" dirty="0" smtClean="0"/>
              <a:t> CuSO</a:t>
            </a:r>
            <a:r>
              <a:rPr lang="en-US" baseline="-25000" dirty="0" smtClean="0"/>
              <a:t>4 </a:t>
            </a:r>
            <a:r>
              <a:rPr lang="en-US" dirty="0" smtClean="0"/>
              <a:t>→ Cu</a:t>
            </a:r>
            <a:r>
              <a:rPr lang="en-US" baseline="30000" dirty="0" smtClean="0"/>
              <a:t>2+</a:t>
            </a:r>
            <a:r>
              <a:rPr lang="en-US" dirty="0" smtClean="0"/>
              <a:t>  +  SO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2-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     </a:t>
            </a:r>
            <a:r>
              <a:rPr lang="ru-RU" dirty="0" smtClean="0"/>
              <a:t>    </a:t>
            </a:r>
            <a:r>
              <a:rPr lang="en-US" dirty="0" smtClean="0"/>
              <a:t>  H</a:t>
            </a:r>
            <a:r>
              <a:rPr lang="en-US" baseline="-25000" dirty="0" smtClean="0"/>
              <a:t>2</a:t>
            </a:r>
            <a:r>
              <a:rPr lang="en-US" dirty="0" smtClean="0"/>
              <a:t>O     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Катод (-)</a:t>
            </a:r>
            <a:r>
              <a:rPr lang="en-US" dirty="0" smtClean="0"/>
              <a:t>   Cu</a:t>
            </a:r>
            <a:r>
              <a:rPr lang="en-US" baseline="30000" dirty="0" smtClean="0"/>
              <a:t>2+</a:t>
            </a:r>
            <a:r>
              <a:rPr lang="ru-RU" baseline="30000" dirty="0" smtClean="0"/>
              <a:t>                                              </a:t>
            </a:r>
            <a:r>
              <a:rPr lang="en-US" baseline="30000" dirty="0" smtClean="0"/>
              <a:t> 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2- </a:t>
            </a:r>
            <a:r>
              <a:rPr lang="ru-RU" dirty="0" smtClean="0"/>
              <a:t>  Анод (+)</a:t>
            </a:r>
          </a:p>
          <a:p>
            <a:pPr>
              <a:buNone/>
            </a:pPr>
            <a:r>
              <a:rPr lang="en-US" dirty="0" smtClean="0"/>
              <a:t> Cu</a:t>
            </a:r>
            <a:r>
              <a:rPr lang="en-US" baseline="30000" dirty="0" smtClean="0"/>
              <a:t>2+   </a:t>
            </a:r>
            <a:r>
              <a:rPr lang="en-US" dirty="0" smtClean="0"/>
              <a:t>+ 2e  =  Cu</a:t>
            </a:r>
            <a:r>
              <a:rPr lang="en-US" baseline="30000" dirty="0" smtClean="0"/>
              <a:t>0</a:t>
            </a:r>
            <a:r>
              <a:rPr lang="en-US" dirty="0" smtClean="0"/>
              <a:t> </a:t>
            </a:r>
            <a:r>
              <a:rPr lang="ru-RU" dirty="0" smtClean="0"/>
              <a:t>              </a:t>
            </a:r>
            <a:r>
              <a:rPr lang="en-US" dirty="0" smtClean="0"/>
              <a:t>2H</a:t>
            </a:r>
            <a:r>
              <a:rPr lang="en-US" baseline="-25000" dirty="0" smtClean="0"/>
              <a:t>2</a:t>
            </a:r>
            <a:r>
              <a:rPr lang="en-US" dirty="0" smtClean="0"/>
              <a:t>O – 4e =  O</a:t>
            </a:r>
            <a:r>
              <a:rPr lang="en-US" baseline="-25000" dirty="0" smtClean="0"/>
              <a:t>2</a:t>
            </a:r>
            <a:r>
              <a:rPr lang="en-US" dirty="0" smtClean="0"/>
              <a:t>↑ + 4H</a:t>
            </a:r>
            <a:r>
              <a:rPr lang="en-US" baseline="30000" dirty="0" smtClean="0"/>
              <a:t>+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восстановление                          окисление</a:t>
            </a:r>
          </a:p>
          <a:p>
            <a:pPr>
              <a:buNone/>
            </a:pPr>
            <a:r>
              <a:rPr lang="ru-RU" dirty="0" smtClean="0"/>
              <a:t>        Суммарное уравнение: </a:t>
            </a:r>
          </a:p>
          <a:p>
            <a:pPr>
              <a:buNone/>
            </a:pPr>
            <a:r>
              <a:rPr lang="ru-RU" dirty="0" smtClean="0"/>
              <a:t>      2</a:t>
            </a:r>
            <a:r>
              <a:rPr lang="en-US" dirty="0" smtClean="0"/>
              <a:t>CuSO</a:t>
            </a:r>
            <a:r>
              <a:rPr lang="ru-RU" baseline="-25000" dirty="0" smtClean="0"/>
              <a:t>4 </a:t>
            </a:r>
            <a:r>
              <a:rPr lang="ru-RU" dirty="0" smtClean="0"/>
              <a:t>+  2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r>
              <a:rPr lang="ru-RU" dirty="0" smtClean="0"/>
              <a:t> = 2</a:t>
            </a:r>
            <a:r>
              <a:rPr lang="en-US" dirty="0" smtClean="0"/>
              <a:t>Cu</a:t>
            </a:r>
            <a:r>
              <a:rPr lang="ru-RU" baseline="30000" dirty="0" smtClean="0"/>
              <a:t>0</a:t>
            </a:r>
            <a:r>
              <a:rPr lang="ru-RU" dirty="0" smtClean="0"/>
              <a:t> + </a:t>
            </a:r>
            <a:r>
              <a:rPr lang="en-US" dirty="0" smtClean="0"/>
              <a:t>O</a:t>
            </a:r>
            <a:r>
              <a:rPr lang="ru-RU" baseline="-25000" dirty="0" smtClean="0"/>
              <a:t>2</a:t>
            </a:r>
            <a:r>
              <a:rPr lang="ru-RU" dirty="0" smtClean="0"/>
              <a:t>↑ + 2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SO</a:t>
            </a:r>
            <a:r>
              <a:rPr lang="ru-RU" baseline="-25000" dirty="0" smtClean="0"/>
              <a:t>4</a:t>
            </a:r>
            <a:r>
              <a:rPr lang="ru-RU" dirty="0" smtClean="0"/>
              <a:t>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382000" cy="857256"/>
          </a:xfrm>
        </p:spPr>
        <p:txBody>
          <a:bodyPr/>
          <a:lstStyle/>
          <a:p>
            <a:pPr algn="ctr"/>
            <a:r>
              <a:rPr lang="ru-RU" dirty="0" smtClean="0"/>
              <a:t>Применение электролиза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571612"/>
            <a:ext cx="4191000" cy="571504"/>
          </a:xfrm>
        </p:spPr>
        <p:txBody>
          <a:bodyPr/>
          <a:lstStyle/>
          <a:p>
            <a:r>
              <a:rPr lang="ru-RU" dirty="0" smtClean="0"/>
              <a:t>Катодные процессы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1571612"/>
            <a:ext cx="4041775" cy="571504"/>
          </a:xfrm>
        </p:spPr>
        <p:txBody>
          <a:bodyPr/>
          <a:lstStyle/>
          <a:p>
            <a:r>
              <a:rPr lang="ru-RU" dirty="0" smtClean="0"/>
              <a:t>Анодные процессы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285992"/>
            <a:ext cx="4191000" cy="4308727"/>
          </a:xfrm>
        </p:spPr>
        <p:txBody>
          <a:bodyPr/>
          <a:lstStyle/>
          <a:p>
            <a:r>
              <a:rPr lang="ru-RU" sz="2100" dirty="0" smtClean="0"/>
              <a:t>В гальваностегии                                 ( никелирование, серебрение).</a:t>
            </a:r>
          </a:p>
          <a:p>
            <a:r>
              <a:rPr lang="ru-RU" sz="2100" dirty="0" smtClean="0"/>
              <a:t>В гальванопластике (изготовление копий).</a:t>
            </a:r>
          </a:p>
          <a:p>
            <a:r>
              <a:rPr lang="ru-RU" sz="2100" dirty="0" smtClean="0"/>
              <a:t>Получение чистых металлов   ( медь, алюминий).</a:t>
            </a:r>
          </a:p>
          <a:p>
            <a:r>
              <a:rPr lang="ru-RU" sz="2100" dirty="0" smtClean="0"/>
              <a:t>Электрометаллургия расплавов. Очистка металлов, полученных при выплавке из руды, от посторонних примесей.</a:t>
            </a:r>
            <a:endParaRPr lang="ru-RU" sz="21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285992"/>
            <a:ext cx="4041775" cy="4308727"/>
          </a:xfrm>
        </p:spPr>
        <p:txBody>
          <a:bodyPr/>
          <a:lstStyle/>
          <a:p>
            <a:r>
              <a:rPr lang="ru-RU" sz="2200" dirty="0" smtClean="0"/>
              <a:t>Промышленный способ получения кислорода и водорода.</a:t>
            </a:r>
          </a:p>
          <a:p>
            <a:r>
              <a:rPr lang="ru-RU" sz="2200" dirty="0" smtClean="0"/>
              <a:t>Оксидирование алюминия.</a:t>
            </a:r>
          </a:p>
          <a:p>
            <a:r>
              <a:rPr lang="ru-RU" sz="2200" dirty="0" smtClean="0"/>
              <a:t>Электрополировка поверхностей (электроискровая обработка, электрозаточка).</a:t>
            </a:r>
          </a:p>
          <a:p>
            <a:r>
              <a:rPr lang="ru-RU" sz="2200" dirty="0" smtClean="0"/>
              <a:t>Электрогравировка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71480"/>
            <a:ext cx="83820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Гальванопластика политехнического государственного музея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857364"/>
            <a:ext cx="4041648" cy="844806"/>
          </a:xfrm>
        </p:spPr>
        <p:txBody>
          <a:bodyPr/>
          <a:lstStyle/>
          <a:p>
            <a:pPr algn="ctr"/>
            <a:r>
              <a:rPr lang="ru-RU" dirty="0" smtClean="0"/>
              <a:t>«Георгий Победоносец»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21225" y="1785926"/>
            <a:ext cx="4041775" cy="916244"/>
          </a:xfrm>
        </p:spPr>
        <p:txBody>
          <a:bodyPr/>
          <a:lstStyle/>
          <a:p>
            <a:pPr algn="ctr"/>
            <a:r>
              <a:rPr lang="ru-RU" dirty="0" smtClean="0"/>
              <a:t>Барельеф</a:t>
            </a:r>
          </a:p>
          <a:p>
            <a:pPr algn="ctr"/>
            <a:r>
              <a:rPr lang="ru-RU" dirty="0" smtClean="0"/>
              <a:t> «Портрет Б.С.Якоби»</a:t>
            </a:r>
            <a:endParaRPr lang="ru-RU" dirty="0"/>
          </a:p>
        </p:txBody>
      </p:sp>
      <p:pic>
        <p:nvPicPr>
          <p:cNvPr id="7" name="Содержимое 6" descr="BarelefGeorgijPobedonosec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08664" y="2766464"/>
            <a:ext cx="3786447" cy="3769822"/>
          </a:xfrm>
        </p:spPr>
      </p:pic>
      <p:pic>
        <p:nvPicPr>
          <p:cNvPr id="8" name="Содержимое 7" descr="BarelefPortretJakob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75055" y="2824653"/>
            <a:ext cx="3927764" cy="36534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32"/>
            <a:ext cx="8382000" cy="100013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 электролиза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928802"/>
            <a:ext cx="4041648" cy="773368"/>
          </a:xfrm>
        </p:spPr>
        <p:txBody>
          <a:bodyPr/>
          <a:lstStyle/>
          <a:p>
            <a:pPr algn="ctr"/>
            <a:r>
              <a:rPr lang="ru-RU" dirty="0" smtClean="0"/>
              <a:t>Процесс очищения предметов электролизом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21225" y="1928802"/>
            <a:ext cx="4041775" cy="773368"/>
          </a:xfrm>
        </p:spPr>
        <p:txBody>
          <a:bodyPr/>
          <a:lstStyle/>
          <a:p>
            <a:pPr algn="ctr"/>
            <a:r>
              <a:rPr lang="ru-RU" dirty="0" smtClean="0"/>
              <a:t>Результат процесса</a:t>
            </a:r>
            <a:endParaRPr lang="ru-RU" dirty="0"/>
          </a:p>
        </p:txBody>
      </p:sp>
      <p:pic>
        <p:nvPicPr>
          <p:cNvPr id="7" name="Содержимое 6" descr="electroliz1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81000" y="2928935"/>
            <a:ext cx="4041775" cy="3240284"/>
          </a:xfrm>
        </p:spPr>
      </p:pic>
      <p:pic>
        <p:nvPicPr>
          <p:cNvPr id="11" name="Содержимое 10" descr="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18050" y="3182035"/>
            <a:ext cx="4041775" cy="29386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4954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Установите правильную последовательность.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AutoNum type="arabicPeriod"/>
            </a:pPr>
            <a:r>
              <a:rPr lang="ru-RU" dirty="0" smtClean="0"/>
              <a:t>окислительно-восстановительные реакции</a:t>
            </a:r>
          </a:p>
          <a:p>
            <a:pPr marL="624078" indent="-514350">
              <a:buAutoNum type="arabicPeriod"/>
            </a:pPr>
            <a:r>
              <a:rPr lang="ru-RU" dirty="0" smtClean="0"/>
              <a:t>если через раствор или расплав</a:t>
            </a:r>
          </a:p>
          <a:p>
            <a:pPr marL="624078" indent="-514350">
              <a:buAutoNum type="arabicPeriod"/>
            </a:pPr>
            <a:r>
              <a:rPr lang="ru-RU" dirty="0" smtClean="0"/>
              <a:t>Электролиз – это</a:t>
            </a:r>
          </a:p>
          <a:p>
            <a:pPr marL="624078" indent="-514350">
              <a:buAutoNum type="arabicPeriod"/>
            </a:pPr>
            <a:r>
              <a:rPr lang="ru-RU" dirty="0" smtClean="0"/>
              <a:t>протекающие на электродах</a:t>
            </a:r>
          </a:p>
          <a:p>
            <a:pPr marL="624078" indent="-514350">
              <a:buAutoNum type="arabicPeriod"/>
            </a:pPr>
            <a:r>
              <a:rPr lang="ru-RU" dirty="0" smtClean="0"/>
              <a:t>пропускают</a:t>
            </a:r>
          </a:p>
          <a:p>
            <a:pPr marL="624078" indent="-514350">
              <a:buAutoNum type="arabicPeriod"/>
            </a:pPr>
            <a:r>
              <a:rPr lang="ru-RU" dirty="0" smtClean="0"/>
              <a:t>электролита</a:t>
            </a:r>
          </a:p>
          <a:p>
            <a:pPr marL="624078" indent="-514350">
              <a:buAutoNum type="arabicPeriod"/>
            </a:pPr>
            <a:r>
              <a:rPr lang="ru-RU" dirty="0" smtClean="0"/>
              <a:t>постоянный ток</a:t>
            </a:r>
          </a:p>
          <a:p>
            <a:pPr marL="624078" indent="-514350">
              <a:buNone/>
            </a:pPr>
            <a:endParaRPr lang="ru-RU" dirty="0" smtClean="0"/>
          </a:p>
          <a:p>
            <a:pPr marL="624078" indent="-514350">
              <a:buNone/>
            </a:pPr>
            <a:r>
              <a:rPr lang="ru-RU" dirty="0" smtClean="0"/>
              <a:t>3, 1, 4, 2, 6, 5, 7</a:t>
            </a:r>
          </a:p>
          <a:p>
            <a:pPr marL="624078" indent="-514350">
              <a:buAutoNum type="arabicPeriod"/>
            </a:pPr>
            <a:endParaRPr lang="ru-RU" dirty="0" smtClean="0"/>
          </a:p>
          <a:p>
            <a:pPr marL="624078" indent="-514350">
              <a:buAutoNum type="arabicPeriod"/>
            </a:pPr>
            <a:endParaRPr lang="ru-RU" dirty="0" smtClean="0"/>
          </a:p>
          <a:p>
            <a:pPr marL="624078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Как наша прожила б планета?</a:t>
            </a:r>
          </a:p>
          <a:p>
            <a:pPr lvl="4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Как люди жили бы на ней</a:t>
            </a:r>
          </a:p>
          <a:p>
            <a:pPr lvl="4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Без теплоты, магнита, света </a:t>
            </a:r>
          </a:p>
          <a:p>
            <a:pPr lvl="4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И электрических лучей?</a:t>
            </a:r>
          </a:p>
          <a:p>
            <a:pPr algn="r">
              <a:buNone/>
            </a:pPr>
            <a:r>
              <a:rPr lang="ru-RU" dirty="0"/>
              <a:t> </a:t>
            </a:r>
            <a:r>
              <a:rPr lang="ru-RU" dirty="0" smtClean="0"/>
              <a:t>Адам Мицкевич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Эпиграф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8581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Ответьте на вопросы.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5074362"/>
          </a:xfrm>
        </p:spPr>
        <p:txBody>
          <a:bodyPr/>
          <a:lstStyle/>
          <a:p>
            <a:pPr marL="624078" indent="-514350">
              <a:buNone/>
            </a:pPr>
            <a:r>
              <a:rPr lang="ru-RU" dirty="0" smtClean="0"/>
              <a:t>1. При электролизе к аноду движутся:</a:t>
            </a:r>
          </a:p>
          <a:p>
            <a:pPr marL="624078" indent="-514350">
              <a:buNone/>
            </a:pPr>
            <a:r>
              <a:rPr lang="ru-RU" dirty="0" smtClean="0"/>
              <a:t> а) катионы б) анионы в) все ионы г) электроны</a:t>
            </a:r>
          </a:p>
          <a:p>
            <a:pPr marL="624078" indent="-514350">
              <a:buNone/>
            </a:pPr>
            <a:endParaRPr lang="ru-RU" dirty="0" smtClean="0"/>
          </a:p>
          <a:p>
            <a:pPr marL="624078" indent="-514350">
              <a:buNone/>
            </a:pPr>
            <a:r>
              <a:rPr lang="ru-RU" dirty="0" smtClean="0"/>
              <a:t>2. При электролизе расплава хлорида меди  на катоде выделится: а) медь, б) водород в) хлор г) кислород</a:t>
            </a:r>
          </a:p>
          <a:p>
            <a:pPr marL="624078" indent="-514350">
              <a:buNone/>
            </a:pPr>
            <a:endParaRPr lang="ru-RU" dirty="0" smtClean="0"/>
          </a:p>
          <a:p>
            <a:pPr marL="624078" indent="-514350">
              <a:buNone/>
            </a:pPr>
            <a:r>
              <a:rPr lang="ru-RU" dirty="0" smtClean="0"/>
              <a:t>3. На аноде выделится кислород при электролизе растворов: а) </a:t>
            </a:r>
            <a:r>
              <a:rPr lang="en-US" dirty="0" smtClean="0"/>
              <a:t>CuBr</a:t>
            </a:r>
            <a:r>
              <a:rPr lang="en-US" baseline="-25000" dirty="0" smtClean="0"/>
              <a:t>2</a:t>
            </a:r>
            <a:r>
              <a:rPr lang="en-US" dirty="0" smtClean="0"/>
              <a:t>  </a:t>
            </a:r>
            <a:r>
              <a:rPr lang="ru-RU" dirty="0" smtClean="0"/>
              <a:t>б</a:t>
            </a:r>
            <a:r>
              <a:rPr lang="en-US" dirty="0" smtClean="0"/>
              <a:t>)  NaNO</a:t>
            </a:r>
            <a:r>
              <a:rPr lang="en-US" baseline="-25000" dirty="0" smtClean="0"/>
              <a:t>3</a:t>
            </a:r>
            <a:r>
              <a:rPr lang="en-US" dirty="0" smtClean="0"/>
              <a:t>   </a:t>
            </a:r>
            <a:r>
              <a:rPr lang="ru-RU" dirty="0" smtClean="0"/>
              <a:t>в) </a:t>
            </a:r>
            <a:r>
              <a:rPr lang="en-US" dirty="0" smtClean="0"/>
              <a:t>FeCl</a:t>
            </a:r>
            <a:r>
              <a:rPr lang="en-US" sz="1800" dirty="0" smtClean="0"/>
              <a:t>3</a:t>
            </a:r>
            <a:endParaRPr lang="ru-RU" sz="1800" dirty="0" smtClean="0"/>
          </a:p>
          <a:p>
            <a:pPr marL="624078" indent="-514350">
              <a:buNone/>
            </a:pPr>
            <a:endParaRPr lang="ru-RU" dirty="0" smtClean="0"/>
          </a:p>
          <a:p>
            <a:pPr marL="624078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вы согласны с утверждениями, поставьте плюс, а если нет, то минус.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93762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Я узнал много нового и интересного.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На все возникшие в ходе урока вопросы я получил ответы.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3. Мне было интересно и комфортно.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4. Считаю, что работал добросовестно и достиг цели урока.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21_C.Santa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6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Записи в тетради.</a:t>
            </a:r>
          </a:p>
          <a:p>
            <a:r>
              <a:rPr lang="ru-RU" dirty="0" smtClean="0"/>
              <a:t>Учебник «Химия – 10», стр. 107  - 111 (читать).</a:t>
            </a:r>
          </a:p>
          <a:p>
            <a:r>
              <a:rPr lang="ru-RU" dirty="0" smtClean="0"/>
              <a:t> Выполнить упр. 7, 21Т(письменно).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Использованные ресурсы: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http://www.reviewdetector.ru/index.php?act=Print&amp;client=wordr&amp;f=6&amp;t=4456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http://energobelarus.by/index.php?section=news&amp;new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http://sc.uriit.ru/catalog/rubr/8f5d7210-86a6-11da-a72b-0800200c9a66/21364/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>
                <a:hlinkClick r:id="rId5"/>
              </a:rPr>
              <a:t>rus.polymus.ru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6"/>
              </a:rPr>
              <a:t>index.php</a:t>
            </a:r>
            <a:r>
              <a:rPr lang="en-US" dirty="0" smtClean="0">
                <a:hlinkClick r:id="rId6"/>
              </a:rPr>
              <a:t>…</a:t>
            </a:r>
            <a:endParaRPr lang="ru-RU" dirty="0" smtClean="0"/>
          </a:p>
          <a:p>
            <a:pPr>
              <a:buNone/>
            </a:pPr>
            <a:r>
              <a:rPr lang="en-US" dirty="0" err="1" smtClean="0">
                <a:hlinkClick r:id="rId7"/>
              </a:rPr>
              <a:t>himikatus.ru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8"/>
              </a:rPr>
              <a:t>art</a:t>
            </a:r>
            <a:r>
              <a:rPr lang="en-US" dirty="0" smtClean="0">
                <a:hlinkClick r:id="rId8"/>
              </a:rPr>
              <a:t>/</a:t>
            </a:r>
            <a:r>
              <a:rPr lang="en-US" dirty="0" err="1" smtClean="0">
                <a:hlinkClick r:id="rId8"/>
              </a:rPr>
              <a:t>n</a:t>
            </a:r>
            <a:r>
              <a:rPr lang="en-US" b="1" dirty="0" err="1" smtClean="0">
                <a:hlinkClick r:id="rId8"/>
              </a:rPr>
              <a:t>video</a:t>
            </a:r>
            <a:r>
              <a:rPr lang="en-US" dirty="0" err="1" smtClean="0">
                <a:hlinkClick r:id="rId8"/>
              </a:rPr>
              <a:t>_neorg</a:t>
            </a:r>
            <a:r>
              <a:rPr lang="en-US" smtClean="0">
                <a:hlinkClick r:id="rId8"/>
              </a:rPr>
              <a:t>/elektrolzq.php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Проблемный вопрос.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 Что произойдёт, если в раствор или расплав электролита опустить электроды, которые присоединены к источнику электрического тока?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2786082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Электролиз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дословно: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«лизис» – разложение,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«электро» – электрическим током.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27883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Цель урока: </a:t>
            </a:r>
          </a:p>
          <a:p>
            <a:pPr>
              <a:buNone/>
            </a:pPr>
            <a:r>
              <a:rPr lang="ru-RU" dirty="0" smtClean="0"/>
              <a:t>   изучить сущность  и применение процесса электролиза.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857768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Электролиз – это окислительно-  -восстановительный процесс, протекающий на электродах при прохождении постоянного электрического тока через расплав или раствор электролита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4929198"/>
            <a:ext cx="8229600" cy="7143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4137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42844" y="1142984"/>
            <a:ext cx="4357718" cy="498317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План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Электролиз расплава.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Электролиз раствора.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Сущность электролиза.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Применение. 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Выводы.</a:t>
            </a:r>
            <a:endParaRPr lang="ru-RU" sz="3200" dirty="0"/>
          </a:p>
        </p:txBody>
      </p:sp>
      <p:pic>
        <p:nvPicPr>
          <p:cNvPr id="5" name="Picture 33" descr="electrolys-wat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6314" y="1071546"/>
            <a:ext cx="4143404" cy="421484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85725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Электролиз расплава хлорида натрия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4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785926"/>
            <a:ext cx="7572428" cy="43577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8580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Электролиз является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8472518" cy="4788610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/>
              <a:t>  окислительно –                                           - восстановительным процессом:</a:t>
            </a:r>
          </a:p>
          <a:p>
            <a:r>
              <a:rPr lang="ru-RU" sz="3600" b="1" i="1" dirty="0" smtClean="0"/>
              <a:t>на катоде </a:t>
            </a:r>
            <a:r>
              <a:rPr lang="ru-RU" sz="3600" b="1" i="1" u="sng" dirty="0" smtClean="0"/>
              <a:t>всегд</a:t>
            </a:r>
            <a:r>
              <a:rPr lang="ru-RU" sz="3600" b="1" i="1" dirty="0" smtClean="0"/>
              <a:t>а идёт процесс восстановления, </a:t>
            </a:r>
          </a:p>
          <a:p>
            <a:r>
              <a:rPr lang="ru-RU" sz="3600" b="1" i="1" dirty="0" smtClean="0"/>
              <a:t>на аноде </a:t>
            </a:r>
            <a:r>
              <a:rPr lang="ru-RU" sz="3600" b="1" i="1" u="sng" dirty="0" smtClean="0"/>
              <a:t>всегд</a:t>
            </a:r>
            <a:r>
              <a:rPr lang="ru-RU" sz="3600" b="1" i="1" dirty="0" smtClean="0"/>
              <a:t>а идёт процесс окисления.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235745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Для определения результатов электролиза водных растворов существуют следующие правила: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645602"/>
          </a:xfrm>
        </p:spPr>
        <p:txBody>
          <a:bodyPr/>
          <a:lstStyle/>
          <a:p>
            <a:r>
              <a:rPr lang="ru-RU" b="1" i="1" dirty="0" smtClean="0"/>
              <a:t>Процесс на катоде не зависит от материала катода, а зависит от положения металла в электрохимическом ряду напряжений.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 работа с инструкцией)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608</TotalTime>
  <Words>901</Words>
  <Application>Microsoft Office PowerPoint</Application>
  <PresentationFormat>Экран (4:3)</PresentationFormat>
  <Paragraphs>135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Тема «Электролиз»</vt:lpstr>
      <vt:lpstr>Эпиграф урока</vt:lpstr>
      <vt:lpstr>  Проблемный вопрос.</vt:lpstr>
      <vt:lpstr>Электролиз – дословно: «лизис» – разложение, «электро» – электрическим током. </vt:lpstr>
      <vt:lpstr>Электролиз – это окислительно-  -восстановительный процесс, протекающий на электродах при прохождении постоянного электрического тока через расплав или раствор электролита.</vt:lpstr>
      <vt:lpstr>Электролиз</vt:lpstr>
      <vt:lpstr>Электролиз расплава хлорида натрия</vt:lpstr>
      <vt:lpstr>Электролиз является</vt:lpstr>
      <vt:lpstr>Для определения результатов электролиза водных растворов существуют следующие правила:  </vt:lpstr>
      <vt:lpstr>Процесс на аноде  зависит от материала анода и от природы аниона.</vt:lpstr>
      <vt:lpstr>Презентация PowerPoint</vt:lpstr>
      <vt:lpstr>Работа с учебником (стр.  109-110)</vt:lpstr>
      <vt:lpstr>Презентация PowerPoint</vt:lpstr>
      <vt:lpstr>Внимательно наблюдайте за  результатами электролиза сульфата меди.</vt:lpstr>
      <vt:lpstr>Проверь себя!</vt:lpstr>
      <vt:lpstr>Применение электролиза</vt:lpstr>
      <vt:lpstr>Гальванопластика политехнического государственного музея</vt:lpstr>
      <vt:lpstr>Применение электролиза</vt:lpstr>
      <vt:lpstr>Установите правильную последовательность.</vt:lpstr>
      <vt:lpstr>Ответьте на вопросы.</vt:lpstr>
      <vt:lpstr> Рефлексия. Если вы согласны с утверждениями, поставьте плюс, а если нет, то минус.</vt:lpstr>
      <vt:lpstr>Домашнее задание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 I D D I K</dc:creator>
  <cp:lastModifiedBy>Пользователь</cp:lastModifiedBy>
  <cp:revision>68</cp:revision>
  <dcterms:created xsi:type="dcterms:W3CDTF">2010-03-14T09:34:29Z</dcterms:created>
  <dcterms:modified xsi:type="dcterms:W3CDTF">2012-11-29T15:21:28Z</dcterms:modified>
</cp:coreProperties>
</file>