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sldIdLst>
    <p:sldId id="256" r:id="rId2"/>
    <p:sldId id="291" r:id="rId3"/>
    <p:sldId id="292" r:id="rId4"/>
    <p:sldId id="293" r:id="rId5"/>
    <p:sldId id="294" r:id="rId6"/>
    <p:sldId id="262" r:id="rId7"/>
    <p:sldId id="296" r:id="rId8"/>
    <p:sldId id="297" r:id="rId9"/>
    <p:sldId id="295" r:id="rId10"/>
    <p:sldId id="298" r:id="rId11"/>
    <p:sldId id="299" r:id="rId12"/>
    <p:sldId id="300" r:id="rId13"/>
    <p:sldId id="301" r:id="rId14"/>
    <p:sldId id="302" r:id="rId15"/>
    <p:sldId id="303" r:id="rId16"/>
    <p:sldId id="280" r:id="rId17"/>
    <p:sldId id="306" r:id="rId18"/>
    <p:sldId id="307" r:id="rId19"/>
    <p:sldId id="282" r:id="rId20"/>
    <p:sldId id="304" r:id="rId21"/>
    <p:sldId id="305" r:id="rId22"/>
    <p:sldId id="276" r:id="rId23"/>
    <p:sldId id="267" r:id="rId24"/>
    <p:sldId id="269" r:id="rId25"/>
    <p:sldId id="274" r:id="rId26"/>
    <p:sldId id="284" r:id="rId27"/>
    <p:sldId id="285" r:id="rId28"/>
    <p:sldId id="286" r:id="rId29"/>
    <p:sldId id="287" r:id="rId30"/>
    <p:sldId id="288" r:id="rId31"/>
    <p:sldId id="289" r:id="rId32"/>
    <p:sldId id="308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4403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3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03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04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046BFC-2DD7-490A-A0A8-9D3B93CF991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404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B685B-5178-4A3A-B2AC-EF68033C33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0E3C8A-75CE-4A6E-A945-1603FBB065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9ADA58E-E1F8-41BF-B6DF-220CFA3080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2D1C285-66A0-456F-A599-BA41A61C38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BBF51-B7EF-45A6-B7B7-8512D55D30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1899D-FC49-4B28-8700-A46B4D48AE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50F6B-6606-495A-BB3E-481605E3A4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FDE507-A243-4404-93E3-FD0810B2A5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88E69-2D45-48FE-9CBF-EB7594AE78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2AAE0-9719-46EF-A595-9B7D6CC1B9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F4596A-79A8-4774-A821-B2CE7882EE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275B0-CA0C-4C4D-A322-C0AAFD101E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43011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2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1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301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301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732A2D3-9755-4BAD-A24E-0AE70AC4D6E5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</p:sldLayoutIdLst>
  <p:transition spd="med" advClick="0" advTm="3000">
    <p:wedg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84213" y="1717675"/>
            <a:ext cx="79914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 i="1">
                <a:latin typeface="Arial" charset="0"/>
              </a:rPr>
              <a:t>Сначала вы требуете выпивку, потом выпивка требует выпивки, потом выпивка требует вас.</a:t>
            </a:r>
            <a:r>
              <a:rPr lang="ru-RU" sz="2400" b="1">
                <a:latin typeface="Arial" charset="0"/>
              </a:rPr>
              <a:t> 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2565400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1142976" y="857232"/>
            <a:ext cx="6480175" cy="148431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Алкоголизм - это ужасно...</a:t>
            </a:r>
          </a:p>
        </p:txBody>
      </p:sp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5229225"/>
            <a:ext cx="8229600" cy="108267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/>
              <a:t>	На втором этапе страдает печень, пищеварительный тракт, нарушаются половые функции.</a:t>
            </a:r>
          </a:p>
        </p:txBody>
      </p:sp>
      <p:pic>
        <p:nvPicPr>
          <p:cNvPr id="73735" name="Picture 7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250" y="374650"/>
            <a:ext cx="5689600" cy="4621213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11188" y="5229225"/>
            <a:ext cx="8229600" cy="10795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/>
              <a:t>	Третий этап алкоголизма характеризуется тяжелыми расстройствами психики и всего организма.</a:t>
            </a:r>
          </a:p>
        </p:txBody>
      </p:sp>
      <p:pic>
        <p:nvPicPr>
          <p:cNvPr id="75785" name="Picture 9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476250"/>
            <a:ext cx="6121400" cy="4506913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5589588"/>
            <a:ext cx="8229600" cy="722312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	На третьем этапе алкоголизма резко сужается круг интересов, нервная система истощается.</a:t>
            </a:r>
          </a:p>
        </p:txBody>
      </p:sp>
      <p:pic>
        <p:nvPicPr>
          <p:cNvPr id="79881" name="Picture 9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404813"/>
            <a:ext cx="6553200" cy="4914900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5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300663"/>
            <a:ext cx="8229600" cy="93662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/>
              <a:t>	На третьем этапе алкоголизма возникают галлюцинации, бредовые идеи, резко ухудшается память.</a:t>
            </a:r>
          </a:p>
        </p:txBody>
      </p:sp>
      <p:pic>
        <p:nvPicPr>
          <p:cNvPr id="82951" name="Picture 7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333375"/>
            <a:ext cx="6769100" cy="4805363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01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24765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/>
              <a:t>	Хроническое отравление алкоголем вызывает нарушение работы печени, её жировое перерождение, цирроз.</a:t>
            </a:r>
          </a:p>
        </p:txBody>
      </p:sp>
      <p:pic>
        <p:nvPicPr>
          <p:cNvPr id="85002" name="Picture 10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476250"/>
            <a:ext cx="4194175" cy="5256213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Вляние алколя на организм женщины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067175" y="1600200"/>
            <a:ext cx="4619625" cy="341312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/>
              <a:t>	Алкоголь нарушает нормальное развитие плода. Особенно опасен алкоголь в ранние сроки беременности. У женщин, пьющих во время беременности, часто рождаются недоношенные, ослабленные дети.</a:t>
            </a:r>
          </a:p>
        </p:txBody>
      </p:sp>
      <p:pic>
        <p:nvPicPr>
          <p:cNvPr id="88071" name="Picture 7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28713" y="1600200"/>
            <a:ext cx="2695575" cy="4495800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«Пьют родители – расплачиваются дети»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/>
              <a:t>	Алкоголь появляется в грудном молоке уже через несколько минут после приема спиртного кормящей женщиной.</a:t>
            </a:r>
          </a:p>
        </p:txBody>
      </p:sp>
      <p:pic>
        <p:nvPicPr>
          <p:cNvPr id="34824" name="Picture 8" descr="PE02696_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84888" y="4005263"/>
            <a:ext cx="1071562" cy="1511300"/>
          </a:xfrm>
          <a:noFill/>
          <a:ln/>
        </p:spPr>
      </p:pic>
      <p:pic>
        <p:nvPicPr>
          <p:cNvPr id="3482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341438"/>
            <a:ext cx="41783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66800"/>
          </a:xfrm>
        </p:spPr>
        <p:txBody>
          <a:bodyPr/>
          <a:lstStyle/>
          <a:p>
            <a:r>
              <a:rPr lang="ru-RU" sz="2800"/>
              <a:t>«Пьют родители – расплачиваются дети»</a:t>
            </a: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/>
              <a:t>	В Баварии, где зачастую матери-кормилицы употребляли пиво, было обследовано 300 детей в возрасте от одного до пяти лет. Полученные результаты показали, что почти 87% этих детей отставали в интеллектуальном развитии.</a:t>
            </a:r>
          </a:p>
        </p:txBody>
      </p:sp>
      <p:pic>
        <p:nvPicPr>
          <p:cNvPr id="99335" name="Picture 7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700213"/>
            <a:ext cx="4248150" cy="3314700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Нет ничего страшнее для детей, чем присутствие в доме пьяного</a:t>
            </a:r>
          </a:p>
        </p:txBody>
      </p:sp>
      <p:pic>
        <p:nvPicPr>
          <p:cNvPr id="102406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8263" y="1557338"/>
            <a:ext cx="2911475" cy="4495800"/>
          </a:xfrm>
          <a:noFill/>
          <a:ln/>
        </p:spPr>
      </p:pic>
      <p:pic>
        <p:nvPicPr>
          <p:cNvPr id="102407" name="Picture 7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5650" y="1557338"/>
            <a:ext cx="3238500" cy="4535487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Лечение алкоголизма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/>
              <a:t>	Лечение алкоголизма, естественно, наиболее эффективно на первом этапе, когда ещё не сформировалась алкогольная зависимость.</a:t>
            </a:r>
            <a:r>
              <a:rPr lang="ru-RU" sz="2800"/>
              <a:t> </a:t>
            </a:r>
          </a:p>
        </p:txBody>
      </p:sp>
      <p:pic>
        <p:nvPicPr>
          <p:cNvPr id="35846" name="Picture 6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1700213"/>
            <a:ext cx="3168650" cy="2428875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80" name="Picture 8" descr="Фото приколы про пятницу: Начало празднования пятниц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434975"/>
            <a:ext cx="4826000" cy="340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4149725"/>
            <a:ext cx="8229600" cy="21717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	Второе место после сердечно-сосудистых заболеваний по данным Всемирной организации здравоохранения, занимают хронические формы алкоголизма.</a:t>
            </a:r>
          </a:p>
          <a:p>
            <a:pPr>
              <a:lnSpc>
                <a:spcPct val="90000"/>
              </a:lnSpc>
            </a:pPr>
            <a:endParaRPr lang="ru-RU" sz="2400"/>
          </a:p>
          <a:p>
            <a:pPr>
              <a:lnSpc>
                <a:spcPct val="90000"/>
              </a:lnSpc>
            </a:pPr>
            <a:r>
              <a:rPr lang="ru-RU" sz="1200"/>
              <a:t>В. Банщиков «Алкоголизм – проблема биосоциальная»; «Наука и жизнь», 1972 г., № 2</a:t>
            </a:r>
          </a:p>
          <a:p>
            <a:pPr>
              <a:lnSpc>
                <a:spcPct val="90000"/>
              </a:lnSpc>
            </a:pPr>
            <a:endParaRPr lang="ru-RU" sz="1200"/>
          </a:p>
        </p:txBody>
      </p:sp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93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084763"/>
            <a:ext cx="8229600" cy="1223962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/>
              <a:t>	На втором этапе с первых же дней лечения главную задачу составляет устранение похмелья. Добиться этого легче в условиях больницы.</a:t>
            </a:r>
          </a:p>
        </p:txBody>
      </p:sp>
      <p:pic>
        <p:nvPicPr>
          <p:cNvPr id="93194" name="Picture 10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260350"/>
            <a:ext cx="6121400" cy="4645025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1600200"/>
            <a:ext cx="4330700" cy="319722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/>
              <a:t>	Заключительный этап лечения проходит дома. Больной должен помнить, что в отличие от здоровых людей он не должен употреблять даже маленькие дозы алкоголя.</a:t>
            </a:r>
          </a:p>
        </p:txBody>
      </p:sp>
      <p:pic>
        <p:nvPicPr>
          <p:cNvPr id="96263" name="Picture 7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476250"/>
            <a:ext cx="3368675" cy="4824413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3268663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/>
              <a:t>	Труднее всего лечить больных на третьем этапе. Такие больные добровольно лечиться не хотят. Они, как правило находятся в стадии моральной деградации.</a:t>
            </a:r>
          </a:p>
        </p:txBody>
      </p:sp>
      <p:pic>
        <p:nvPicPr>
          <p:cNvPr id="30726" name="Picture 6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981075"/>
            <a:ext cx="3216275" cy="4824413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341438"/>
            <a:ext cx="4038600" cy="1684337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/>
              <a:t>	Алкоголизм часто является причиной травм на производстве и в быту.</a:t>
            </a:r>
          </a:p>
        </p:txBody>
      </p:sp>
      <p:pic>
        <p:nvPicPr>
          <p:cNvPr id="21511" name="Picture 7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1268413"/>
            <a:ext cx="3727450" cy="4968875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5373688"/>
            <a:ext cx="8229600" cy="866775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	</a:t>
            </a:r>
            <a:r>
              <a:rPr lang="ru-RU" sz="2400"/>
              <a:t>Сначала ты пьёшь алкоголь, потом алкоголь пьёт тебя.</a:t>
            </a:r>
          </a:p>
        </p:txBody>
      </p:sp>
      <p:pic>
        <p:nvPicPr>
          <p:cNvPr id="23558" name="Picture 6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350" y="404813"/>
            <a:ext cx="6119813" cy="4635500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88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9850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0"/>
            <a:ext cx="62245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0"/>
            <a:ext cx="6054725" cy="674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437063"/>
            <a:ext cx="8229600" cy="1658937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/>
              <a:t>	5 миллионов алкоголиков зарегистрировано только в США. Причём 1250 000 из них страдает тяжёлыми формами алкоголизма.</a:t>
            </a:r>
          </a:p>
        </p:txBody>
      </p:sp>
      <p:pic>
        <p:nvPicPr>
          <p:cNvPr id="56326" name="Picture 6" descr="Фото приколы про пятницу: Вот так пятница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24075" y="620713"/>
            <a:ext cx="4881563" cy="3540125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0"/>
            <a:ext cx="51847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WordArt 4"/>
          <p:cNvSpPr>
            <a:spLocks noChangeArrowheads="1" noChangeShapeType="1" noTextEdit="1"/>
          </p:cNvSpPr>
          <p:nvPr/>
        </p:nvSpPr>
        <p:spPr bwMode="auto">
          <a:xfrm>
            <a:off x="971550" y="0"/>
            <a:ext cx="7848600" cy="6858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2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Альтернатива есть </a:t>
            </a:r>
          </a:p>
          <a:p>
            <a:pPr algn="ctr"/>
            <a:r>
              <a:rPr lang="ru-RU" sz="32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всегда: </a:t>
            </a:r>
          </a:p>
          <a:p>
            <a:pPr algn="ctr"/>
            <a:r>
              <a:rPr lang="ru-RU" sz="32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спорт, прогулки,</a:t>
            </a:r>
          </a:p>
          <a:p>
            <a:pPr algn="ctr"/>
            <a:r>
              <a:rPr lang="ru-RU" sz="32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любовь, семья!</a:t>
            </a:r>
          </a:p>
        </p:txBody>
      </p:sp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Литература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Резервы сети Интернет</a:t>
            </a:r>
          </a:p>
        </p:txBody>
      </p:sp>
    </p:spTree>
  </p:cSld>
  <p:clrMapOvr>
    <a:masterClrMapping/>
  </p:clrMapOvr>
  <p:transition spd="med" advClick="0" advTm="3000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373688"/>
            <a:ext cx="8229600" cy="7921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	Ежегодно в США умирает от алкоголизма около 2 тыс. человек.</a:t>
            </a:r>
          </a:p>
        </p:txBody>
      </p:sp>
      <p:pic>
        <p:nvPicPr>
          <p:cNvPr id="58375" name="Picture 7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2275" y="333375"/>
            <a:ext cx="5256213" cy="4862513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298132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/>
              <a:t>	Во Франции каждый взрослый человек выпивает в среднем 1,5 литра вина в день. Более 13 % мужчин употребляют 3 литра в день.</a:t>
            </a:r>
          </a:p>
        </p:txBody>
      </p:sp>
      <p:pic>
        <p:nvPicPr>
          <p:cNvPr id="60423" name="Picture 7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052513"/>
            <a:ext cx="4049712" cy="4103687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628775"/>
            <a:ext cx="3525837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Этапы развития алкоголизма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211638" y="1600200"/>
            <a:ext cx="4475162" cy="44958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/>
              <a:t>	Первый этап.</a:t>
            </a:r>
          </a:p>
          <a:p>
            <a:pPr algn="just">
              <a:buFont typeface="Wingdings" pitchFamily="2" charset="2"/>
              <a:buNone/>
            </a:pPr>
            <a:r>
              <a:rPr lang="ru-RU" sz="2400"/>
              <a:t>	Злоупотребление алкоголем носит характер дурной привычки. При этом выпивки случайны, связаны с событиями в личной жизни.</a:t>
            </a:r>
          </a:p>
        </p:txBody>
      </p:sp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7" name="Picture 7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404813"/>
            <a:ext cx="6408738" cy="4741862"/>
          </a:xfrm>
          <a:noFill/>
          <a:ln/>
        </p:spPr>
      </p:pic>
      <p:sp>
        <p:nvSpPr>
          <p:cNvPr id="66569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5229225"/>
            <a:ext cx="8229600" cy="1154113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	Даже после однократного приёма спиртного следы алкоголя обнаруживаются в клетках мозга через две недели.</a:t>
            </a:r>
          </a:p>
        </p:txBody>
      </p:sp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27538" y="1600200"/>
            <a:ext cx="4259262" cy="2189163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800"/>
              <a:t>	</a:t>
            </a:r>
            <a:r>
              <a:rPr lang="ru-RU" sz="2400"/>
              <a:t>Алкоголь даже в малых дозах снижает работоспособность и умственные возможности.</a:t>
            </a:r>
          </a:p>
          <a:p>
            <a:endParaRPr lang="ru-RU" sz="2400"/>
          </a:p>
        </p:txBody>
      </p:sp>
      <p:pic>
        <p:nvPicPr>
          <p:cNvPr id="69641" name="Picture 9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908050"/>
            <a:ext cx="3727450" cy="4968875"/>
          </a:xfrm>
          <a:noFill/>
          <a:ln/>
        </p:spPr>
      </p:pic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Этапы развития алкоголизма</a:t>
            </a:r>
          </a:p>
        </p:txBody>
      </p:sp>
      <p:pic>
        <p:nvPicPr>
          <p:cNvPr id="62470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39975" y="1268413"/>
            <a:ext cx="4464050" cy="3471862"/>
          </a:xfrm>
        </p:spPr>
      </p:pic>
      <p:sp>
        <p:nvSpPr>
          <p:cNvPr id="62472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868863"/>
            <a:ext cx="8229600" cy="1227137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	Второй этап.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	Более отчётливо начинают выступать нарушения со стороны нервной системы.</a:t>
            </a:r>
          </a:p>
        </p:txBody>
      </p:sp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74</Words>
  <Application>Microsoft Office PowerPoint</Application>
  <PresentationFormat>Экран (4:3)</PresentationFormat>
  <Paragraphs>41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Arial</vt:lpstr>
      <vt:lpstr>Tahoma</vt:lpstr>
      <vt:lpstr>Times New Roman</vt:lpstr>
      <vt:lpstr>Wingdings</vt:lpstr>
      <vt:lpstr>Разрез</vt:lpstr>
      <vt:lpstr>Слайд 1</vt:lpstr>
      <vt:lpstr>Слайд 2</vt:lpstr>
      <vt:lpstr>Слайд 3</vt:lpstr>
      <vt:lpstr>Слайд 4</vt:lpstr>
      <vt:lpstr>Слайд 5</vt:lpstr>
      <vt:lpstr>Этапы развития алкоголизма</vt:lpstr>
      <vt:lpstr>Слайд 7</vt:lpstr>
      <vt:lpstr>Слайд 8</vt:lpstr>
      <vt:lpstr>Этапы развития алкоголизма</vt:lpstr>
      <vt:lpstr>Слайд 10</vt:lpstr>
      <vt:lpstr>Слайд 11</vt:lpstr>
      <vt:lpstr>Слайд 12</vt:lpstr>
      <vt:lpstr>Слайд 13</vt:lpstr>
      <vt:lpstr>Слайд 14</vt:lpstr>
      <vt:lpstr>Вляние алколя на организм женщины</vt:lpstr>
      <vt:lpstr>«Пьют родители – расплачиваются дети»</vt:lpstr>
      <vt:lpstr>«Пьют родители – расплачиваются дети»</vt:lpstr>
      <vt:lpstr>Нет ничего страшнее для детей, чем присутствие в доме пьяного</vt:lpstr>
      <vt:lpstr>Лечение алкоголизма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Литература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17</cp:revision>
  <dcterms:created xsi:type="dcterms:W3CDTF">2009-01-20T13:44:43Z</dcterms:created>
  <dcterms:modified xsi:type="dcterms:W3CDTF">2012-03-18T20:23:08Z</dcterms:modified>
</cp:coreProperties>
</file>