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57" r:id="rId3"/>
    <p:sldId id="258" r:id="rId4"/>
    <p:sldId id="259" r:id="rId5"/>
    <p:sldId id="260" r:id="rId6"/>
    <p:sldId id="261" r:id="rId7"/>
    <p:sldId id="265" r:id="rId8"/>
    <p:sldId id="267" r:id="rId9"/>
    <p:sldId id="268" r:id="rId10"/>
    <p:sldId id="269" r:id="rId11"/>
    <p:sldId id="270" r:id="rId12"/>
    <p:sldId id="262" r:id="rId13"/>
    <p:sldId id="263" r:id="rId14"/>
    <p:sldId id="264"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FD3FD"/>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60" autoAdjust="0"/>
  </p:normalViewPr>
  <p:slideViewPr>
    <p:cSldViewPr>
      <p:cViewPr varScale="1">
        <p:scale>
          <a:sx n="110" d="100"/>
          <a:sy n="110" d="100"/>
        </p:scale>
        <p:origin x="-163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10240E-7151-4D45-8FA0-1ECFF8E7C2FF}" type="datetimeFigureOut">
              <a:rPr lang="ru-RU" smtClean="0"/>
              <a:pPr/>
              <a:t>18.09.2011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124D80-4B76-4BF9-B6AF-97CAD272718E}" type="slidenum">
              <a:rPr lang="ru-RU" smtClean="0"/>
              <a:pPr/>
              <a:t>‹#›</a:t>
            </a:fld>
            <a:endParaRPr lang="ru-RU"/>
          </a:p>
        </p:txBody>
      </p:sp>
    </p:spTree>
    <p:extLst>
      <p:ext uri="{BB962C8B-B14F-4D97-AF65-F5344CB8AC3E}">
        <p14:creationId xmlns:p14="http://schemas.microsoft.com/office/powerpoint/2010/main" val="2512884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C124D80-4B76-4BF9-B6AF-97CAD272718E}" type="slidenum">
              <a:rPr lang="ru-RU" smtClean="0"/>
              <a:pPr/>
              <a:t>13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AC124D80-4B76-4BF9-B6AF-97CAD272718E}" type="slidenum">
              <a:rPr lang="ru-RU" smtClean="0"/>
              <a:pPr/>
              <a:t>27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18.09.2011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18.09.2011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audio" Target="file:///C:\Documents%20and%20Settings\Admin\&#1056;&#1072;&#1073;&#1086;&#1095;&#1080;&#1081;%20&#1089;&#1090;&#1086;&#1083;\Pink%20Floyd%20-%20High%20Hopes.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27748907_1.jpg"/>
          <p:cNvPicPr>
            <a:picLocks noGrp="1" noChangeAspect="1"/>
          </p:cNvPicPr>
          <p:nvPr>
            <p:ph idx="1"/>
          </p:nvPr>
        </p:nvPicPr>
        <p:blipFill>
          <a:blip r:embed="rId3"/>
          <a:stretch>
            <a:fillRect/>
          </a:stretch>
        </p:blipFill>
        <p:spPr>
          <a:xfrm>
            <a:off x="0" y="0"/>
            <a:ext cx="9127117" cy="6845338"/>
          </a:xfrm>
        </p:spPr>
      </p:pic>
      <p:sp>
        <p:nvSpPr>
          <p:cNvPr id="2" name="Заголовок 1"/>
          <p:cNvSpPr>
            <a:spLocks noGrp="1"/>
          </p:cNvSpPr>
          <p:nvPr>
            <p:ph type="title"/>
          </p:nvPr>
        </p:nvSpPr>
        <p:spPr>
          <a:xfrm>
            <a:off x="357158" y="2000240"/>
            <a:ext cx="8229600" cy="1143000"/>
          </a:xfrm>
        </p:spPr>
        <p:txBody>
          <a:bodyPr>
            <a:normAutofit/>
          </a:bodyPr>
          <a:lstStyle/>
          <a:p>
            <a:r>
              <a:rPr lang="ru-RU" sz="4800" dirty="0" smtClean="0">
                <a:solidFill>
                  <a:schemeClr val="accent1">
                    <a:lumMod val="20000"/>
                    <a:lumOff val="80000"/>
                  </a:schemeClr>
                </a:solidFill>
                <a:effectLst>
                  <a:outerShdw blurRad="38100" dist="38100" dir="2700000" algn="tl">
                    <a:srgbClr val="000000">
                      <a:alpha val="43137"/>
                    </a:srgbClr>
                  </a:outerShdw>
                </a:effectLst>
              </a:rPr>
              <a:t>Это</a:t>
            </a:r>
            <a:r>
              <a:rPr lang="en-US" sz="4800" dirty="0" smtClean="0">
                <a:solidFill>
                  <a:schemeClr val="accent1">
                    <a:lumMod val="20000"/>
                    <a:lumOff val="80000"/>
                  </a:schemeClr>
                </a:solidFill>
                <a:effectLst>
                  <a:outerShdw blurRad="38100" dist="38100" dir="2700000" algn="tl">
                    <a:srgbClr val="000000">
                      <a:alpha val="43137"/>
                    </a:srgbClr>
                  </a:outerShdw>
                </a:effectLst>
                <a:latin typeface="Bermuda LP Squiggle" pitchFamily="18" charset="0"/>
              </a:rPr>
              <a:t> </a:t>
            </a:r>
            <a:r>
              <a:rPr lang="ru-RU" sz="4800" dirty="0" smtClean="0">
                <a:solidFill>
                  <a:schemeClr val="accent1">
                    <a:lumMod val="20000"/>
                    <a:lumOff val="80000"/>
                  </a:schemeClr>
                </a:solidFill>
                <a:effectLst>
                  <a:outerShdw blurRad="38100" dist="38100" dir="2700000" algn="tl">
                    <a:srgbClr val="000000">
                      <a:alpha val="43137"/>
                    </a:srgbClr>
                  </a:outerShdw>
                </a:effectLst>
              </a:rPr>
              <a:t>губит человеческую душу</a:t>
            </a:r>
            <a:endParaRPr lang="ru-RU" sz="4800" dirty="0">
              <a:solidFill>
                <a:schemeClr val="accent1">
                  <a:lumMod val="20000"/>
                  <a:lumOff val="80000"/>
                </a:schemeClr>
              </a:solidFill>
              <a:effectLst>
                <a:outerShdw blurRad="38100" dist="38100" dir="2700000" algn="tl">
                  <a:srgbClr val="000000">
                    <a:alpha val="43137"/>
                  </a:srgbClr>
                </a:outerShdw>
              </a:effectLst>
            </a:endParaRPr>
          </a:p>
        </p:txBody>
      </p:sp>
      <p:pic>
        <p:nvPicPr>
          <p:cNvPr id="10" name="Pink Floyd - High Hopes.mp3">
            <a:hlinkClick r:id="" action="ppaction://media"/>
          </p:cNvPr>
          <p:cNvPicPr>
            <a:picLocks noRot="1" noChangeAspect="1"/>
          </p:cNvPicPr>
          <p:nvPr>
            <a:audioFile r:link="rId1"/>
          </p:nvPr>
        </p:nvPicPr>
        <p:blipFill>
          <a:blip r:embed="rId4"/>
          <a:stretch>
            <a:fillRect/>
          </a:stretch>
        </p:blipFill>
        <p:spPr>
          <a:xfrm>
            <a:off x="4419600" y="3276600"/>
            <a:ext cx="304800" cy="304800"/>
          </a:xfrm>
          <a:prstGeom prst="rect">
            <a:avLst/>
          </a:prstGeom>
        </p:spPr>
      </p:pic>
    </p:spTree>
  </p:cSld>
  <p:clrMapOvr>
    <a:masterClrMapping/>
  </p:clrMapOvr>
  <p:transition spd="slow" advTm="775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7" repeatCount="indefinite" fill="hold" display="0">
                  <p:stCondLst>
                    <p:cond delay="indefinite"/>
                  </p:stCondLst>
                  <p:endCondLst>
                    <p:cond evt="onPrev" delay="0">
                      <p:tgtEl>
                        <p:sldTgt/>
                      </p:tgtEl>
                    </p:cond>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7200" dirty="0" smtClean="0">
                <a:solidFill>
                  <a:srgbClr val="FF0000"/>
                </a:solidFill>
                <a:effectLst>
                  <a:outerShdw blurRad="38100" dist="38100" dir="2700000" algn="tl">
                    <a:srgbClr val="000000">
                      <a:alpha val="43137"/>
                    </a:srgbClr>
                  </a:outerShdw>
                </a:effectLst>
                <a:latin typeface="Arial Black" pitchFamily="34" charset="0"/>
              </a:rPr>
              <a:t>ВОЙНЫ ?</a:t>
            </a:r>
            <a:endParaRPr lang="ru-RU" sz="7200" dirty="0">
              <a:solidFill>
                <a:srgbClr val="FF0000"/>
              </a:solidFill>
              <a:effectLst>
                <a:outerShdw blurRad="38100" dist="38100" dir="2700000" algn="tl">
                  <a:srgbClr val="000000">
                    <a:alpha val="43137"/>
                  </a:srgbClr>
                </a:outerShdw>
              </a:effectLst>
              <a:latin typeface="Arial Black" pitchFamily="34" charset="0"/>
            </a:endParaRPr>
          </a:p>
        </p:txBody>
      </p:sp>
      <p:sp>
        <p:nvSpPr>
          <p:cNvPr id="3" name="Содержимое 2"/>
          <p:cNvSpPr>
            <a:spLocks noGrp="1"/>
          </p:cNvSpPr>
          <p:nvPr>
            <p:ph idx="1"/>
          </p:nvPr>
        </p:nvSpPr>
        <p:spPr/>
        <p:txBody>
          <a:bodyPr>
            <a:normAutofit lnSpcReduction="10000"/>
          </a:bodyPr>
          <a:lstStyle/>
          <a:p>
            <a:r>
              <a:rPr lang="ru-RU" dirty="0" smtClean="0">
                <a:effectLst>
                  <a:outerShdw blurRad="38100" dist="38100" dir="2700000" algn="tl">
                    <a:srgbClr val="000000">
                      <a:alpha val="43137"/>
                    </a:srgbClr>
                  </a:outerShdw>
                </a:effectLst>
              </a:rPr>
              <a:t>Вы уверены?</a:t>
            </a:r>
          </a:p>
          <a:p>
            <a:r>
              <a:rPr lang="ru-RU" dirty="0" smtClean="0">
                <a:effectLst>
                  <a:outerShdw blurRad="38100" dist="38100" dir="2700000" algn="tl">
                    <a:srgbClr val="000000">
                      <a:alpha val="43137"/>
                    </a:srgbClr>
                  </a:outerShdw>
                </a:effectLst>
              </a:rPr>
              <a:t>Вы уверены?</a:t>
            </a:r>
          </a:p>
          <a:p>
            <a:r>
              <a:rPr lang="ru-RU" dirty="0" smtClean="0">
                <a:effectLst>
                  <a:outerShdw blurRad="38100" dist="38100" dir="2700000" algn="tl">
                    <a:srgbClr val="000000">
                      <a:alpha val="43137"/>
                    </a:srgbClr>
                  </a:outerShdw>
                </a:effectLst>
              </a:rPr>
              <a:t>Вы уверены?</a:t>
            </a:r>
          </a:p>
          <a:p>
            <a:r>
              <a:rPr lang="ru-RU" dirty="0" smtClean="0">
                <a:effectLst>
                  <a:outerShdw blurRad="38100" dist="38100" dir="2700000" algn="tl">
                    <a:srgbClr val="000000">
                      <a:alpha val="43137"/>
                    </a:srgbClr>
                  </a:outerShdw>
                </a:effectLst>
              </a:rPr>
              <a:t>Вы уверены?</a:t>
            </a:r>
          </a:p>
          <a:p>
            <a:r>
              <a:rPr lang="ru-RU" dirty="0" smtClean="0">
                <a:effectLst>
                  <a:outerShdw blurRad="38100" dist="38100" dir="2700000" algn="tl">
                    <a:srgbClr val="000000">
                      <a:alpha val="43137"/>
                    </a:srgbClr>
                  </a:outerShdw>
                </a:effectLst>
              </a:rPr>
              <a:t>Вы уверены?</a:t>
            </a:r>
          </a:p>
          <a:p>
            <a:r>
              <a:rPr lang="ru-RU" dirty="0" smtClean="0">
                <a:effectLst>
                  <a:outerShdw blurRad="38100" dist="38100" dir="2700000" algn="tl">
                    <a:srgbClr val="000000">
                      <a:alpha val="43137"/>
                    </a:srgbClr>
                  </a:outerShdw>
                </a:effectLst>
              </a:rPr>
              <a:t>Вы уверены?</a:t>
            </a:r>
          </a:p>
          <a:p>
            <a:r>
              <a:rPr lang="ru-RU" dirty="0" smtClean="0">
                <a:effectLst>
                  <a:outerShdw blurRad="38100" dist="38100" dir="2700000" algn="tl">
                    <a:srgbClr val="000000">
                      <a:alpha val="43137"/>
                    </a:srgbClr>
                  </a:outerShdw>
                </a:effectLst>
              </a:rPr>
              <a:t>Вы уверены?</a:t>
            </a:r>
          </a:p>
          <a:p>
            <a:r>
              <a:rPr lang="ru-RU" dirty="0" smtClean="0">
                <a:effectLst>
                  <a:outerShdw blurRad="38100" dist="38100" dir="2700000" algn="tl">
                    <a:srgbClr val="000000">
                      <a:alpha val="43137"/>
                    </a:srgbClr>
                  </a:outerShdw>
                </a:effectLst>
              </a:rPr>
              <a:t>Вы уверены?</a:t>
            </a:r>
          </a:p>
          <a:p>
            <a:endParaRPr lang="ru-RU" dirty="0"/>
          </a:p>
        </p:txBody>
      </p:sp>
    </p:spTree>
  </p:cSld>
  <p:clrMapOvr>
    <a:masterClrMapping/>
  </p:clrMapOvr>
  <p:transition advTm="5265">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15000" b="-1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B0F0"/>
                </a:solidFill>
                <a:effectLst>
                  <a:outerShdw blurRad="38100" dist="38100" dir="2700000" algn="tl">
                    <a:srgbClr val="000000">
                      <a:alpha val="43137"/>
                    </a:srgbClr>
                  </a:outerShdw>
                </a:effectLst>
              </a:rPr>
              <a:t>Это нечто другое, но не менее страшное.</a:t>
            </a:r>
            <a:endParaRPr lang="ru-RU" dirty="0">
              <a:solidFill>
                <a:srgbClr val="00B0F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lnSpcReduction="10000"/>
          </a:bodyPr>
          <a:lstStyle/>
          <a:p>
            <a:pPr>
              <a:buNone/>
            </a:pPr>
            <a:r>
              <a:rPr lang="ru-RU" dirty="0" smtClean="0">
                <a:effectLst>
                  <a:outerShdw blurRad="38100" dist="38100" dir="2700000" algn="tl">
                    <a:srgbClr val="000000">
                      <a:alpha val="43137"/>
                    </a:srgbClr>
                  </a:outerShdw>
                </a:effectLst>
              </a:rPr>
              <a:t>Внимание</a:t>
            </a:r>
          </a:p>
          <a:p>
            <a:pPr>
              <a:buNone/>
            </a:pPr>
            <a:r>
              <a:rPr lang="ru-RU" dirty="0" smtClean="0">
                <a:effectLst>
                  <a:outerShdw blurRad="38100" dist="38100" dir="2700000" algn="tl">
                    <a:srgbClr val="000000">
                      <a:alpha val="43137"/>
                    </a:srgbClr>
                  </a:outerShdw>
                </a:effectLst>
              </a:rPr>
              <a:t>Внимание</a:t>
            </a:r>
          </a:p>
          <a:p>
            <a:pPr>
              <a:buNone/>
            </a:pPr>
            <a:r>
              <a:rPr lang="ru-RU" dirty="0" smtClean="0">
                <a:effectLst>
                  <a:outerShdw blurRad="38100" dist="38100" dir="2700000" algn="tl">
                    <a:srgbClr val="000000">
                      <a:alpha val="43137"/>
                    </a:srgbClr>
                  </a:outerShdw>
                </a:effectLst>
              </a:rPr>
              <a:t>Внимание</a:t>
            </a:r>
          </a:p>
          <a:p>
            <a:pPr>
              <a:buNone/>
            </a:pPr>
            <a:r>
              <a:rPr lang="ru-RU" dirty="0" smtClean="0">
                <a:effectLst>
                  <a:outerShdw blurRad="38100" dist="38100" dir="2700000" algn="tl">
                    <a:srgbClr val="000000">
                      <a:alpha val="43137"/>
                    </a:srgbClr>
                  </a:outerShdw>
                </a:effectLst>
              </a:rPr>
              <a:t>Внимание</a:t>
            </a:r>
          </a:p>
          <a:p>
            <a:pPr>
              <a:buNone/>
            </a:pPr>
            <a:r>
              <a:rPr lang="ru-RU" dirty="0" smtClean="0">
                <a:effectLst>
                  <a:outerShdw blurRad="38100" dist="38100" dir="2700000" algn="tl">
                    <a:srgbClr val="000000">
                      <a:alpha val="43137"/>
                    </a:srgbClr>
                  </a:outerShdw>
                </a:effectLst>
              </a:rPr>
              <a:t>Внимание</a:t>
            </a:r>
          </a:p>
          <a:p>
            <a:pPr>
              <a:buNone/>
            </a:pPr>
            <a:r>
              <a:rPr lang="ru-RU" dirty="0" smtClean="0">
                <a:effectLst>
                  <a:outerShdw blurRad="38100" dist="38100" dir="2700000" algn="tl">
                    <a:srgbClr val="000000">
                      <a:alpha val="43137"/>
                    </a:srgbClr>
                  </a:outerShdw>
                </a:effectLst>
              </a:rPr>
              <a:t>Внимание</a:t>
            </a:r>
          </a:p>
          <a:p>
            <a:pPr>
              <a:buNone/>
            </a:pPr>
            <a:r>
              <a:rPr lang="ru-RU" dirty="0" smtClean="0">
                <a:effectLst>
                  <a:outerShdw blurRad="38100" dist="38100" dir="2700000" algn="tl">
                    <a:srgbClr val="000000">
                      <a:alpha val="43137"/>
                    </a:srgbClr>
                  </a:outerShdw>
                </a:effectLst>
              </a:rPr>
              <a:t>Внимание</a:t>
            </a:r>
          </a:p>
          <a:p>
            <a:pPr>
              <a:buNone/>
            </a:pPr>
            <a:r>
              <a:rPr lang="ru-RU" dirty="0" smtClean="0">
                <a:effectLst>
                  <a:outerShdw blurRad="38100" dist="38100" dir="2700000" algn="tl">
                    <a:srgbClr val="000000">
                      <a:alpha val="43137"/>
                    </a:srgbClr>
                  </a:outerShdw>
                </a:effectLst>
              </a:rPr>
              <a:t>Внимание</a:t>
            </a:r>
          </a:p>
          <a:p>
            <a:pPr>
              <a:buNone/>
            </a:pPr>
            <a:endParaRPr lang="ru-RU" dirty="0" smtClean="0"/>
          </a:p>
        </p:txBody>
      </p:sp>
    </p:spTree>
  </p:cSld>
  <p:clrMapOvr>
    <a:masterClrMapping/>
  </p:clrMapOvr>
  <p:transition advTm="5203">
    <p:comb dir="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Безымянный.jpg"/>
          <p:cNvPicPr>
            <a:picLocks noGrp="1" noChangeAspect="1"/>
          </p:cNvPicPr>
          <p:nvPr>
            <p:ph idx="1"/>
          </p:nvPr>
        </p:nvPicPr>
        <p:blipFill>
          <a:blip r:embed="rId2"/>
          <a:stretch>
            <a:fillRect/>
          </a:stretch>
        </p:blipFill>
        <p:spPr>
          <a:xfrm>
            <a:off x="0" y="0"/>
            <a:ext cx="9144000" cy="6857999"/>
          </a:xfrm>
        </p:spPr>
      </p:pic>
      <p:sp>
        <p:nvSpPr>
          <p:cNvPr id="2" name="Заголовок 1"/>
          <p:cNvSpPr>
            <a:spLocks noGrp="1"/>
          </p:cNvSpPr>
          <p:nvPr>
            <p:ph type="title"/>
          </p:nvPr>
        </p:nvSpPr>
        <p:spPr>
          <a:xfrm rot="19735827">
            <a:off x="2477732" y="2953519"/>
            <a:ext cx="3331280" cy="1669120"/>
          </a:xfrm>
          <a:solidFill>
            <a:schemeClr val="tx1"/>
          </a:solidFill>
        </p:spPr>
        <p:txBody>
          <a:bodyPr>
            <a:noAutofit/>
          </a:bodyPr>
          <a:lstStyle/>
          <a:p>
            <a:r>
              <a:rPr lang="ru-RU" sz="6000" dirty="0" smtClean="0">
                <a:solidFill>
                  <a:srgbClr val="FF0000"/>
                </a:solidFill>
                <a:latin typeface="MartenCyr" pitchFamily="82" charset="0"/>
              </a:rPr>
              <a:t>ЭТО</a:t>
            </a:r>
            <a:r>
              <a:rPr lang="en-US" sz="6000" dirty="0" smtClean="0">
                <a:solidFill>
                  <a:srgbClr val="FF0000"/>
                </a:solidFill>
                <a:latin typeface="MartenCyr" pitchFamily="82" charset="0"/>
              </a:rPr>
              <a:t> </a:t>
            </a:r>
            <a:r>
              <a:rPr lang="ru-RU" sz="6000" dirty="0" smtClean="0">
                <a:solidFill>
                  <a:srgbClr val="FF0000"/>
                </a:solidFill>
                <a:latin typeface="MartenCyr" pitchFamily="82" charset="0"/>
              </a:rPr>
              <a:t>ПОРНОГРАФИЯ</a:t>
            </a:r>
            <a:endParaRPr lang="ru-RU" sz="6000" dirty="0">
              <a:solidFill>
                <a:srgbClr val="FF0000"/>
              </a:solidFill>
              <a:latin typeface="MartenCyr" pitchFamily="82" charset="0"/>
            </a:endParaRPr>
          </a:p>
        </p:txBody>
      </p:sp>
    </p:spTree>
  </p:cSld>
  <p:clrMapOvr>
    <a:masterClrMapping/>
  </p:clrMapOvr>
  <p:transition advTm="7110">
    <p:comb/>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man_shop.jpg"/>
          <p:cNvPicPr>
            <a:picLocks noGrp="1" noChangeAspect="1"/>
          </p:cNvPicPr>
          <p:nvPr>
            <p:ph idx="1"/>
          </p:nvPr>
        </p:nvPicPr>
        <p:blipFill>
          <a:blip r:embed="rId3"/>
          <a:stretch>
            <a:fillRect/>
          </a:stretch>
        </p:blipFill>
        <p:spPr>
          <a:xfrm>
            <a:off x="0" y="1119"/>
            <a:ext cx="9144000" cy="6858490"/>
          </a:xfrm>
        </p:spPr>
      </p:pic>
      <p:sp>
        <p:nvSpPr>
          <p:cNvPr id="2" name="Заголовок 1"/>
          <p:cNvSpPr>
            <a:spLocks noGrp="1"/>
          </p:cNvSpPr>
          <p:nvPr>
            <p:ph type="title"/>
          </p:nvPr>
        </p:nvSpPr>
        <p:spPr>
          <a:xfrm>
            <a:off x="214282" y="2714620"/>
            <a:ext cx="8715436" cy="1643074"/>
          </a:xfrm>
        </p:spPr>
        <p:txBody>
          <a:bodyPr>
            <a:normAutofit fontScale="90000"/>
          </a:bodyPr>
          <a:lstStyle/>
          <a:p>
            <a:r>
              <a:rPr lang="ru-RU" sz="3100" dirty="0" smtClean="0">
                <a:effectLst>
                  <a:outerShdw blurRad="38100" dist="38100" dir="2700000" algn="tl">
                    <a:srgbClr val="000000">
                      <a:alpha val="43137"/>
                    </a:srgbClr>
                  </a:outerShdw>
                </a:effectLst>
                <a:latin typeface="Arial Black" pitchFamily="34" charset="0"/>
              </a:rPr>
              <a:t>Слово "порнография" происходит от греческих слов:  "</a:t>
            </a:r>
            <a:r>
              <a:rPr lang="ru-RU" sz="3100" dirty="0" err="1" smtClean="0">
                <a:effectLst>
                  <a:outerShdw blurRad="38100" dist="38100" dir="2700000" algn="tl">
                    <a:srgbClr val="000000">
                      <a:alpha val="43137"/>
                    </a:srgbClr>
                  </a:outerShdw>
                </a:effectLst>
                <a:latin typeface="Arial Black" pitchFamily="34" charset="0"/>
              </a:rPr>
              <a:t>porne</a:t>
            </a:r>
            <a:r>
              <a:rPr lang="ru-RU" sz="3100" dirty="0" smtClean="0">
                <a:effectLst>
                  <a:outerShdw blurRad="38100" dist="38100" dir="2700000" algn="tl">
                    <a:srgbClr val="000000">
                      <a:alpha val="43137"/>
                    </a:srgbClr>
                  </a:outerShdw>
                </a:effectLst>
                <a:latin typeface="Arial Black" pitchFamily="34" charset="0"/>
              </a:rPr>
              <a:t>" - то есть проститутка, и "</a:t>
            </a:r>
            <a:r>
              <a:rPr lang="ru-RU" sz="3100" dirty="0" err="1" smtClean="0">
                <a:effectLst>
                  <a:outerShdw blurRad="38100" dist="38100" dir="2700000" algn="tl">
                    <a:srgbClr val="000000">
                      <a:alpha val="43137"/>
                    </a:srgbClr>
                  </a:outerShdw>
                </a:effectLst>
                <a:latin typeface="Arial Black" pitchFamily="34" charset="0"/>
              </a:rPr>
              <a:t>graphos</a:t>
            </a:r>
            <a:r>
              <a:rPr lang="ru-RU" sz="3100" dirty="0" smtClean="0">
                <a:effectLst>
                  <a:outerShdw blurRad="38100" dist="38100" dir="2700000" algn="tl">
                    <a:srgbClr val="000000">
                      <a:alpha val="43137"/>
                    </a:srgbClr>
                  </a:outerShdw>
                </a:effectLst>
                <a:latin typeface="Arial Black" pitchFamily="34" charset="0"/>
              </a:rPr>
              <a:t>" - "пишу". Если мы составим эти слова вместе, то получим "описание или изображение работы проституток". </a:t>
            </a:r>
            <a:br>
              <a:rPr lang="ru-RU" sz="3100" dirty="0" smtClean="0">
                <a:effectLst>
                  <a:outerShdw blurRad="38100" dist="38100" dir="2700000" algn="tl">
                    <a:srgbClr val="000000">
                      <a:alpha val="43137"/>
                    </a:srgbClr>
                  </a:outerShdw>
                </a:effectLst>
                <a:latin typeface="Arial Black" pitchFamily="34" charset="0"/>
              </a:rPr>
            </a:br>
            <a:r>
              <a:rPr lang="ru-RU" sz="3100" dirty="0" smtClean="0">
                <a:effectLst>
                  <a:outerShdw blurRad="38100" dist="38100" dir="2700000" algn="tl">
                    <a:srgbClr val="000000">
                      <a:alpha val="43137"/>
                    </a:srgbClr>
                  </a:outerShdw>
                </a:effectLst>
                <a:latin typeface="Arial Black" pitchFamily="34" charset="0"/>
              </a:rPr>
              <a:t>Толковый словарь английского языка указывает, что "порнография" значит также "изображение распущенного или непристойного поведения", или "изображение эротического поведения, призванное вызвать сексуальное возбуждение".</a:t>
            </a:r>
            <a:r>
              <a:rPr lang="ru-RU" dirty="0" smtClean="0"/>
              <a:t/>
            </a:r>
            <a:br>
              <a:rPr lang="ru-RU" dirty="0" smtClean="0"/>
            </a:br>
            <a:endParaRPr lang="ru-RU" dirty="0"/>
          </a:p>
        </p:txBody>
      </p:sp>
    </p:spTree>
  </p:cSld>
  <p:clrMapOvr>
    <a:masterClrMapping/>
  </p:clrMapOvr>
  <p:transition advTm="23000">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9000" r="-29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rgbClr val="0070C0"/>
                </a:solidFill>
                <a:effectLst>
                  <a:outerShdw blurRad="38100" dist="38100" dir="2700000" algn="tl">
                    <a:srgbClr val="000000">
                      <a:alpha val="43137"/>
                    </a:srgbClr>
                  </a:outerShdw>
                </a:effectLst>
              </a:rPr>
              <a:t>Порнография отрицает образ Бога в человеке.</a:t>
            </a:r>
            <a:endParaRPr lang="ru-RU" dirty="0">
              <a:solidFill>
                <a:srgbClr val="0070C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lnSpcReduction="10000"/>
          </a:bodyPr>
          <a:lstStyle/>
          <a:p>
            <a:r>
              <a:rPr lang="ru-RU" dirty="0" smtClean="0">
                <a:solidFill>
                  <a:srgbClr val="002060"/>
                </a:solidFill>
                <a:effectLst>
                  <a:outerShdw blurRad="38100" dist="38100" dir="2700000" algn="tl">
                    <a:srgbClr val="000000">
                      <a:alpha val="43137"/>
                    </a:srgbClr>
                  </a:outerShdw>
                </a:effectLst>
              </a:rPr>
              <a:t>Христиане всегда считали грехом участие в производстве и распространении порнографии, а также в ее потреблении. И это потому, что порнография опасна для нашего духовного здоровья. </a:t>
            </a:r>
          </a:p>
          <a:p>
            <a:r>
              <a:rPr lang="ru-RU" dirty="0" smtClean="0">
                <a:solidFill>
                  <a:srgbClr val="002060"/>
                </a:solidFill>
                <a:effectLst>
                  <a:outerShdw blurRad="38100" dist="38100" dir="2700000" algn="tl">
                    <a:srgbClr val="000000">
                      <a:alpha val="43137"/>
                    </a:srgbClr>
                  </a:outerShdw>
                </a:effectLst>
              </a:rPr>
              <a:t>В Евангелии от Матфея сказано: "Всякий, кто смотрит на женщину с вожделением, уже прелюбодействовал с нею в сердце своем" (</a:t>
            </a:r>
            <a:r>
              <a:rPr lang="ru-RU" dirty="0" err="1" smtClean="0">
                <a:solidFill>
                  <a:srgbClr val="002060"/>
                </a:solidFill>
                <a:effectLst>
                  <a:outerShdw blurRad="38100" dist="38100" dir="2700000" algn="tl">
                    <a:srgbClr val="000000">
                      <a:alpha val="43137"/>
                    </a:srgbClr>
                  </a:outerShdw>
                </a:effectLst>
              </a:rPr>
              <a:t>Мф</a:t>
            </a:r>
            <a:r>
              <a:rPr lang="ru-RU" dirty="0" smtClean="0">
                <a:solidFill>
                  <a:srgbClr val="002060"/>
                </a:solidFill>
                <a:effectLst>
                  <a:outerShdw blurRad="38100" dist="38100" dir="2700000" algn="tl">
                    <a:srgbClr val="000000">
                      <a:alpha val="43137"/>
                    </a:srgbClr>
                  </a:outerShdw>
                </a:effectLst>
              </a:rPr>
              <a:t>. 5:28).</a:t>
            </a:r>
          </a:p>
          <a:p>
            <a:endParaRPr lang="ru-RU" dirty="0"/>
          </a:p>
        </p:txBody>
      </p:sp>
    </p:spTree>
  </p:cSld>
  <p:clrMapOvr>
    <a:masterClrMapping/>
  </p:clrMapOvr>
  <p:transition advTm="21000">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5">
                    <a:lumMod val="60000"/>
                    <a:lumOff val="40000"/>
                  </a:schemeClr>
                </a:solidFill>
                <a:effectLst>
                  <a:outerShdw blurRad="38100" dist="38100" dir="2700000" algn="tl">
                    <a:srgbClr val="000000">
                      <a:alpha val="43137"/>
                    </a:srgbClr>
                  </a:outerShdw>
                </a:effectLst>
              </a:rPr>
              <a:t>Порнография разрушает нравственность</a:t>
            </a:r>
            <a:endParaRPr lang="ru-RU" dirty="0">
              <a:solidFill>
                <a:schemeClr val="accent5">
                  <a:lumMod val="60000"/>
                  <a:lumOff val="40000"/>
                </a:schemeClr>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fontScale="92500" lnSpcReduction="20000"/>
          </a:bodyPr>
          <a:lstStyle/>
          <a:p>
            <a:r>
              <a:rPr lang="ru-RU" dirty="0" smtClean="0">
                <a:solidFill>
                  <a:schemeClr val="bg2"/>
                </a:solidFill>
                <a:effectLst>
                  <a:outerShdw blurRad="38100" dist="38100" dir="2700000" algn="tl">
                    <a:srgbClr val="000000">
                      <a:alpha val="43137"/>
                    </a:srgbClr>
                  </a:outerShdw>
                </a:effectLst>
              </a:rPr>
              <a:t>Все моралисты утверждают, что наша совесть побуждает нас к хранению целомудрия, к соблюдению личного нравственного достоинства. Потребление или участие в порнографии может быть поэтому названо нецеломудренным, развратным и морально порочным. </a:t>
            </a:r>
          </a:p>
          <a:p>
            <a:r>
              <a:rPr lang="ru-RU" dirty="0" smtClean="0">
                <a:solidFill>
                  <a:schemeClr val="bg2"/>
                </a:solidFill>
                <a:effectLst>
                  <a:outerShdw blurRad="38100" dist="38100" dir="2700000" algn="tl">
                    <a:srgbClr val="000000">
                      <a:alpha val="43137"/>
                    </a:srgbClr>
                  </a:outerShdw>
                </a:effectLst>
              </a:rPr>
              <a:t>Порнография также нарушает нормы общественной нравственности, поскольку повсеместно люди буквально всех национальностей определяют ее как зло.</a:t>
            </a:r>
            <a:r>
              <a:rPr lang="ru-RU" dirty="0" smtClean="0">
                <a:effectLst>
                  <a:outerShdw blurRad="38100" dist="38100" dir="2700000" algn="tl">
                    <a:srgbClr val="000000">
                      <a:alpha val="43137"/>
                    </a:srgbClr>
                  </a:outerShdw>
                </a:effectLst>
              </a:rPr>
              <a:t> </a:t>
            </a:r>
          </a:p>
          <a:p>
            <a:endParaRPr lang="ru-RU" dirty="0"/>
          </a:p>
        </p:txBody>
      </p:sp>
    </p:spTree>
  </p:cSld>
  <p:clrMapOvr>
    <a:masterClrMapping/>
  </p:clrMapOvr>
  <p:transition advTm="25000">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solidFill>
                  <a:schemeClr val="accent6">
                    <a:lumMod val="60000"/>
                    <a:lumOff val="40000"/>
                  </a:schemeClr>
                </a:solidFill>
                <a:effectLst>
                  <a:outerShdw blurRad="38100" dist="38100" dir="2700000" algn="tl">
                    <a:srgbClr val="000000">
                      <a:alpha val="43137"/>
                    </a:srgbClr>
                  </a:outerShdw>
                </a:effectLst>
              </a:rPr>
              <a:t>Порнография разрушает </a:t>
            </a:r>
            <a:br>
              <a:rPr lang="ru-RU" dirty="0" smtClean="0">
                <a:solidFill>
                  <a:schemeClr val="accent6">
                    <a:lumMod val="60000"/>
                    <a:lumOff val="40000"/>
                  </a:schemeClr>
                </a:solidFill>
                <a:effectLst>
                  <a:outerShdw blurRad="38100" dist="38100" dir="2700000" algn="tl">
                    <a:srgbClr val="000000">
                      <a:alpha val="43137"/>
                    </a:srgbClr>
                  </a:outerShdw>
                </a:effectLst>
              </a:rPr>
            </a:br>
            <a:r>
              <a:rPr lang="ru-RU" dirty="0" smtClean="0">
                <a:solidFill>
                  <a:schemeClr val="accent6">
                    <a:lumMod val="60000"/>
                    <a:lumOff val="40000"/>
                  </a:schemeClr>
                </a:solidFill>
                <a:effectLst>
                  <a:outerShdw blurRad="38100" dist="38100" dir="2700000" algn="tl">
                    <a:srgbClr val="000000">
                      <a:alpha val="43137"/>
                    </a:srgbClr>
                  </a:outerShdw>
                </a:effectLst>
              </a:rPr>
              <a:t>семейные узы</a:t>
            </a:r>
            <a:endParaRPr lang="ru-RU" dirty="0">
              <a:solidFill>
                <a:schemeClr val="accent6">
                  <a:lumMod val="60000"/>
                  <a:lumOff val="40000"/>
                </a:schemeClr>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fontScale="77500" lnSpcReduction="20000"/>
          </a:bodyPr>
          <a:lstStyle/>
          <a:p>
            <a:r>
              <a:rPr lang="ru-RU" dirty="0" smtClean="0">
                <a:solidFill>
                  <a:schemeClr val="bg2"/>
                </a:solidFill>
                <a:effectLst>
                  <a:outerShdw blurRad="38100" dist="38100" dir="2700000" algn="tl">
                    <a:srgbClr val="000000">
                      <a:alpha val="43137"/>
                    </a:srgbClr>
                  </a:outerShdw>
                </a:effectLst>
              </a:rPr>
              <a:t>Психолог Виктор </a:t>
            </a:r>
            <a:r>
              <a:rPr lang="ru-RU" dirty="0" err="1" smtClean="0">
                <a:solidFill>
                  <a:schemeClr val="bg2"/>
                </a:solidFill>
                <a:effectLst>
                  <a:outerShdw blurRad="38100" dist="38100" dir="2700000" algn="tl">
                    <a:srgbClr val="000000">
                      <a:alpha val="43137"/>
                    </a:srgbClr>
                  </a:outerShdw>
                </a:effectLst>
              </a:rPr>
              <a:t>Клайн</a:t>
            </a:r>
            <a:r>
              <a:rPr lang="ru-RU" dirty="0" smtClean="0">
                <a:solidFill>
                  <a:schemeClr val="bg2"/>
                </a:solidFill>
                <a:effectLst>
                  <a:outerShdw blurRad="38100" dist="38100" dir="2700000" algn="tl">
                    <a:srgbClr val="000000">
                      <a:alpha val="43137"/>
                    </a:srgbClr>
                  </a:outerShdw>
                </a:effectLst>
              </a:rPr>
              <a:t> (</a:t>
            </a:r>
            <a:r>
              <a:rPr lang="ru-RU" dirty="0" err="1" smtClean="0">
                <a:solidFill>
                  <a:schemeClr val="bg2"/>
                </a:solidFill>
                <a:effectLst>
                  <a:outerShdw blurRad="38100" dist="38100" dir="2700000" algn="tl">
                    <a:srgbClr val="000000">
                      <a:alpha val="43137"/>
                    </a:srgbClr>
                  </a:outerShdw>
                </a:effectLst>
              </a:rPr>
              <a:t>Dr</a:t>
            </a:r>
            <a:r>
              <a:rPr lang="ru-RU" dirty="0" smtClean="0">
                <a:solidFill>
                  <a:schemeClr val="bg2"/>
                </a:solidFill>
                <a:effectLst>
                  <a:outerShdw blurRad="38100" dist="38100" dir="2700000" algn="tl">
                    <a:srgbClr val="000000">
                      <a:alpha val="43137"/>
                    </a:srgbClr>
                  </a:outerShdw>
                </a:effectLst>
              </a:rPr>
              <a:t>. </a:t>
            </a:r>
            <a:r>
              <a:rPr lang="ru-RU" dirty="0" err="1" smtClean="0">
                <a:solidFill>
                  <a:schemeClr val="bg2"/>
                </a:solidFill>
                <a:effectLst>
                  <a:outerShdw blurRad="38100" dist="38100" dir="2700000" algn="tl">
                    <a:srgbClr val="000000">
                      <a:alpha val="43137"/>
                    </a:srgbClr>
                  </a:outerShdw>
                </a:effectLst>
              </a:rPr>
              <a:t>Victor</a:t>
            </a:r>
            <a:r>
              <a:rPr lang="ru-RU" dirty="0" smtClean="0">
                <a:solidFill>
                  <a:schemeClr val="bg2"/>
                </a:solidFill>
                <a:effectLst>
                  <a:outerShdw blurRad="38100" dist="38100" dir="2700000" algn="tl">
                    <a:srgbClr val="000000">
                      <a:alpha val="43137"/>
                    </a:srgbClr>
                  </a:outerShdw>
                </a:effectLst>
              </a:rPr>
              <a:t> B. </a:t>
            </a:r>
            <a:r>
              <a:rPr lang="ru-RU" dirty="0" err="1" smtClean="0">
                <a:solidFill>
                  <a:schemeClr val="bg2"/>
                </a:solidFill>
                <a:effectLst>
                  <a:outerShdw blurRad="38100" dist="38100" dir="2700000" algn="tl">
                    <a:srgbClr val="000000">
                      <a:alpha val="43137"/>
                    </a:srgbClr>
                  </a:outerShdw>
                </a:effectLst>
              </a:rPr>
              <a:t>Cline</a:t>
            </a:r>
            <a:r>
              <a:rPr lang="ru-RU" dirty="0" smtClean="0">
                <a:solidFill>
                  <a:schemeClr val="bg2"/>
                </a:solidFill>
                <a:effectLst>
                  <a:outerShdw blurRad="38100" dist="38100" dir="2700000" algn="tl">
                    <a:srgbClr val="000000">
                      <a:alpha val="43137"/>
                    </a:srgbClr>
                  </a:outerShdw>
                </a:effectLst>
              </a:rPr>
              <a:t>) из Университета Юта известен тем, что оказывает помощь супружеским парам, в которых один из членов стал зависимым от порнографии. В своей книге "Как порнография влияет на взрослых и детей" </a:t>
            </a:r>
            <a:r>
              <a:rPr lang="ru-RU" dirty="0" err="1" smtClean="0">
                <a:solidFill>
                  <a:schemeClr val="bg2"/>
                </a:solidFill>
                <a:effectLst>
                  <a:outerShdw blurRad="38100" dist="38100" dir="2700000" algn="tl">
                    <a:srgbClr val="000000">
                      <a:alpha val="43137"/>
                    </a:srgbClr>
                  </a:outerShdw>
                </a:effectLst>
              </a:rPr>
              <a:t>Клайн</a:t>
            </a:r>
            <a:r>
              <a:rPr lang="ru-RU" dirty="0" smtClean="0">
                <a:solidFill>
                  <a:schemeClr val="bg2"/>
                </a:solidFill>
                <a:effectLst>
                  <a:outerShdw blurRad="38100" dist="38100" dir="2700000" algn="tl">
                    <a:srgbClr val="000000">
                      <a:alpha val="43137"/>
                    </a:srgbClr>
                  </a:outerShdw>
                </a:effectLst>
              </a:rPr>
              <a:t> пишет: </a:t>
            </a:r>
          </a:p>
          <a:p>
            <a:r>
              <a:rPr lang="ru-RU" dirty="0" smtClean="0">
                <a:solidFill>
                  <a:schemeClr val="bg2"/>
                </a:solidFill>
                <a:effectLst>
                  <a:outerShdw blurRad="38100" dist="38100" dir="2700000" algn="tl">
                    <a:srgbClr val="000000">
                      <a:alpha val="43137"/>
                    </a:srgbClr>
                  </a:outerShdw>
                </a:effectLst>
              </a:rPr>
              <a:t>"Как психолог, я на протяжении многих лет оказывал врачебную помощь более чем тремстам сексуально зависимых людей, людей, совершавших насилия, и прочим сексуально больным людям (96 % из них мужчины). В числе моих пациентов были </a:t>
            </a:r>
            <a:r>
              <a:rPr lang="ru-RU" dirty="0" err="1" smtClean="0">
                <a:solidFill>
                  <a:schemeClr val="bg2"/>
                </a:solidFill>
                <a:effectLst>
                  <a:outerShdw blurRad="38100" dist="38100" dir="2700000" algn="tl">
                    <a:srgbClr val="000000">
                      <a:alpha val="43137"/>
                    </a:srgbClr>
                  </a:outerShdw>
                </a:effectLst>
              </a:rPr>
              <a:t>садомазохисты</a:t>
            </a:r>
            <a:r>
              <a:rPr lang="ru-RU" dirty="0" smtClean="0">
                <a:solidFill>
                  <a:schemeClr val="bg2"/>
                </a:solidFill>
                <a:effectLst>
                  <a:outerShdw blurRad="38100" dist="38100" dir="2700000" algn="tl">
                    <a:srgbClr val="000000">
                      <a:alpha val="43137"/>
                    </a:srgbClr>
                  </a:outerShdw>
                </a:effectLst>
              </a:rPr>
              <a:t>, фетишисты, педофилы и насильники. За немногими исключениями, в большинстве случаев </a:t>
            </a:r>
            <a:r>
              <a:rPr lang="ru-RU" u="sng" dirty="0" smtClean="0">
                <a:solidFill>
                  <a:schemeClr val="bg2"/>
                </a:solidFill>
                <a:effectLst>
                  <a:outerShdw blurRad="38100" dist="38100" dir="2700000" algn="tl">
                    <a:srgbClr val="000000">
                      <a:alpha val="43137"/>
                    </a:srgbClr>
                  </a:outerShdw>
                </a:effectLst>
              </a:rPr>
              <a:t>порнография либо вызвала у них эти отклонения, либо их развивала..."</a:t>
            </a:r>
          </a:p>
          <a:p>
            <a:endParaRPr lang="ru-RU" dirty="0"/>
          </a:p>
        </p:txBody>
      </p:sp>
    </p:spTree>
  </p:cSld>
  <p:clrMapOvr>
    <a:masterClrMapping/>
  </p:clrMapOvr>
  <p:transition advTm="30000">
    <p:checker dir="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7000" b="-27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solidFill>
                  <a:srgbClr val="FFFF00"/>
                </a:solidFill>
                <a:effectLst>
                  <a:outerShdw blurRad="38100" dist="38100" dir="2700000" algn="tl">
                    <a:srgbClr val="000000">
                      <a:alpha val="43137"/>
                    </a:srgbClr>
                  </a:outerShdw>
                </a:effectLst>
              </a:rPr>
              <a:t>Порнография угрожает детям</a:t>
            </a:r>
            <a:endParaRPr lang="ru-RU" dirty="0">
              <a:solidFill>
                <a:srgbClr val="FFFF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fontScale="77500" lnSpcReduction="20000"/>
          </a:bodyPr>
          <a:lstStyle/>
          <a:p>
            <a:r>
              <a:rPr lang="ru-RU" dirty="0" smtClean="0">
                <a:solidFill>
                  <a:schemeClr val="accent3">
                    <a:lumMod val="20000"/>
                    <a:lumOff val="80000"/>
                  </a:schemeClr>
                </a:solidFill>
                <a:effectLst>
                  <a:outerShdw blurRad="38100" dist="38100" dir="2700000" algn="tl">
                    <a:srgbClr val="000000">
                      <a:alpha val="43137"/>
                    </a:srgbClr>
                  </a:outerShdw>
                </a:effectLst>
              </a:rPr>
              <a:t>самый большой вред порнография без сцен насилия наносит детям... Эти материалы ... наносят вред, когда попадают в руки детям. Совершенно неверно обучать детей с помощью этих материалов, что секс является </a:t>
            </a:r>
            <a:r>
              <a:rPr lang="ru-RU" dirty="0" err="1" smtClean="0">
                <a:solidFill>
                  <a:schemeClr val="accent3">
                    <a:lumMod val="20000"/>
                    <a:lumOff val="80000"/>
                  </a:schemeClr>
                </a:solidFill>
                <a:effectLst>
                  <a:outerShdw blurRad="38100" dist="38100" dir="2700000" algn="tl">
                    <a:srgbClr val="000000">
                      <a:alpha val="43137"/>
                    </a:srgbClr>
                  </a:outerShdw>
                </a:effectLst>
              </a:rPr>
              <a:t>коммерциализованным</a:t>
            </a:r>
            <a:r>
              <a:rPr lang="ru-RU" dirty="0" smtClean="0">
                <a:solidFill>
                  <a:schemeClr val="accent3">
                    <a:lumMod val="20000"/>
                    <a:lumOff val="80000"/>
                  </a:schemeClr>
                </a:solidFill>
                <a:effectLst>
                  <a:outerShdw blurRad="38100" dist="38100" dir="2700000" algn="tl">
                    <a:srgbClr val="000000">
                      <a:alpha val="43137"/>
                    </a:srgbClr>
                  </a:outerShdw>
                </a:effectLst>
              </a:rPr>
              <a:t> и что секс может быть лишен всякой любви, существовать вне брака</a:t>
            </a:r>
          </a:p>
          <a:p>
            <a:r>
              <a:rPr lang="ru-RU" dirty="0" smtClean="0">
                <a:solidFill>
                  <a:schemeClr val="accent3">
                    <a:lumMod val="20000"/>
                    <a:lumOff val="80000"/>
                  </a:schemeClr>
                </a:solidFill>
                <a:effectLst>
                  <a:outerShdw blurRad="38100" dist="38100" dir="2700000" algn="tl">
                    <a:srgbClr val="000000">
                      <a:alpha val="43137"/>
                    </a:srgbClr>
                  </a:outerShdw>
                </a:effectLst>
              </a:rPr>
              <a:t>Детская порнография изображает реальных детей, которых фотографируют во время той или иной формы секса, с взрослыми или с другими детьми. Эти действия наносят страшный вред тем детям, которых фотографируют, и являются сексуальной эксплуатацией детей. Сексуальное насилие в отношении детей неразрывно связано с детской порнографией.</a:t>
            </a:r>
            <a:endParaRPr lang="ru-RU" dirty="0">
              <a:solidFill>
                <a:schemeClr val="accent3">
                  <a:lumMod val="20000"/>
                  <a:lumOff val="80000"/>
                </a:schemeClr>
              </a:solidFill>
              <a:effectLst>
                <a:outerShdw blurRad="38100" dist="38100" dir="2700000" algn="tl">
                  <a:srgbClr val="000000">
                    <a:alpha val="43137"/>
                  </a:srgbClr>
                </a:outerShdw>
              </a:effectLst>
            </a:endParaRPr>
          </a:p>
        </p:txBody>
      </p:sp>
    </p:spTree>
  </p:cSld>
  <p:clrMapOvr>
    <a:masterClrMapping/>
  </p:clrMapOvr>
  <p:transition advTm="30000">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1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effectLst>
                  <a:outerShdw blurRad="38100" dist="38100" dir="2700000" algn="tl">
                    <a:srgbClr val="000000">
                      <a:alpha val="43137"/>
                    </a:srgbClr>
                  </a:outerShdw>
                </a:effectLst>
              </a:rPr>
              <a:t>Серийные убийцы и порнография </a:t>
            </a:r>
            <a:r>
              <a:rPr lang="ru-RU" dirty="0" smtClean="0"/>
              <a:t/>
            </a:r>
            <a:br>
              <a:rPr lang="ru-RU" dirty="0" smtClean="0"/>
            </a:br>
            <a:endParaRPr lang="ru-RU" dirty="0"/>
          </a:p>
        </p:txBody>
      </p:sp>
      <p:sp>
        <p:nvSpPr>
          <p:cNvPr id="3" name="Содержимое 2"/>
          <p:cNvSpPr>
            <a:spLocks noGrp="1"/>
          </p:cNvSpPr>
          <p:nvPr>
            <p:ph idx="1"/>
          </p:nvPr>
        </p:nvSpPr>
        <p:spPr>
          <a:ln w="38100">
            <a:solidFill>
              <a:schemeClr val="tx1"/>
            </a:solidFill>
          </a:ln>
        </p:spPr>
        <p:txBody>
          <a:bodyPr>
            <a:normAutofit fontScale="92500" lnSpcReduction="10000"/>
            <a:scene3d>
              <a:camera prst="orthographicFront">
                <a:rot lat="0" lon="21299999" rev="0"/>
              </a:camera>
              <a:lightRig rig="threePt" dir="t"/>
            </a:scene3d>
          </a:bodyPr>
          <a:lstStyle/>
          <a:p>
            <a:r>
              <a:rPr lang="ru-RU" b="1" dirty="0" smtClean="0">
                <a:effectLst>
                  <a:outerShdw blurRad="38100" dist="38100" dir="2700000" algn="tl">
                    <a:srgbClr val="000000">
                      <a:alpha val="43137"/>
                    </a:srgbClr>
                  </a:outerShdw>
                </a:effectLst>
              </a:rPr>
              <a:t> Порно-зависимость может привести и к тому, что, казалось бы, нормальный человек начинает совершать убийства. Об этом говорят сами серийные убийцы. </a:t>
            </a:r>
          </a:p>
          <a:p>
            <a:r>
              <a:rPr lang="ru-RU" b="1" dirty="0" err="1" smtClean="0">
                <a:effectLst>
                  <a:outerShdw blurRad="38100" dist="38100" dir="2700000" algn="tl">
                    <a:srgbClr val="000000">
                      <a:alpha val="43137"/>
                    </a:srgbClr>
                  </a:outerShdw>
                </a:effectLst>
              </a:rPr>
              <a:t>Гэри</a:t>
            </a:r>
            <a:r>
              <a:rPr lang="ru-RU" b="1" dirty="0" smtClean="0">
                <a:effectLst>
                  <a:outerShdw blurRad="38100" dist="38100" dir="2700000" algn="tl">
                    <a:srgbClr val="000000">
                      <a:alpha val="43137"/>
                    </a:srgbClr>
                  </a:outerShdw>
                </a:effectLst>
              </a:rPr>
              <a:t> Бишоп - осужденный педофил, гомосексуалист. Он убил пятерых мальчиков в </a:t>
            </a:r>
            <a:r>
              <a:rPr lang="ru-RU" b="1" dirty="0" err="1" smtClean="0">
                <a:effectLst>
                  <a:outerShdw blurRad="38100" dist="38100" dir="2700000" algn="tl">
                    <a:srgbClr val="000000">
                      <a:alpha val="43137"/>
                    </a:srgbClr>
                  </a:outerShdw>
                </a:effectLst>
              </a:rPr>
              <a:t>Солт-Лейк-Сити</a:t>
            </a:r>
            <a:r>
              <a:rPr lang="ru-RU" b="1" dirty="0" smtClean="0">
                <a:effectLst>
                  <a:outerShdw blurRad="38100" dist="38100" dir="2700000" algn="tl">
                    <a:srgbClr val="000000">
                      <a:alpha val="43137"/>
                    </a:srgbClr>
                  </a:outerShdw>
                </a:effectLst>
              </a:rPr>
              <a:t> (штат Юта). Когда его осудили, он написал в своем письме, что порнография и зависимость от нее лежат в основе совершенных им убийств.</a:t>
            </a:r>
          </a:p>
          <a:p>
            <a:endParaRPr lang="ru-RU" dirty="0"/>
          </a:p>
        </p:txBody>
      </p:sp>
    </p:spTree>
  </p:cSld>
  <p:clrMapOvr>
    <a:masterClrMapping/>
  </p:clrMapOvr>
  <p:transition advTm="23000">
    <p:wheel spokes="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62000"/>
            <a:lum/>
          </a:blip>
          <a:srcRect/>
          <a:stretch>
            <a:fillRect t="-25000" b="-2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Психологами было выделено четыре стороны этой одержимости.</a:t>
            </a:r>
            <a:endParaRPr lang="ru-RU" dirty="0"/>
          </a:p>
        </p:txBody>
      </p:sp>
      <p:sp>
        <p:nvSpPr>
          <p:cNvPr id="3" name="Содержимое 2"/>
          <p:cNvSpPr>
            <a:spLocks noGrp="1"/>
          </p:cNvSpPr>
          <p:nvPr>
            <p:ph idx="1"/>
          </p:nvPr>
        </p:nvSpPr>
        <p:spPr/>
        <p:txBody>
          <a:bodyPr>
            <a:normAutofit fontScale="92500" lnSpcReduction="20000"/>
          </a:bodyPr>
          <a:lstStyle/>
          <a:p>
            <a:pPr algn="ctr">
              <a:buNone/>
            </a:pPr>
            <a:r>
              <a:rPr lang="ru-RU" dirty="0" smtClean="0">
                <a:solidFill>
                  <a:srgbClr val="FF0000"/>
                </a:solidFill>
              </a:rPr>
              <a:t>1. Зависимость. </a:t>
            </a:r>
          </a:p>
          <a:p>
            <a:r>
              <a:rPr lang="ru-RU" dirty="0" smtClean="0">
                <a:effectLst>
                  <a:outerShdw blurRad="38100" dist="38100" dir="2700000" algn="tl">
                    <a:srgbClr val="000000">
                      <a:alpha val="43137"/>
                    </a:srgbClr>
                  </a:outerShdw>
                </a:effectLst>
              </a:rPr>
              <a:t>"Первое, что происходит в случае порнографии,- это зависимость, эффект привыкания. Потребители порнографии, так сказать, "садятся на иглу". Получив доступ к порнографическим материалам, они приходят снова и снова за новыми порциями. </a:t>
            </a:r>
          </a:p>
          <a:p>
            <a:r>
              <a:rPr lang="ru-RU" dirty="0" smtClean="0">
                <a:effectLst>
                  <a:outerShdw blurRad="38100" dist="38100" dir="2700000" algn="tl">
                    <a:srgbClr val="000000">
                      <a:alpha val="43137"/>
                    </a:srgbClr>
                  </a:outerShdw>
                </a:effectLst>
              </a:rPr>
              <a:t>На следующем этапе человек уже не способен бросить порнографию несмотря на возникающие из-за этой привычки проблемы в семье, развод, проблемы с законом и т.д.</a:t>
            </a:r>
          </a:p>
          <a:p>
            <a:endParaRPr lang="ru-RU" dirty="0"/>
          </a:p>
        </p:txBody>
      </p:sp>
    </p:spTree>
  </p:cSld>
  <p:clrMapOvr>
    <a:masterClrMapping/>
  </p:clrMapOvr>
  <p:transition advTm="30000">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4" name="Содержимое 3" descr="st_w450_molod.jpg"/>
          <p:cNvPicPr>
            <a:picLocks noGrp="1" noChangeAspect="1"/>
          </p:cNvPicPr>
          <p:nvPr>
            <p:ph idx="1"/>
          </p:nvPr>
        </p:nvPicPr>
        <p:blipFill>
          <a:blip r:embed="rId3"/>
          <a:stretch>
            <a:fillRect/>
          </a:stretch>
        </p:blipFill>
        <p:spPr>
          <a:xfrm>
            <a:off x="1928794" y="1135961"/>
            <a:ext cx="4784640" cy="5722039"/>
          </a:xfrm>
        </p:spPr>
      </p:pic>
      <p:sp>
        <p:nvSpPr>
          <p:cNvPr id="2" name="Заголовок 1"/>
          <p:cNvSpPr>
            <a:spLocks noGrp="1"/>
          </p:cNvSpPr>
          <p:nvPr>
            <p:ph type="title"/>
          </p:nvPr>
        </p:nvSpPr>
        <p:spPr>
          <a:xfrm>
            <a:off x="500034" y="0"/>
            <a:ext cx="8229600" cy="1143000"/>
          </a:xfrm>
        </p:spPr>
        <p:txBody>
          <a:bodyPr>
            <a:normAutofit/>
          </a:bodyPr>
          <a:lstStyle/>
          <a:p>
            <a:r>
              <a:rPr lang="ru-RU" sz="4800" dirty="0" smtClean="0">
                <a:solidFill>
                  <a:srgbClr val="7030A0"/>
                </a:solidFill>
                <a:effectLst>
                  <a:outerShdw blurRad="38100" dist="38100" dir="2700000" algn="tl">
                    <a:srgbClr val="000000">
                      <a:alpha val="43137"/>
                    </a:srgbClr>
                  </a:outerShdw>
                </a:effectLst>
              </a:rPr>
              <a:t>Это разрушает нравственность</a:t>
            </a:r>
            <a:endParaRPr lang="ru-RU" sz="4800" dirty="0">
              <a:solidFill>
                <a:srgbClr val="7030A0"/>
              </a:solidFill>
              <a:effectLst>
                <a:outerShdw blurRad="38100" dist="38100" dir="2700000" algn="tl">
                  <a:srgbClr val="000000">
                    <a:alpha val="43137"/>
                  </a:srgbClr>
                </a:outerShdw>
              </a:effectLst>
            </a:endParaRPr>
          </a:p>
        </p:txBody>
      </p:sp>
    </p:spTree>
  </p:cSld>
  <p:clrMapOvr>
    <a:masterClrMapping/>
  </p:clrMapOvr>
  <p:transition advTm="7170">
    <p:dissolv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3000" b="-1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6"/>
                </a:solidFill>
              </a:rPr>
              <a:t>2. Усиление</a:t>
            </a:r>
            <a:endParaRPr lang="ru-RU" dirty="0">
              <a:solidFill>
                <a:schemeClr val="accent6"/>
              </a:solidFill>
            </a:endParaRPr>
          </a:p>
        </p:txBody>
      </p:sp>
      <p:sp>
        <p:nvSpPr>
          <p:cNvPr id="3" name="Содержимое 2"/>
          <p:cNvSpPr>
            <a:spLocks noGrp="1"/>
          </p:cNvSpPr>
          <p:nvPr>
            <p:ph idx="1"/>
          </p:nvPr>
        </p:nvSpPr>
        <p:spPr>
          <a:blipFill>
            <a:blip r:embed="rId3"/>
            <a:tile tx="0" ty="0" sx="100000" sy="100000" flip="none" algn="tl"/>
          </a:blipFill>
          <a:ln>
            <a:solidFill>
              <a:schemeClr val="bg2"/>
            </a:solidFill>
          </a:ln>
        </p:spPr>
        <p:txBody>
          <a:bodyPr>
            <a:normAutofit fontScale="85000" lnSpcReduction="20000"/>
          </a:bodyPr>
          <a:lstStyle/>
          <a:p>
            <a:pPr>
              <a:buNone/>
            </a:pPr>
            <a:r>
              <a:rPr lang="ru-RU" dirty="0" smtClean="0">
                <a:solidFill>
                  <a:srgbClr val="FF0066"/>
                </a:solidFill>
              </a:rPr>
              <a:t>    </a:t>
            </a:r>
            <a:r>
              <a:rPr lang="ru-RU" dirty="0" smtClean="0">
                <a:solidFill>
                  <a:srgbClr val="FF0066"/>
                </a:solidFill>
                <a:effectLst>
                  <a:outerShdw blurRad="38100" dist="38100" dir="2700000" algn="tl">
                    <a:srgbClr val="000000">
                      <a:alpha val="43137"/>
                    </a:srgbClr>
                  </a:outerShdw>
                </a:effectLst>
              </a:rPr>
              <a:t>На следующем этапе происходит усиление тяги к порнографии. С течением времени, зависимый требует все более грубой, более откровенной порнографии, включая разного рода отклонения, чтобы получить "кайф". ...И их перестает сдерживать брак. Зависимость и ее усиление происходят прежде всего от мощного потока грязного воображения в голове самого "наркомана", а образы он как раз черпает из порнографии. Теперь уже чаще всего зависимый человек предпочитает свои образы живому супругу. Это неизбежно отражается на семейной жизни.</a:t>
            </a:r>
            <a:endParaRPr lang="ru-RU" dirty="0">
              <a:solidFill>
                <a:srgbClr val="FF0066"/>
              </a:solidFill>
              <a:effectLst>
                <a:outerShdw blurRad="38100" dist="38100" dir="2700000" algn="tl">
                  <a:srgbClr val="000000">
                    <a:alpha val="43137"/>
                  </a:srgbClr>
                </a:outerShdw>
              </a:effectLst>
            </a:endParaRPr>
          </a:p>
        </p:txBody>
      </p:sp>
    </p:spTree>
  </p:cSld>
  <p:clrMapOvr>
    <a:masterClrMapping/>
  </p:clrMapOvr>
  <p:transition advTm="25000">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 b="-5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3. </a:t>
            </a:r>
            <a:r>
              <a:rPr lang="ru-RU" dirty="0" smtClean="0">
                <a:effectLst>
                  <a:outerShdw blurRad="38100" dist="38100" dir="2700000" algn="tl">
                    <a:srgbClr val="000000">
                      <a:alpha val="43137"/>
                    </a:srgbClr>
                  </a:outerShdw>
                </a:effectLst>
              </a:rPr>
              <a:t>Притупление чувств </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85000" lnSpcReduction="20000"/>
          </a:bodyPr>
          <a:lstStyle/>
          <a:p>
            <a:r>
              <a:rPr lang="ru-RU" dirty="0" smtClean="0">
                <a:effectLst>
                  <a:outerShdw blurRad="38100" dist="38100" dir="2700000" algn="tl">
                    <a:srgbClr val="000000">
                      <a:alpha val="43137"/>
                    </a:srgbClr>
                  </a:outerShdw>
                </a:effectLst>
              </a:rPr>
              <a:t>На третьем этапе наступает отупение. Те изображения, которые раньше человек считал шокирующими, нарушающими нравственные табу, незаконными, отвратительными и безнравственными, со временем воспринимаются как приемлемые и обычные... Человек начинает думать, что "все так поступают", и это дает ему санкцию поступать так же, даже если в свете незамутненного рассудка ясно, что его деятельность становится противозаконной и противоречит его собственным нравственным убеждениям и правилам.</a:t>
            </a:r>
          </a:p>
          <a:p>
            <a:endParaRPr lang="ru-RU" dirty="0"/>
          </a:p>
        </p:txBody>
      </p:sp>
    </p:spTree>
  </p:cSld>
  <p:clrMapOvr>
    <a:masterClrMapping/>
  </p:clrMapOvr>
  <p:transition advTm="21000">
    <p:rand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2000" b="-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dirty="0" smtClean="0">
                <a:effectLst>
                  <a:outerShdw blurRad="38100" dist="38100" dir="2700000" algn="tl">
                    <a:srgbClr val="000000">
                      <a:alpha val="43137"/>
                    </a:srgbClr>
                  </a:outerShdw>
                </a:effectLst>
                <a:latin typeface="FatFaceC" pitchFamily="82" charset="0"/>
              </a:rPr>
              <a:t>4. Извращение </a:t>
            </a:r>
          </a:p>
        </p:txBody>
      </p:sp>
      <p:sp>
        <p:nvSpPr>
          <p:cNvPr id="3" name="Содержимое 2"/>
          <p:cNvSpPr>
            <a:spLocks noGrp="1"/>
          </p:cNvSpPr>
          <p:nvPr>
            <p:ph idx="1"/>
          </p:nvPr>
        </p:nvSpPr>
        <p:spPr/>
        <p:txBody>
          <a:bodyPr/>
          <a:lstStyle/>
          <a:p>
            <a:r>
              <a:rPr lang="ru-RU" sz="3600" dirty="0" smtClean="0">
                <a:effectLst>
                  <a:outerShdw blurRad="38100" dist="38100" dir="2700000" algn="tl">
                    <a:srgbClr val="000000">
                      <a:alpha val="43137"/>
                    </a:srgbClr>
                  </a:outerShdw>
                </a:effectLst>
                <a:latin typeface="Arial Black" pitchFamily="34" charset="0"/>
              </a:rPr>
              <a:t>На последнем этапе человек начинает в реальной жизни повторять то, что он видит в порнографических фильмах и на фото, включая насилие и извращения.</a:t>
            </a:r>
          </a:p>
          <a:p>
            <a:endParaRPr lang="ru-RU" dirty="0"/>
          </a:p>
        </p:txBody>
      </p:sp>
    </p:spTree>
  </p:cSld>
  <p:clrMapOvr>
    <a:masterClrMapping/>
  </p:clrMapOvr>
  <p:transition advTm="15000">
    <p:cover dir="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4757742" cy="1143000"/>
          </a:xfrm>
        </p:spPr>
        <p:txBody>
          <a:bodyPr>
            <a:noAutofit/>
          </a:bodyPr>
          <a:lstStyle/>
          <a:p>
            <a:r>
              <a:rPr lang="ru-RU" sz="8800" dirty="0" smtClean="0">
                <a:solidFill>
                  <a:srgbClr val="FF0000"/>
                </a:solidFill>
                <a:effectLst>
                  <a:outerShdw blurRad="38100" dist="38100" dir="2700000" algn="tl">
                    <a:srgbClr val="000000">
                      <a:alpha val="43137"/>
                    </a:srgbClr>
                  </a:outerShdw>
                </a:effectLst>
              </a:rPr>
              <a:t>Однако</a:t>
            </a:r>
            <a:endParaRPr lang="ru-RU" sz="8800"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a:xfrm>
            <a:off x="1571604" y="1600200"/>
            <a:ext cx="7115196" cy="4525963"/>
          </a:xfrm>
          <a:ln>
            <a:noFill/>
          </a:ln>
        </p:spPr>
        <p:txBody>
          <a:bodyPr>
            <a:normAutofit/>
          </a:bodyPr>
          <a:lstStyle/>
          <a:p>
            <a:pPr algn="ctr"/>
            <a:r>
              <a:rPr lang="ru-RU" sz="5400" dirty="0" smtClean="0">
                <a:solidFill>
                  <a:srgbClr val="FF0000"/>
                </a:solidFill>
                <a:effectLst>
                  <a:outerShdw blurRad="38100" dist="38100" dir="2700000" algn="tl">
                    <a:srgbClr val="000000">
                      <a:alpha val="43137"/>
                    </a:srgbClr>
                  </a:outerShdw>
                </a:effectLst>
              </a:rPr>
              <a:t>выход </a:t>
            </a:r>
            <a:r>
              <a:rPr lang="ru-RU" sz="5400" dirty="0" smtClean="0">
                <a:effectLst>
                  <a:outerShdw blurRad="38100" dist="38100" dir="2700000" algn="tl">
                    <a:srgbClr val="000000">
                      <a:alpha val="43137"/>
                    </a:srgbClr>
                  </a:outerShdw>
                </a:effectLst>
              </a:rPr>
              <a:t>есть</a:t>
            </a:r>
            <a:r>
              <a:rPr lang="ru-RU" sz="5400" dirty="0" smtClean="0">
                <a:solidFill>
                  <a:srgbClr val="FF0000"/>
                </a:solidFill>
                <a:effectLst>
                  <a:outerShdw blurRad="38100" dist="38100" dir="2700000" algn="tl">
                    <a:srgbClr val="000000">
                      <a:alpha val="43137"/>
                    </a:srgbClr>
                  </a:outerShdw>
                </a:effectLst>
              </a:rPr>
              <a:t>. </a:t>
            </a:r>
          </a:p>
          <a:p>
            <a:pPr algn="ctr"/>
            <a:r>
              <a:rPr lang="ru-RU" sz="5400" dirty="0" smtClean="0">
                <a:solidFill>
                  <a:srgbClr val="FF0000"/>
                </a:solidFill>
                <a:effectLst>
                  <a:outerShdw blurRad="38100" dist="38100" dir="2700000" algn="tl">
                    <a:srgbClr val="000000">
                      <a:alpha val="43137"/>
                    </a:srgbClr>
                  </a:outerShdw>
                </a:effectLst>
              </a:rPr>
              <a:t>Выход- это </a:t>
            </a:r>
            <a:r>
              <a:rPr lang="ru-RU" sz="5400" dirty="0" smtClean="0">
                <a:effectLst>
                  <a:outerShdw blurRad="38100" dist="38100" dir="2700000" algn="tl">
                    <a:srgbClr val="000000">
                      <a:alpha val="43137"/>
                    </a:srgbClr>
                  </a:outerShdw>
                </a:effectLst>
              </a:rPr>
              <a:t>пра</a:t>
            </a:r>
            <a:r>
              <a:rPr lang="ru-RU" sz="5400" dirty="0" smtClean="0">
                <a:solidFill>
                  <a:srgbClr val="FF0000"/>
                </a:solidFill>
                <a:effectLst>
                  <a:outerShdw blurRad="38100" dist="38100" dir="2700000" algn="tl">
                    <a:srgbClr val="000000">
                      <a:alpha val="43137"/>
                    </a:srgbClr>
                  </a:outerShdw>
                </a:effectLst>
              </a:rPr>
              <a:t>во выбора кажд</a:t>
            </a:r>
            <a:r>
              <a:rPr lang="ru-RU" sz="5400" dirty="0" smtClean="0">
                <a:effectLst>
                  <a:outerShdw blurRad="38100" dist="38100" dir="2700000" algn="tl">
                    <a:srgbClr val="000000">
                      <a:alpha val="43137"/>
                    </a:srgbClr>
                  </a:outerShdw>
                </a:effectLst>
              </a:rPr>
              <a:t>ого</a:t>
            </a:r>
            <a:r>
              <a:rPr lang="ru-RU" sz="5400" dirty="0" smtClean="0">
                <a:solidFill>
                  <a:srgbClr val="FF0000"/>
                </a:solidFill>
                <a:effectLst>
                  <a:outerShdw blurRad="38100" dist="38100" dir="2700000" algn="tl">
                    <a:srgbClr val="000000">
                      <a:alpha val="43137"/>
                    </a:srgbClr>
                  </a:outerShdw>
                </a:effectLst>
              </a:rPr>
              <a:t> человека</a:t>
            </a:r>
            <a:endParaRPr lang="ru-RU" sz="5400" dirty="0">
              <a:solidFill>
                <a:srgbClr val="FF0000"/>
              </a:solidFill>
              <a:effectLst>
                <a:outerShdw blurRad="38100" dist="38100" dir="2700000" algn="tl">
                  <a:srgbClr val="000000">
                    <a:alpha val="43137"/>
                  </a:srgbClr>
                </a:outerShdw>
              </a:effectLst>
            </a:endParaRPr>
          </a:p>
        </p:txBody>
      </p:sp>
    </p:spTree>
  </p:cSld>
  <p:clrMapOvr>
    <a:masterClrMapping/>
  </p:clrMapOvr>
  <p:transition advTm="6438">
    <p:push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2000"/>
            <a:lum/>
          </a:blip>
          <a:srcRect/>
          <a:stretch>
            <a:fillRect t="-2000" b="-3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571480"/>
            <a:ext cx="8229600" cy="1143000"/>
          </a:xfrm>
        </p:spPr>
        <p:txBody>
          <a:bodyPr>
            <a:normAutofit fontScale="90000"/>
          </a:bodyPr>
          <a:lstStyle/>
          <a:p>
            <a:r>
              <a:rPr lang="ru-RU" b="1" dirty="0" smtClean="0">
                <a:solidFill>
                  <a:srgbClr val="FF0000"/>
                </a:solidFill>
                <a:effectLst>
                  <a:outerShdw blurRad="38100" dist="38100" dir="2700000" algn="tl">
                    <a:srgbClr val="000000">
                      <a:alpha val="43137"/>
                    </a:srgbClr>
                  </a:outerShdw>
                </a:effectLst>
                <a:latin typeface="Arial Black" pitchFamily="34" charset="0"/>
              </a:rPr>
              <a:t>Тре</a:t>
            </a:r>
            <a:r>
              <a:rPr lang="ru-RU" b="1" dirty="0" smtClean="0">
                <a:effectLst>
                  <a:outerShdw blurRad="38100" dist="38100" dir="2700000" algn="tl">
                    <a:srgbClr val="000000">
                      <a:alpha val="43137"/>
                    </a:srgbClr>
                  </a:outerShdw>
                </a:effectLst>
                <a:latin typeface="Arial Black" pitchFamily="34" charset="0"/>
              </a:rPr>
              <a:t>буется помо</a:t>
            </a:r>
            <a:r>
              <a:rPr lang="ru-RU" b="1" dirty="0" smtClean="0">
                <a:solidFill>
                  <a:srgbClr val="FF0000"/>
                </a:solidFill>
                <a:effectLst>
                  <a:outerShdw blurRad="38100" dist="38100" dir="2700000" algn="tl">
                    <a:srgbClr val="000000">
                      <a:alpha val="43137"/>
                    </a:srgbClr>
                  </a:outerShdw>
                </a:effectLst>
                <a:latin typeface="Arial Black" pitchFamily="34" charset="0"/>
              </a:rPr>
              <a:t>щь</a:t>
            </a:r>
            <a:r>
              <a:rPr lang="ru-RU" b="1" dirty="0" smtClean="0"/>
              <a:t/>
            </a:r>
            <a:br>
              <a:rPr lang="ru-RU" b="1" dirty="0" smtClean="0"/>
            </a:br>
            <a:endParaRPr lang="ru-RU" dirty="0"/>
          </a:p>
        </p:txBody>
      </p:sp>
      <p:sp>
        <p:nvSpPr>
          <p:cNvPr id="3" name="Содержимое 2"/>
          <p:cNvSpPr>
            <a:spLocks noGrp="1"/>
          </p:cNvSpPr>
          <p:nvPr>
            <p:ph idx="1"/>
          </p:nvPr>
        </p:nvSpPr>
        <p:spPr/>
        <p:txBody>
          <a:bodyPr>
            <a:normAutofit fontScale="77500" lnSpcReduction="20000"/>
          </a:bodyPr>
          <a:lstStyle/>
          <a:p>
            <a:r>
              <a:rPr lang="ru-RU" dirty="0" smtClean="0">
                <a:effectLst>
                  <a:outerShdw blurRad="38100" dist="38100" dir="2700000" algn="tl">
                    <a:srgbClr val="000000">
                      <a:alpha val="43137"/>
                    </a:srgbClr>
                  </a:outerShdw>
                </a:effectLst>
                <a:latin typeface="MartenCyr" pitchFamily="82" charset="0"/>
              </a:rPr>
              <a:t>Не стоит </a:t>
            </a:r>
            <a:r>
              <a:rPr lang="ru-RU" dirty="0" smtClean="0">
                <a:solidFill>
                  <a:srgbClr val="FF0000"/>
                </a:solidFill>
                <a:effectLst>
                  <a:outerShdw blurRad="38100" dist="38100" dir="2700000" algn="tl">
                    <a:srgbClr val="000000">
                      <a:alpha val="43137"/>
                    </a:srgbClr>
                  </a:outerShdw>
                </a:effectLst>
                <a:latin typeface="MartenCyr" pitchFamily="82" charset="0"/>
              </a:rPr>
              <a:t>думать, что избавиться от пристрастия к порнографии </a:t>
            </a:r>
            <a:r>
              <a:rPr lang="ru-RU" dirty="0" smtClean="0">
                <a:effectLst>
                  <a:outerShdw blurRad="38100" dist="38100" dir="2700000" algn="tl">
                    <a:srgbClr val="000000">
                      <a:alpha val="43137"/>
                    </a:srgbClr>
                  </a:outerShdw>
                </a:effectLst>
                <a:latin typeface="MartenCyr" pitchFamily="82" charset="0"/>
              </a:rPr>
              <a:t>просто: борьба может быть трудной. </a:t>
            </a:r>
            <a:r>
              <a:rPr lang="ru-RU" dirty="0" smtClean="0">
                <a:solidFill>
                  <a:srgbClr val="FF0000"/>
                </a:solidFill>
                <a:effectLst>
                  <a:outerShdw blurRad="38100" dist="38100" dir="2700000" algn="tl">
                    <a:srgbClr val="000000">
                      <a:alpha val="43137"/>
                    </a:srgbClr>
                  </a:outerShdw>
                </a:effectLst>
                <a:latin typeface="MartenCyr" pitchFamily="82" charset="0"/>
              </a:rPr>
              <a:t>Вот что говорит Виктор </a:t>
            </a:r>
            <a:r>
              <a:rPr lang="ru-RU" dirty="0" err="1" smtClean="0">
                <a:solidFill>
                  <a:srgbClr val="FF0000"/>
                </a:solidFill>
                <a:effectLst>
                  <a:outerShdw blurRad="38100" dist="38100" dir="2700000" algn="tl">
                    <a:srgbClr val="000000">
                      <a:alpha val="43137"/>
                    </a:srgbClr>
                  </a:outerShdw>
                </a:effectLst>
                <a:latin typeface="MartenCyr" pitchFamily="82" charset="0"/>
              </a:rPr>
              <a:t>Клайн</a:t>
            </a:r>
            <a:r>
              <a:rPr lang="ru-RU" dirty="0" smtClean="0">
                <a:solidFill>
                  <a:srgbClr val="FF0000"/>
                </a:solidFill>
                <a:effectLst>
                  <a:outerShdw blurRad="38100" dist="38100" dir="2700000" algn="tl">
                    <a:srgbClr val="000000">
                      <a:alpha val="43137"/>
                    </a:srgbClr>
                  </a:outerShdw>
                </a:effectLst>
                <a:latin typeface="MartenCyr" pitchFamily="82" charset="0"/>
              </a:rPr>
              <a:t>, который вылечил </a:t>
            </a:r>
            <a:r>
              <a:rPr lang="ru-RU" dirty="0" smtClean="0">
                <a:effectLst>
                  <a:outerShdw blurRad="38100" dist="38100" dir="2700000" algn="tl">
                    <a:srgbClr val="000000">
                      <a:alpha val="43137"/>
                    </a:srgbClr>
                  </a:outerShdw>
                </a:effectLst>
                <a:latin typeface="MartenCyr" pitchFamily="82" charset="0"/>
              </a:rPr>
              <a:t>множество людей, помешанных </a:t>
            </a:r>
            <a:r>
              <a:rPr lang="ru-RU" dirty="0" smtClean="0">
                <a:solidFill>
                  <a:srgbClr val="FF0000"/>
                </a:solidFill>
                <a:effectLst>
                  <a:outerShdw blurRad="38100" dist="38100" dir="2700000" algn="tl">
                    <a:srgbClr val="000000">
                      <a:alpha val="43137"/>
                    </a:srgbClr>
                  </a:outerShdw>
                </a:effectLst>
                <a:latin typeface="MartenCyr" pitchFamily="82" charset="0"/>
              </a:rPr>
              <a:t>на сексе: «Обещания — пустой звук.</a:t>
            </a:r>
            <a:r>
              <a:rPr lang="ru-RU" dirty="0" smtClean="0">
                <a:effectLst>
                  <a:outerShdw blurRad="38100" dist="38100" dir="2700000" algn="tl">
                    <a:srgbClr val="000000">
                      <a:alpha val="43137"/>
                    </a:srgbClr>
                  </a:outerShdw>
                </a:effectLst>
                <a:latin typeface="MartenCyr" pitchFamily="82" charset="0"/>
              </a:rPr>
              <a:t> Благие намерения — ничто. [Человек, страдающий сексуальной зависимостью] справиться с ней в одиночку не может». По мнению </a:t>
            </a:r>
            <a:r>
              <a:rPr lang="ru-RU" dirty="0" err="1" smtClean="0">
                <a:effectLst>
                  <a:outerShdw blurRad="38100" dist="38100" dir="2700000" algn="tl">
                    <a:srgbClr val="000000">
                      <a:alpha val="43137"/>
                    </a:srgbClr>
                  </a:outerShdw>
                </a:effectLst>
                <a:latin typeface="MartenCyr" pitchFamily="82" charset="0"/>
              </a:rPr>
              <a:t>Клайна</a:t>
            </a:r>
            <a:r>
              <a:rPr lang="ru-RU" dirty="0" smtClean="0">
                <a:effectLst>
                  <a:outerShdw blurRad="38100" dist="38100" dir="2700000" algn="tl">
                    <a:srgbClr val="000000">
                      <a:alpha val="43137"/>
                    </a:srgbClr>
                  </a:outerShdw>
                </a:effectLst>
                <a:latin typeface="MartenCyr" pitchFamily="82" charset="0"/>
              </a:rPr>
              <a:t>, </a:t>
            </a:r>
            <a:r>
              <a:rPr lang="ru-RU" b="1" dirty="0" smtClean="0">
                <a:effectLst>
                  <a:outerShdw blurRad="38100" dist="38100" dir="2700000" algn="tl">
                    <a:srgbClr val="000000">
                      <a:alpha val="43137"/>
                    </a:srgbClr>
                  </a:outerShdw>
                </a:effectLst>
                <a:latin typeface="MartenCyr" pitchFamily="82" charset="0"/>
              </a:rPr>
              <a:t>залог эффективности лечения — помощь спутника </a:t>
            </a:r>
            <a:r>
              <a:rPr lang="ru-RU" b="1" dirty="0" smtClean="0">
                <a:solidFill>
                  <a:srgbClr val="FF0000"/>
                </a:solidFill>
                <a:effectLst>
                  <a:outerShdw blurRad="38100" dist="38100" dir="2700000" algn="tl">
                    <a:srgbClr val="000000">
                      <a:alpha val="43137"/>
                    </a:srgbClr>
                  </a:outerShdw>
                </a:effectLst>
                <a:latin typeface="MartenCyr" pitchFamily="82" charset="0"/>
              </a:rPr>
              <a:t>жизни</a:t>
            </a:r>
            <a:r>
              <a:rPr lang="ru-RU" dirty="0" smtClean="0">
                <a:solidFill>
                  <a:srgbClr val="FF0000"/>
                </a:solidFill>
                <a:effectLst>
                  <a:outerShdw blurRad="38100" dist="38100" dir="2700000" algn="tl">
                    <a:srgbClr val="000000">
                      <a:alpha val="43137"/>
                    </a:srgbClr>
                  </a:outerShdw>
                </a:effectLst>
                <a:latin typeface="MartenCyr" pitchFamily="82" charset="0"/>
              </a:rPr>
              <a:t>, если, конечно, он есть. «Лечение </a:t>
            </a:r>
            <a:r>
              <a:rPr lang="ru-RU" dirty="0" smtClean="0">
                <a:effectLst>
                  <a:outerShdw blurRad="38100" dist="38100" dir="2700000" algn="tl">
                    <a:srgbClr val="000000">
                      <a:alpha val="43137"/>
                    </a:srgbClr>
                  </a:outerShdw>
                </a:effectLst>
                <a:latin typeface="MartenCyr" pitchFamily="82" charset="0"/>
              </a:rPr>
              <a:t>идет успешнее, если в нем задействова</a:t>
            </a:r>
            <a:r>
              <a:rPr lang="ru-RU" dirty="0" smtClean="0">
                <a:solidFill>
                  <a:srgbClr val="FF0000"/>
                </a:solidFill>
                <a:effectLst>
                  <a:outerShdw blurRad="38100" dist="38100" dir="2700000" algn="tl">
                    <a:srgbClr val="000000">
                      <a:alpha val="43137"/>
                    </a:srgbClr>
                  </a:outerShdw>
                </a:effectLst>
                <a:latin typeface="MartenCyr" pitchFamily="82" charset="0"/>
              </a:rPr>
              <a:t>ны и муж, и жена,— считает он.— Оба </a:t>
            </a:r>
            <a:r>
              <a:rPr lang="ru-RU" dirty="0" smtClean="0">
                <a:effectLst>
                  <a:outerShdw blurRad="38100" dist="38100" dir="2700000" algn="tl">
                    <a:srgbClr val="000000">
                      <a:alpha val="43137"/>
                    </a:srgbClr>
                  </a:outerShdw>
                </a:effectLst>
                <a:latin typeface="MartenCyr" pitchFamily="82" charset="0"/>
              </a:rPr>
              <a:t>травмированы. Оба нуждаются в помощи».</a:t>
            </a:r>
          </a:p>
          <a:p>
            <a:r>
              <a:rPr lang="ru-RU" dirty="0" smtClean="0">
                <a:effectLst>
                  <a:outerShdw blurRad="38100" dist="38100" dir="2700000" algn="tl">
                    <a:srgbClr val="000000">
                      <a:alpha val="43137"/>
                    </a:srgbClr>
                  </a:outerShdw>
                </a:effectLst>
                <a:latin typeface="MartenCyr" pitchFamily="82" charset="0"/>
              </a:rPr>
              <a:t>Тому, кто не состоит в браке, </a:t>
            </a:r>
            <a:r>
              <a:rPr lang="ru-RU" b="1" dirty="0" smtClean="0">
                <a:effectLst>
                  <a:outerShdw blurRad="38100" dist="38100" dir="2700000" algn="tl">
                    <a:srgbClr val="000000">
                      <a:alpha val="43137"/>
                    </a:srgbClr>
                  </a:outerShdw>
                </a:effectLst>
                <a:latin typeface="MartenCyr" pitchFamily="82" charset="0"/>
              </a:rPr>
              <a:t>поддержкой и опорой может стать верный друг или кто-то из близких</a:t>
            </a:r>
            <a:r>
              <a:rPr lang="ru-RU" dirty="0" smtClean="0">
                <a:effectLst>
                  <a:outerShdw blurRad="38100" dist="38100" dir="2700000" algn="tl">
                    <a:srgbClr val="000000">
                      <a:alpha val="43137"/>
                    </a:srgbClr>
                  </a:outerShdw>
                </a:effectLst>
                <a:latin typeface="MartenCyr" pitchFamily="82" charset="0"/>
              </a:rPr>
              <a:t>. В любом случае </a:t>
            </a:r>
            <a:r>
              <a:rPr lang="ru-RU" dirty="0" err="1" smtClean="0">
                <a:effectLst>
                  <a:outerShdw blurRad="38100" dist="38100" dir="2700000" algn="tl">
                    <a:srgbClr val="000000">
                      <a:alpha val="43137"/>
                    </a:srgbClr>
                  </a:outerShdw>
                </a:effectLst>
                <a:latin typeface="MartenCyr" pitchFamily="82" charset="0"/>
              </a:rPr>
              <a:t>Клайн</a:t>
            </a:r>
            <a:r>
              <a:rPr lang="ru-RU" dirty="0" smtClean="0">
                <a:effectLst>
                  <a:outerShdw blurRad="38100" dist="38100" dir="2700000" algn="tl">
                    <a:srgbClr val="000000">
                      <a:alpha val="43137"/>
                    </a:srgbClr>
                  </a:outerShdw>
                </a:effectLst>
                <a:latin typeface="MartenCyr" pitchFamily="82" charset="0"/>
              </a:rPr>
              <a:t> неукоснительно следует такому принципу: </a:t>
            </a:r>
            <a:r>
              <a:rPr lang="ru-RU" b="1" dirty="0" smtClean="0">
                <a:effectLst>
                  <a:outerShdw blurRad="38100" dist="38100" dir="2700000" algn="tl">
                    <a:srgbClr val="000000">
                      <a:alpha val="43137"/>
                    </a:srgbClr>
                  </a:outerShdw>
                </a:effectLst>
                <a:latin typeface="MartenCyr" pitchFamily="82" charset="0"/>
              </a:rPr>
              <a:t>открытое обсуждение проблемы и возможных «срывов». «Тайны губительны,— говорит он.— Они порождают стыд и чувство вины».</a:t>
            </a:r>
          </a:p>
          <a:p>
            <a:endParaRPr lang="ru-RU" dirty="0"/>
          </a:p>
        </p:txBody>
      </p:sp>
    </p:spTree>
  </p:cSld>
  <p:clrMapOvr>
    <a:masterClrMapping/>
  </p:clrMapOvr>
  <p:transition advTm="25000">
    <p:pu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1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85728"/>
            <a:ext cx="8229600" cy="1143000"/>
          </a:xfrm>
        </p:spPr>
        <p:txBody>
          <a:bodyPr>
            <a:noAutofit/>
          </a:bodyPr>
          <a:lstStyle/>
          <a:p>
            <a:r>
              <a:rPr lang="ru-RU" sz="3200" b="1" dirty="0" smtClean="0">
                <a:effectLst>
                  <a:outerShdw blurRad="38100" dist="38100" dir="2700000" algn="tl">
                    <a:srgbClr val="000000">
                      <a:alpha val="43137"/>
                    </a:srgbClr>
                  </a:outerShdw>
                </a:effectLst>
              </a:rPr>
              <a:t>Шаги освобождения для «ПРИСТРАСТИВШИХСЯ» К ПОРНОГРАФИИ</a:t>
            </a:r>
            <a:endParaRPr lang="ru-RU" sz="3200" dirty="0">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normAutofit fontScale="55000" lnSpcReduction="20000"/>
          </a:bodyPr>
          <a:lstStyle/>
          <a:p>
            <a:pPr>
              <a:buNone/>
            </a:pPr>
            <a:r>
              <a:rPr lang="ru-RU" dirty="0" smtClean="0">
                <a:effectLst>
                  <a:outerShdw blurRad="38100" dist="38100" dir="2700000" algn="tl">
                    <a:srgbClr val="000000">
                      <a:alpha val="43137"/>
                    </a:srgbClr>
                  </a:outerShdw>
                </a:effectLst>
              </a:rPr>
              <a:t>       1. Будь искренним с самим собой и признайся в том, что ты действительно находишься в сексуальной проблеме.</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2. Поделись своими переживаниями с тем кому ты можешь довериться. Расскажи ему о своем пристрастии, которое переросло в зависимость.</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3. Уничтожь все порнографические материалы, которые у тебя есть. Удали все подобные изображения со своего компьютера, Не оставляй у себя никаких материалов порнографического характера. Рви все нити, которые связывают тебя с этим грехом.</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4. Прояви настойчивость по отношению к самому себе и не разочаровывайся в момент неудачи. Твое пристрастие развивалось постепенно, и соответственно, тебе потребуется время, чтобы полностью избавиться от него.</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
            </a:r>
            <a:br>
              <a:rPr lang="ru-RU" dirty="0" smtClean="0">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5. </a:t>
            </a:r>
            <a:r>
              <a:rPr lang="ru-RU" b="1" dirty="0" smtClean="0">
                <a:effectLst>
                  <a:outerShdw blurRad="38100" dist="38100" dir="2700000" algn="tl">
                    <a:srgbClr val="000000">
                      <a:alpha val="43137"/>
                    </a:srgbClr>
                  </a:outerShdw>
                </a:effectLst>
              </a:rPr>
              <a:t>СТОЙ НА СТРАЖЕ У СВОИХ ГЛАЗ И УШЕЙ.</a:t>
            </a:r>
            <a:r>
              <a:rPr lang="ru-RU" dirty="0" smtClean="0">
                <a:effectLst>
                  <a:outerShdw blurRad="38100" dist="38100" dir="2700000" algn="tl">
                    <a:srgbClr val="000000">
                      <a:alpha val="43137"/>
                    </a:srgbClr>
                  </a:outerShdw>
                </a:effectLst>
              </a:rPr>
              <a:t> То, ЧТО ты думаешь о сексе, не является чем то  неправильным. Бог дал нам желания, но важно то, как мы их используем.</a:t>
            </a:r>
            <a:endParaRPr lang="ru-RU" dirty="0">
              <a:effectLst>
                <a:outerShdw blurRad="38100" dist="38100" dir="2700000" algn="tl">
                  <a:srgbClr val="000000">
                    <a:alpha val="43137"/>
                  </a:srgbClr>
                </a:outerShdw>
              </a:effectLst>
            </a:endParaRPr>
          </a:p>
        </p:txBody>
      </p:sp>
    </p:spTree>
  </p:cSld>
  <p:clrMapOvr>
    <a:masterClrMapping/>
  </p:clrMapOvr>
  <p:transition advTm="25000">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a:bodyPr>
          <a:lstStyle/>
          <a:p>
            <a:r>
              <a:rPr lang="ru-RU" dirty="0" smtClean="0"/>
              <a:t>Выход всегда есть.</a:t>
            </a:r>
            <a:endParaRPr lang="ru-RU" dirty="0"/>
          </a:p>
        </p:txBody>
      </p:sp>
      <p:pic>
        <p:nvPicPr>
          <p:cNvPr id="4" name="Содержимое 3" descr="no_pasaran.jpg"/>
          <p:cNvPicPr>
            <a:picLocks noGrp="1" noChangeAspect="1"/>
          </p:cNvPicPr>
          <p:nvPr>
            <p:ph idx="1"/>
          </p:nvPr>
        </p:nvPicPr>
        <p:blipFill>
          <a:blip r:embed="rId3"/>
          <a:stretch>
            <a:fillRect/>
          </a:stretch>
        </p:blipFill>
        <p:spPr>
          <a:xfrm>
            <a:off x="2571736" y="785794"/>
            <a:ext cx="4008146" cy="5668663"/>
          </a:xfrm>
        </p:spPr>
      </p:pic>
    </p:spTree>
  </p:cSld>
  <p:clrMapOvr>
    <a:masterClrMapping/>
  </p:clrMapOvr>
  <p:transition advTm="17000">
    <p:randomBa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pic>
        <p:nvPicPr>
          <p:cNvPr id="4" name="Содержимое 3" descr="475928559_176669ef66.jpg"/>
          <p:cNvPicPr>
            <a:picLocks noGrp="1" noChangeAspect="1"/>
          </p:cNvPicPr>
          <p:nvPr>
            <p:ph idx="1"/>
          </p:nvPr>
        </p:nvPicPr>
        <p:blipFill>
          <a:blip r:embed="rId4"/>
          <a:stretch>
            <a:fillRect/>
          </a:stretch>
        </p:blipFill>
        <p:spPr>
          <a:xfrm>
            <a:off x="1857356" y="607700"/>
            <a:ext cx="4894523" cy="6250300"/>
          </a:xfrm>
        </p:spPr>
      </p:pic>
      <p:sp>
        <p:nvSpPr>
          <p:cNvPr id="2" name="Заголовок 1"/>
          <p:cNvSpPr>
            <a:spLocks noGrp="1"/>
          </p:cNvSpPr>
          <p:nvPr>
            <p:ph type="title"/>
          </p:nvPr>
        </p:nvSpPr>
        <p:spPr>
          <a:xfrm>
            <a:off x="214282" y="-142900"/>
            <a:ext cx="8229600" cy="1143000"/>
          </a:xfrm>
        </p:spPr>
        <p:txBody>
          <a:bodyPr>
            <a:normAutofit/>
          </a:bodyPr>
          <a:lstStyle/>
          <a:p>
            <a:r>
              <a:rPr lang="ru-RU" sz="2000" dirty="0" smtClean="0">
                <a:solidFill>
                  <a:schemeClr val="tx1">
                    <a:lumMod val="65000"/>
                    <a:lumOff val="35000"/>
                  </a:schemeClr>
                </a:solidFill>
              </a:rPr>
              <a:t>ЭПИЛОГ</a:t>
            </a:r>
            <a:endParaRPr lang="ru-RU" sz="2000" dirty="0">
              <a:solidFill>
                <a:schemeClr val="tx1">
                  <a:lumMod val="65000"/>
                  <a:lumOff val="35000"/>
                </a:schemeClr>
              </a:solidFill>
            </a:endParaRPr>
          </a:p>
        </p:txBody>
      </p:sp>
    </p:spTree>
  </p:cSld>
  <p:clrMapOvr>
    <a:masterClrMapping/>
  </p:clrMapOvr>
  <p:transition spd="slow" advTm="30000">
    <p:randomBa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dirty="0" smtClean="0"/>
              <a:t>Рекомендовано </a:t>
            </a:r>
            <a:r>
              <a:rPr lang="ru-RU" sz="2000" dirty="0" smtClean="0"/>
              <a:t>к просмотру педагогам, родителям, учащимся старших классов.</a:t>
            </a:r>
            <a:endParaRPr lang="ru-RU" sz="2000" dirty="0"/>
          </a:p>
        </p:txBody>
      </p:sp>
      <p:sp>
        <p:nvSpPr>
          <p:cNvPr id="5" name="Содержимое 4"/>
          <p:cNvSpPr>
            <a:spLocks noGrp="1"/>
          </p:cNvSpPr>
          <p:nvPr>
            <p:ph idx="1"/>
          </p:nvPr>
        </p:nvSpPr>
        <p:spPr>
          <a:blipFill>
            <a:blip r:embed="rId2"/>
            <a:stretch>
              <a:fillRect/>
            </a:stretch>
          </a:blipFill>
        </p:spPr>
        <p:txBody>
          <a:bodyPr/>
          <a:lstStyle/>
          <a:p>
            <a:pPr algn="ctr">
              <a:buNone/>
            </a:pPr>
            <a:r>
              <a:rPr lang="en-US" dirty="0" smtClean="0"/>
              <a:t>                                   </a:t>
            </a:r>
          </a:p>
          <a:p>
            <a:pPr algn="ctr">
              <a:buNone/>
            </a:pPr>
            <a:endParaRPr lang="en-US" dirty="0" smtClean="0"/>
          </a:p>
          <a:p>
            <a:pPr algn="ctr">
              <a:buNone/>
            </a:pPr>
            <a:endParaRPr lang="en-US" dirty="0" smtClean="0"/>
          </a:p>
          <a:p>
            <a:pPr algn="ctr">
              <a:buNone/>
            </a:pPr>
            <a:endParaRPr lang="en-US" dirty="0" smtClean="0"/>
          </a:p>
          <a:p>
            <a:pPr algn="ctr">
              <a:buNone/>
            </a:pPr>
            <a:r>
              <a:rPr lang="en-US" dirty="0" smtClean="0"/>
              <a:t>                         The end</a:t>
            </a:r>
            <a:endParaRPr lang="ru-RU" dirty="0"/>
          </a:p>
        </p:txBody>
      </p:sp>
    </p:spTree>
  </p:cSld>
  <p:clrMapOvr>
    <a:masterClrMapping/>
  </p:clrMapOvr>
  <p:transition spd="slow" advTm="5000">
    <p:fade thruBlk="1"/>
  </p:transition>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FF00"/>
                </a:solidFill>
                <a:effectLst>
                  <a:outerShdw blurRad="38100" dist="38100" dir="2700000" algn="tl">
                    <a:srgbClr val="000000">
                      <a:alpha val="43137"/>
                    </a:srgbClr>
                  </a:outerShdw>
                </a:effectLst>
              </a:rPr>
              <a:t>Это разрушает личность</a:t>
            </a:r>
            <a:endParaRPr lang="ru-RU" dirty="0">
              <a:solidFill>
                <a:srgbClr val="FFFF00"/>
              </a:solidFill>
              <a:effectLst>
                <a:outerShdw blurRad="38100" dist="38100" dir="2700000" algn="tl">
                  <a:srgbClr val="000000">
                    <a:alpha val="43137"/>
                  </a:srgbClr>
                </a:outerShdw>
              </a:effectLst>
            </a:endParaRPr>
          </a:p>
        </p:txBody>
      </p:sp>
      <p:pic>
        <p:nvPicPr>
          <p:cNvPr id="4" name="Содержимое 3" descr="2_1[1].jpg"/>
          <p:cNvPicPr>
            <a:picLocks noGrp="1" noChangeAspect="1"/>
          </p:cNvPicPr>
          <p:nvPr>
            <p:ph idx="1"/>
          </p:nvPr>
        </p:nvPicPr>
        <p:blipFill>
          <a:blip r:embed="rId3"/>
          <a:stretch>
            <a:fillRect/>
          </a:stretch>
        </p:blipFill>
        <p:spPr>
          <a:xfrm>
            <a:off x="857224" y="1285860"/>
            <a:ext cx="7606348" cy="5286412"/>
          </a:xfrm>
        </p:spPr>
      </p:pic>
    </p:spTree>
  </p:cSld>
  <p:clrMapOvr>
    <a:masterClrMapping/>
  </p:clrMapOvr>
  <p:transition advTm="7620">
    <p:pull dir="l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929198"/>
            <a:ext cx="8229600" cy="1143000"/>
          </a:xfrm>
        </p:spPr>
        <p:txBody>
          <a:bodyPr>
            <a:normAutofit fontScale="90000"/>
          </a:bodyPr>
          <a:lstStyle/>
          <a:p>
            <a:r>
              <a:rPr lang="ru-RU" sz="4800" dirty="0" smtClean="0">
                <a:solidFill>
                  <a:schemeClr val="accent6">
                    <a:lumMod val="60000"/>
                    <a:lumOff val="40000"/>
                  </a:schemeClr>
                </a:solidFill>
                <a:effectLst>
                  <a:outerShdw blurRad="38100" dist="38100" dir="2700000" algn="tl">
                    <a:srgbClr val="000000">
                      <a:alpha val="43137"/>
                    </a:srgbClr>
                  </a:outerShdw>
                </a:effectLst>
              </a:rPr>
              <a:t>Это разрушает семью</a:t>
            </a:r>
            <a:br>
              <a:rPr lang="ru-RU" sz="4800" dirty="0" smtClean="0">
                <a:solidFill>
                  <a:schemeClr val="accent6">
                    <a:lumMod val="60000"/>
                    <a:lumOff val="40000"/>
                  </a:schemeClr>
                </a:solidFill>
                <a:effectLst>
                  <a:outerShdw blurRad="38100" dist="38100" dir="2700000" algn="tl">
                    <a:srgbClr val="000000">
                      <a:alpha val="43137"/>
                    </a:srgbClr>
                  </a:outerShdw>
                </a:effectLst>
              </a:rPr>
            </a:br>
            <a:r>
              <a:rPr lang="ru-RU" dirty="0" smtClean="0">
                <a:effectLst>
                  <a:outerShdw blurRad="38100" dist="38100" dir="2700000" algn="tl">
                    <a:srgbClr val="000000">
                      <a:alpha val="43137"/>
                    </a:srgbClr>
                  </a:outerShdw>
                </a:effectLst>
              </a:rPr>
              <a:t>разрушает доверие и убивает искренность в отношениях супругов</a:t>
            </a:r>
            <a:endParaRPr lang="ru-RU" sz="4800" dirty="0">
              <a:solidFill>
                <a:schemeClr val="accent6">
                  <a:lumMod val="60000"/>
                  <a:lumOff val="40000"/>
                </a:schemeClr>
              </a:solidFill>
              <a:effectLst>
                <a:outerShdw blurRad="38100" dist="38100" dir="2700000" algn="tl">
                  <a:srgbClr val="000000">
                    <a:alpha val="43137"/>
                  </a:srgbClr>
                </a:outerShdw>
              </a:effectLst>
            </a:endParaRPr>
          </a:p>
        </p:txBody>
      </p:sp>
      <p:pic>
        <p:nvPicPr>
          <p:cNvPr id="6" name="Содержимое 5" descr="couple2_.jpg"/>
          <p:cNvPicPr>
            <a:picLocks noGrp="1" noChangeAspect="1"/>
          </p:cNvPicPr>
          <p:nvPr>
            <p:ph idx="1"/>
          </p:nvPr>
        </p:nvPicPr>
        <p:blipFill>
          <a:blip r:embed="rId2"/>
          <a:stretch>
            <a:fillRect/>
          </a:stretch>
        </p:blipFill>
        <p:spPr>
          <a:xfrm>
            <a:off x="1714480" y="785794"/>
            <a:ext cx="5713849" cy="3866371"/>
          </a:xfrm>
        </p:spPr>
      </p:pic>
    </p:spTree>
  </p:cSld>
  <p:clrMapOvr>
    <a:masterClrMapping/>
  </p:clrMapOvr>
  <p:transition advTm="7730">
    <p:split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03D4A8">
                <a:alpha val="0"/>
              </a:srgbClr>
            </a:gs>
            <a:gs pos="25000">
              <a:srgbClr val="21D6E0"/>
            </a:gs>
            <a:gs pos="75000">
              <a:srgbClr val="0087E6"/>
            </a:gs>
            <a:gs pos="100000">
              <a:srgbClr val="005CBF"/>
            </a:gs>
          </a:gsLst>
          <a:path path="rect">
            <a:fillToRect l="100000" t="100000"/>
          </a:path>
          <a:tileRect r="-100000" b="-100000"/>
        </a:gradFill>
        <a:effectLst/>
      </p:bgPr>
    </p:bg>
    <p:spTree>
      <p:nvGrpSpPr>
        <p:cNvPr id="1" name=""/>
        <p:cNvGrpSpPr/>
        <p:nvPr/>
      </p:nvGrpSpPr>
      <p:grpSpPr>
        <a:xfrm>
          <a:off x="0" y="0"/>
          <a:ext cx="0" cy="0"/>
          <a:chOff x="0" y="0"/>
          <a:chExt cx="0" cy="0"/>
        </a:xfrm>
      </p:grpSpPr>
      <p:pic>
        <p:nvPicPr>
          <p:cNvPr id="4" name="Содержимое 3" descr="11715348e0a29e9b231_2.jpg"/>
          <p:cNvPicPr>
            <a:picLocks noGrp="1" noChangeAspect="1"/>
          </p:cNvPicPr>
          <p:nvPr>
            <p:ph idx="1"/>
          </p:nvPr>
        </p:nvPicPr>
        <p:blipFill>
          <a:blip r:embed="rId2"/>
          <a:stretch>
            <a:fillRect/>
          </a:stretch>
        </p:blipFill>
        <p:spPr>
          <a:xfrm>
            <a:off x="1857356" y="0"/>
            <a:ext cx="4857784" cy="6888630"/>
          </a:xfrm>
        </p:spPr>
      </p:pic>
      <p:sp>
        <p:nvSpPr>
          <p:cNvPr id="2" name="Заголовок 1"/>
          <p:cNvSpPr>
            <a:spLocks noGrp="1"/>
          </p:cNvSpPr>
          <p:nvPr>
            <p:ph type="title"/>
          </p:nvPr>
        </p:nvSpPr>
        <p:spPr>
          <a:xfrm>
            <a:off x="0" y="214290"/>
            <a:ext cx="8229600" cy="1143000"/>
          </a:xfrm>
          <a:ln>
            <a:noFill/>
          </a:ln>
          <a:effectLst>
            <a:innerShdw blurRad="63500" dist="50800" dir="13500000">
              <a:prstClr val="black">
                <a:alpha val="50000"/>
              </a:prstClr>
            </a:innerShdw>
          </a:effectLst>
        </p:spPr>
        <p:txBody>
          <a:bodyPr>
            <a:normAutofit fontScale="90000"/>
          </a:bodyPr>
          <a:lstStyle/>
          <a:p>
            <a:r>
              <a:rPr lang="ru-RU" dirty="0" smtClean="0">
                <a:solidFill>
                  <a:schemeClr val="bg1">
                    <a:lumMod val="85000"/>
                  </a:schemeClr>
                </a:solidFill>
                <a:effectLst>
                  <a:outerShdw blurRad="38100" dist="38100" dir="2700000" algn="tl">
                    <a:srgbClr val="000000">
                      <a:alpha val="43137"/>
                    </a:srgbClr>
                  </a:outerShdw>
                </a:effectLst>
                <a:latin typeface="a_BremenCaps" pitchFamily="82" charset="-52"/>
              </a:rPr>
              <a:t>Это порождает насилие и унижает человеческое достоинство</a:t>
            </a:r>
            <a:endParaRPr lang="ru-RU" dirty="0">
              <a:solidFill>
                <a:schemeClr val="bg1">
                  <a:lumMod val="85000"/>
                </a:schemeClr>
              </a:solidFill>
              <a:effectLst>
                <a:outerShdw blurRad="38100" dist="38100" dir="2700000" algn="tl">
                  <a:srgbClr val="000000">
                    <a:alpha val="43137"/>
                  </a:srgbClr>
                </a:outerShdw>
              </a:effectLst>
              <a:latin typeface="a_BremenCaps" pitchFamily="82" charset="-52"/>
            </a:endParaRPr>
          </a:p>
        </p:txBody>
      </p:sp>
    </p:spTree>
  </p:cSld>
  <p:clrMapOvr>
    <a:masterClrMapping/>
  </p:clrMapOvr>
  <p:transition advTm="6593">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Содержимое 5" descr="d9962d9d48625bd6ce2df.jpg"/>
          <p:cNvPicPr>
            <a:picLocks noGrp="1" noChangeAspect="1"/>
          </p:cNvPicPr>
          <p:nvPr>
            <p:ph idx="1"/>
          </p:nvPr>
        </p:nvPicPr>
        <p:blipFill>
          <a:blip r:embed="rId2"/>
          <a:stretch>
            <a:fillRect/>
          </a:stretch>
        </p:blipFill>
        <p:spPr>
          <a:xfrm>
            <a:off x="0" y="-142900"/>
            <a:ext cx="9144000" cy="7286676"/>
          </a:xfrm>
        </p:spPr>
      </p:pic>
      <p:sp>
        <p:nvSpPr>
          <p:cNvPr id="2" name="Заголовок 1"/>
          <p:cNvSpPr>
            <a:spLocks noGrp="1"/>
          </p:cNvSpPr>
          <p:nvPr>
            <p:ph type="title"/>
          </p:nvPr>
        </p:nvSpPr>
        <p:spPr>
          <a:xfrm>
            <a:off x="500034" y="2714620"/>
            <a:ext cx="8229600" cy="1143000"/>
          </a:xfrm>
        </p:spPr>
        <p:txBody>
          <a:bodyPr>
            <a:normAutofit/>
          </a:bodyPr>
          <a:lstStyle/>
          <a:p>
            <a:r>
              <a:rPr lang="ru-RU" sz="6000" dirty="0" smtClean="0">
                <a:solidFill>
                  <a:srgbClr val="FF0000"/>
                </a:solidFill>
                <a:effectLst>
                  <a:outerShdw blurRad="38100" dist="38100" dir="2700000" algn="tl">
                    <a:srgbClr val="000000">
                      <a:alpha val="43137"/>
                    </a:srgbClr>
                  </a:outerShdw>
                </a:effectLst>
              </a:rPr>
              <a:t>Так что же ЭТО ?</a:t>
            </a:r>
            <a:endParaRPr lang="ru-RU" sz="6000" dirty="0">
              <a:solidFill>
                <a:srgbClr val="FF0000"/>
              </a:solidFill>
              <a:effectLst>
                <a:outerShdw blurRad="38100" dist="38100" dir="2700000" algn="tl">
                  <a:srgbClr val="000000">
                    <a:alpha val="43137"/>
                  </a:srgbClr>
                </a:outerShdw>
              </a:effectLst>
            </a:endParaRPr>
          </a:p>
        </p:txBody>
      </p:sp>
    </p:spTree>
  </p:cSld>
  <p:clrMapOvr>
    <a:masterClrMapping/>
  </p:clrMapOvr>
  <p:transition advTm="6000">
    <p:strips dir="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3000" b="-3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928802"/>
            <a:ext cx="8229600" cy="1143000"/>
          </a:xfrm>
        </p:spPr>
        <p:txBody>
          <a:bodyPr>
            <a:noAutofit/>
          </a:bodyPr>
          <a:lstStyle/>
          <a:p>
            <a:r>
              <a:rPr lang="ru-RU" sz="15000" dirty="0" smtClean="0">
                <a:solidFill>
                  <a:srgbClr val="FFFF00"/>
                </a:solidFill>
              </a:rPr>
              <a:t>СПИД ?</a:t>
            </a:r>
            <a:endParaRPr lang="ru-RU" sz="15000" dirty="0">
              <a:solidFill>
                <a:srgbClr val="FFFF00"/>
              </a:solidFill>
            </a:endParaRPr>
          </a:p>
        </p:txBody>
      </p:sp>
      <p:sp>
        <p:nvSpPr>
          <p:cNvPr id="3" name="Содержимое 2"/>
          <p:cNvSpPr>
            <a:spLocks noGrp="1"/>
          </p:cNvSpPr>
          <p:nvPr>
            <p:ph idx="1"/>
          </p:nvPr>
        </p:nvSpPr>
        <p:spPr/>
        <p:txBody>
          <a:bodyPr/>
          <a:lstStyle/>
          <a:p>
            <a:pPr>
              <a:buNone/>
            </a:pPr>
            <a:r>
              <a:rPr lang="ru-RU" dirty="0" smtClean="0">
                <a:solidFill>
                  <a:srgbClr val="FF0000"/>
                </a:solidFill>
                <a:effectLst>
                  <a:outerShdw blurRad="38100" dist="38100" dir="2700000" algn="tl">
                    <a:srgbClr val="000000">
                      <a:alpha val="43137"/>
                    </a:srgbClr>
                  </a:outerShdw>
                </a:effectLst>
              </a:rPr>
              <a:t>СПИД ?</a:t>
            </a:r>
            <a:endParaRPr lang="ru-RU" dirty="0">
              <a:solidFill>
                <a:srgbClr val="FF0000"/>
              </a:solidFill>
              <a:effectLst>
                <a:outerShdw blurRad="38100" dist="38100" dir="2700000" algn="tl">
                  <a:srgbClr val="000000">
                    <a:alpha val="43137"/>
                  </a:srgbClr>
                </a:outerShdw>
              </a:effectLst>
            </a:endParaRPr>
          </a:p>
        </p:txBody>
      </p:sp>
    </p:spTree>
  </p:cSld>
  <p:clrMapOvr>
    <a:masterClrMapping/>
  </p:clrMapOvr>
  <p:transition advTm="5140">
    <p:pull dir="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r="-2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solidFill>
                  <a:srgbClr val="FF0000"/>
                </a:solidFill>
                <a:effectLst>
                  <a:outerShdw blurRad="38100" dist="38100" dir="2700000" algn="tl">
                    <a:srgbClr val="000000">
                      <a:alpha val="43137"/>
                    </a:srgbClr>
                  </a:outerShdw>
                </a:effectLst>
              </a:rPr>
              <a:t>Наркомания ? </a:t>
            </a:r>
            <a:endParaRPr lang="ru-RU" sz="6600" dirty="0">
              <a:solidFill>
                <a:srgbClr val="FF0000"/>
              </a:solidFill>
              <a:effectLst>
                <a:outerShdw blurRad="38100" dist="38100" dir="2700000" algn="tl">
                  <a:srgbClr val="000000">
                    <a:alpha val="43137"/>
                  </a:srgbClr>
                </a:outerShdw>
              </a:effectLst>
            </a:endParaRPr>
          </a:p>
        </p:txBody>
      </p:sp>
      <p:sp>
        <p:nvSpPr>
          <p:cNvPr id="3" name="Содержимое 2"/>
          <p:cNvSpPr>
            <a:spLocks noGrp="1"/>
          </p:cNvSpPr>
          <p:nvPr>
            <p:ph idx="1"/>
          </p:nvPr>
        </p:nvSpPr>
        <p:spPr/>
        <p:txBody>
          <a:bodyPr/>
          <a:lstStyle/>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endParaRPr lang="ru-RU" dirty="0"/>
          </a:p>
        </p:txBody>
      </p:sp>
    </p:spTree>
  </p:cSld>
  <p:clrMapOvr>
    <a:masterClrMapping/>
  </p:clrMapOvr>
  <p:transition advTm="5031">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50000" b="-50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19260166">
            <a:off x="2571736" y="3000372"/>
            <a:ext cx="5572164" cy="1143000"/>
          </a:xfrm>
        </p:spPr>
        <p:txBody>
          <a:bodyPr>
            <a:normAutofit/>
          </a:bodyPr>
          <a:lstStyle/>
          <a:p>
            <a:r>
              <a:rPr lang="ru-RU" sz="6600" dirty="0" smtClean="0">
                <a:solidFill>
                  <a:srgbClr val="FFFF00"/>
                </a:solidFill>
              </a:rPr>
              <a:t>Проституция?</a:t>
            </a:r>
            <a:endParaRPr lang="ru-RU" sz="6600" dirty="0">
              <a:solidFill>
                <a:srgbClr val="FFFF00"/>
              </a:solidFill>
            </a:endParaRPr>
          </a:p>
        </p:txBody>
      </p:sp>
      <p:sp>
        <p:nvSpPr>
          <p:cNvPr id="3" name="Содержимое 2"/>
          <p:cNvSpPr>
            <a:spLocks noGrp="1"/>
          </p:cNvSpPr>
          <p:nvPr>
            <p:ph idx="1"/>
          </p:nvPr>
        </p:nvSpPr>
        <p:spPr/>
        <p:txBody>
          <a:bodyPr>
            <a:normAutofit lnSpcReduction="10000"/>
          </a:bodyPr>
          <a:lstStyle/>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r>
              <a:rPr lang="ru-RU" dirty="0" smtClean="0">
                <a:effectLst>
                  <a:outerShdw blurRad="38100" dist="38100" dir="2700000" algn="tl">
                    <a:srgbClr val="000000">
                      <a:alpha val="43137"/>
                    </a:srgbClr>
                  </a:outerShdw>
                </a:effectLst>
              </a:rPr>
              <a:t>Вы уверены?</a:t>
            </a:r>
          </a:p>
          <a:p>
            <a:pPr>
              <a:buNone/>
            </a:pPr>
            <a:endParaRPr lang="ru-RU" dirty="0"/>
          </a:p>
        </p:txBody>
      </p:sp>
    </p:spTree>
  </p:cSld>
  <p:clrMapOvr>
    <a:masterClrMapping/>
  </p:clrMapOvr>
  <p:transition advTm="4953">
    <p:newsflash/>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641</TotalTime>
  <Words>850</Words>
  <Application>Microsoft Office PowerPoint</Application>
  <PresentationFormat>Экран (4:3)</PresentationFormat>
  <Paragraphs>88</Paragraphs>
  <Slides>28</Slides>
  <Notes>2</Notes>
  <HiddenSlides>0</HiddenSlides>
  <MMClips>1</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Тема Office</vt:lpstr>
      <vt:lpstr>Это губит человеческую душу</vt:lpstr>
      <vt:lpstr>Это разрушает нравственность</vt:lpstr>
      <vt:lpstr>Это разрушает личность</vt:lpstr>
      <vt:lpstr>Это разрушает семью разрушает доверие и убивает искренность в отношениях супругов</vt:lpstr>
      <vt:lpstr>Это порождает насилие и унижает человеческое достоинство</vt:lpstr>
      <vt:lpstr>Так что же ЭТО ?</vt:lpstr>
      <vt:lpstr>СПИД ?</vt:lpstr>
      <vt:lpstr>Наркомания ? </vt:lpstr>
      <vt:lpstr>Проституция?</vt:lpstr>
      <vt:lpstr>ВОЙНЫ ?</vt:lpstr>
      <vt:lpstr>Это нечто другое, но не менее страшное.</vt:lpstr>
      <vt:lpstr>ЭТО ПОРНОГРАФИЯ</vt:lpstr>
      <vt:lpstr>Слово "порнография" происходит от греческих слов:  "porne" - то есть проститутка, и "graphos" - "пишу". Если мы составим эти слова вместе, то получим "описание или изображение работы проституток".  Толковый словарь английского языка указывает, что "порнография" значит также "изображение распущенного или непристойного поведения", или "изображение эротического поведения, призванное вызвать сексуальное возбуждение". </vt:lpstr>
      <vt:lpstr>Порнография отрицает образ Бога в человеке.</vt:lpstr>
      <vt:lpstr>Порнография разрушает нравственность</vt:lpstr>
      <vt:lpstr>Порнография разрушает  семейные узы</vt:lpstr>
      <vt:lpstr>Порнография угрожает детям</vt:lpstr>
      <vt:lpstr>Серийные убийцы и порнография  </vt:lpstr>
      <vt:lpstr>Психологами было выделено четыре стороны этой одержимости.</vt:lpstr>
      <vt:lpstr>2. Усиление</vt:lpstr>
      <vt:lpstr>3. Притупление чувств  </vt:lpstr>
      <vt:lpstr>4. Извращение </vt:lpstr>
      <vt:lpstr>Однако</vt:lpstr>
      <vt:lpstr>Требуется помощь </vt:lpstr>
      <vt:lpstr>Шаги освобождения для «ПРИСТРАСТИВШИХСЯ» К ПОРНОГРАФИИ</vt:lpstr>
      <vt:lpstr>Выход всегда есть.</vt:lpstr>
      <vt:lpstr>ЭПИЛОГ</vt:lpstr>
      <vt:lpstr>Рекомендовано к просмотру педагогам, родителям, учащимся старших классов.</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Это губит человеческую душу</dc:title>
  <cp:lastModifiedBy>Плюшка</cp:lastModifiedBy>
  <cp:revision>81</cp:revision>
  <dcterms:modified xsi:type="dcterms:W3CDTF">2011-09-18T11:02:15Z</dcterms:modified>
</cp:coreProperties>
</file>