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8" r:id="rId2"/>
    <p:sldId id="256" r:id="rId3"/>
    <p:sldId id="257" r:id="rId4"/>
    <p:sldId id="258" r:id="rId5"/>
    <p:sldId id="260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92381" autoAdjust="0"/>
  </p:normalViewPr>
  <p:slideViewPr>
    <p:cSldViewPr>
      <p:cViewPr varScale="1">
        <p:scale>
          <a:sx n="97" d="100"/>
          <a:sy n="97" d="100"/>
        </p:scale>
        <p:origin x="-30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2662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7D7F7EC-37E3-4A0D-99A2-844B24B6EF5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B7A6FA-9100-4BF2-AAEA-FEF96840DC82}" type="slidenum">
              <a:rPr lang="ru-RU"/>
              <a:pPr/>
              <a:t>2</a:t>
            </a:fld>
            <a:endParaRPr lang="ru-RU"/>
          </a:p>
        </p:txBody>
      </p:sp>
      <p:sp>
        <p:nvSpPr>
          <p:cNvPr id="348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82E352-3DA1-42BE-ABAF-9FB59FECB2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03983-20B0-4036-8D84-3884B9F526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1014DA-E9E7-416B-AF23-26EE64B49B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E31A991-658B-4D54-B6E1-A0A436797D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B465EB-F2E2-4332-BD21-FBF945D1CE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D9A267-3920-43FC-924D-DBD2DCA12D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0D33C3-3588-4945-B31A-2CC3FD46A7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A2C520-BFF7-4AFF-8F31-7AE7C704B5E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BE165-9865-48EE-9BD0-EA1FD74670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7B2881-362C-4E45-A6B9-C0FE8E416F5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E5D894-A86F-47BC-9ED2-DE85D951300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6292B1-DDCE-47AA-9D62-145B5B92EE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9B36007-909F-44CF-A176-37AD980AA49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484313"/>
            <a:ext cx="8002587" cy="3586162"/>
          </a:xfrm>
        </p:spPr>
        <p:txBody>
          <a:bodyPr/>
          <a:lstStyle/>
          <a:p>
            <a:r>
              <a:rPr lang="ru-RU" sz="2400">
                <a:latin typeface="Times New Roman" pitchFamily="18" charset="0"/>
              </a:rPr>
              <a:t>Урок-презентация по теме «Строение  и работа сердца» разработан учителем биологии МБОУ « Гатчинская школа-интернат среднего ( полного) общего образования» Зайцевой Н.С.</a:t>
            </a:r>
            <a:r>
              <a:rPr lang="ru-RU" sz="180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>
                <a:latin typeface="Times New Roman" pitchFamily="18" charset="0"/>
              </a:rPr>
              <a:t>Фазы  сердечного цикла</a:t>
            </a:r>
            <a:br>
              <a:rPr lang="ru-RU" sz="1800">
                <a:latin typeface="Times New Roman" pitchFamily="18" charset="0"/>
              </a:rPr>
            </a:br>
            <a:r>
              <a:rPr lang="ru-RU" sz="1800">
                <a:latin typeface="Times New Roman" pitchFamily="18" charset="0"/>
              </a:rPr>
              <a:t>продолжительность сердечного цикла составляет 0,8сек.</a:t>
            </a:r>
          </a:p>
        </p:txBody>
      </p:sp>
      <p:graphicFrame>
        <p:nvGraphicFramePr>
          <p:cNvPr id="29722" name="Group 2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4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фазы сердечного цикла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Положение клапанов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Время,сек.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Сокращение предсердий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(систола)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створчатые: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полулунные: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Сокращение желудочков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 систола)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створчатые: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полулунные: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Общее расслабление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(диастола)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створчатые: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полулунные: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Регуляция работы сердца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1800">
                <a:latin typeface="Tahoma" pitchFamily="34" charset="0"/>
              </a:rPr>
              <a:t>                                   регуляция работы сердца</a:t>
            </a:r>
          </a:p>
          <a:p>
            <a:pPr>
              <a:buFontTx/>
              <a:buNone/>
            </a:pPr>
            <a:r>
              <a:rPr lang="ru-RU" sz="1800">
                <a:latin typeface="Tahoma" pitchFamily="34" charset="0"/>
              </a:rPr>
              <a:t>                           нервная                         гуморальная        </a:t>
            </a:r>
          </a:p>
          <a:p>
            <a:pPr>
              <a:buFontTx/>
              <a:buNone/>
            </a:pPr>
            <a:r>
              <a:rPr lang="ru-RU" sz="1800">
                <a:latin typeface="Tahoma" pitchFamily="34" charset="0"/>
              </a:rPr>
              <a:t>                           </a:t>
            </a:r>
          </a:p>
          <a:p>
            <a:pPr>
              <a:buFontTx/>
              <a:buNone/>
            </a:pPr>
            <a:r>
              <a:rPr lang="ru-RU" sz="1800">
                <a:latin typeface="Tahoma" pitchFamily="34" charset="0"/>
              </a:rPr>
              <a:t>                                       нервная  регуляция</a:t>
            </a:r>
          </a:p>
          <a:p>
            <a:pPr>
              <a:buFontTx/>
              <a:buNone/>
            </a:pPr>
            <a:r>
              <a:rPr lang="ru-RU" sz="1800">
                <a:latin typeface="Tahoma" pitchFamily="34" charset="0"/>
              </a:rPr>
              <a:t>                      парасимпатическая            симпатическая</a:t>
            </a:r>
          </a:p>
          <a:p>
            <a:pPr>
              <a:buFontTx/>
              <a:buNone/>
            </a:pPr>
            <a:r>
              <a:rPr lang="ru-RU" sz="1800">
                <a:latin typeface="Tahoma" pitchFamily="34" charset="0"/>
              </a:rPr>
              <a:t>                       усиливает работу             замедляет работу</a:t>
            </a:r>
          </a:p>
          <a:p>
            <a:pPr>
              <a:buFontTx/>
              <a:buNone/>
            </a:pPr>
            <a:r>
              <a:rPr lang="ru-RU" sz="1800">
                <a:latin typeface="Tahoma" pitchFamily="34" charset="0"/>
              </a:rPr>
              <a:t>                               сердца                            сердца</a:t>
            </a:r>
          </a:p>
          <a:p>
            <a:pPr>
              <a:buFontTx/>
              <a:buNone/>
            </a:pPr>
            <a:r>
              <a:rPr lang="ru-RU" sz="1800">
                <a:latin typeface="Tahoma" pitchFamily="34" charset="0"/>
              </a:rPr>
              <a:t>                                 </a:t>
            </a:r>
          </a:p>
          <a:p>
            <a:pPr>
              <a:buFontTx/>
              <a:buNone/>
            </a:pPr>
            <a:r>
              <a:rPr lang="ru-RU" sz="1800">
                <a:latin typeface="Tahoma" pitchFamily="34" charset="0"/>
              </a:rPr>
              <a:t>                                    гуморальная регуляция</a:t>
            </a:r>
          </a:p>
          <a:p>
            <a:pPr>
              <a:buFontTx/>
              <a:buNone/>
            </a:pPr>
            <a:r>
              <a:rPr lang="ru-RU" sz="1800">
                <a:latin typeface="Tahoma" pitchFamily="34" charset="0"/>
              </a:rPr>
              <a:t>                       усиливает работу              тормозит работу</a:t>
            </a:r>
          </a:p>
          <a:p>
            <a:pPr>
              <a:buFontTx/>
              <a:buNone/>
            </a:pPr>
            <a:r>
              <a:rPr lang="ru-RU" sz="1800">
                <a:latin typeface="Tahoma" pitchFamily="34" charset="0"/>
              </a:rPr>
              <a:t>                               сердца                             сердца</a:t>
            </a:r>
          </a:p>
          <a:p>
            <a:pPr>
              <a:buFontTx/>
              <a:buNone/>
            </a:pPr>
            <a:r>
              <a:rPr lang="ru-RU" sz="1800">
                <a:latin typeface="Tahoma" pitchFamily="34" charset="0"/>
              </a:rPr>
              <a:t>                 -гормон надпочечников              -ацетилхолин</a:t>
            </a:r>
          </a:p>
          <a:p>
            <a:pPr>
              <a:buFontTx/>
              <a:buNone/>
            </a:pPr>
            <a:endParaRPr lang="ru-RU" sz="1800">
              <a:latin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sz="4000"/>
              <a:t>Тема урока: строение и работа сердца.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716463" y="1628775"/>
            <a:ext cx="4427537" cy="4497388"/>
          </a:xfrm>
        </p:spPr>
        <p:txBody>
          <a:bodyPr/>
          <a:lstStyle/>
          <a:p>
            <a:endParaRPr lang="ru-RU" sz="1600">
              <a:latin typeface="Times New Roman" pitchFamily="18" charset="0"/>
            </a:endParaRPr>
          </a:p>
          <a:p>
            <a:endParaRPr lang="ru-RU" sz="1600"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ru-RU" sz="2000">
                <a:latin typeface="Times New Roman" pitchFamily="18" charset="0"/>
              </a:rPr>
              <a:t>    Что такое сердце?</a:t>
            </a:r>
          </a:p>
          <a:p>
            <a:pPr>
              <a:buFontTx/>
              <a:buNone/>
            </a:pPr>
            <a:r>
              <a:rPr lang="ru-RU" sz="2000">
                <a:latin typeface="Times New Roman" pitchFamily="18" charset="0"/>
              </a:rPr>
              <a:t>     Камень твердый?</a:t>
            </a:r>
          </a:p>
          <a:p>
            <a:pPr>
              <a:buFontTx/>
              <a:buNone/>
            </a:pPr>
            <a:r>
              <a:rPr lang="ru-RU" sz="2000">
                <a:latin typeface="Times New Roman" pitchFamily="18" charset="0"/>
              </a:rPr>
              <a:t>     Яблоко с багрово-красной кожей Может быть меж ребер и аортой</a:t>
            </a:r>
          </a:p>
          <a:p>
            <a:pPr>
              <a:buFontTx/>
              <a:buNone/>
            </a:pPr>
            <a:r>
              <a:rPr lang="ru-RU" sz="2000">
                <a:latin typeface="Times New Roman" pitchFamily="18" charset="0"/>
              </a:rPr>
              <a:t>     Бьется шар, на шар земной    похожий </a:t>
            </a:r>
          </a:p>
          <a:p>
            <a:pPr>
              <a:buFontTx/>
              <a:buNone/>
            </a:pPr>
            <a:r>
              <a:rPr lang="ru-RU" sz="2000">
                <a:latin typeface="Times New Roman" pitchFamily="18" charset="0"/>
              </a:rPr>
              <a:t>        Так или иначе все земное</a:t>
            </a:r>
          </a:p>
          <a:p>
            <a:pPr>
              <a:buFontTx/>
              <a:buNone/>
            </a:pPr>
            <a:r>
              <a:rPr lang="ru-RU" sz="2000">
                <a:latin typeface="Times New Roman" pitchFamily="18" charset="0"/>
              </a:rPr>
              <a:t>        Уменьшается в его пределы,</a:t>
            </a:r>
          </a:p>
          <a:p>
            <a:pPr>
              <a:buFontTx/>
              <a:buNone/>
            </a:pPr>
            <a:r>
              <a:rPr lang="ru-RU" sz="2000">
                <a:latin typeface="Times New Roman" pitchFamily="18" charset="0"/>
              </a:rPr>
              <a:t>        Потому что нет ему покоя</a:t>
            </a:r>
          </a:p>
          <a:p>
            <a:pPr>
              <a:buFontTx/>
              <a:buNone/>
            </a:pPr>
            <a:r>
              <a:rPr lang="ru-RU" sz="2000">
                <a:latin typeface="Times New Roman" pitchFamily="18" charset="0"/>
              </a:rPr>
              <a:t>        До всего ему есть дело.</a:t>
            </a:r>
          </a:p>
        </p:txBody>
      </p:sp>
      <p:pic>
        <p:nvPicPr>
          <p:cNvPr id="2056" name="Picture 8" descr="серце 0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120900"/>
            <a:ext cx="4032250" cy="3025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14513" y="620713"/>
            <a:ext cx="7329487" cy="1000125"/>
          </a:xfrm>
        </p:spPr>
        <p:txBody>
          <a:bodyPr/>
          <a:lstStyle/>
          <a:p>
            <a:r>
              <a:rPr lang="ru-RU" sz="1800">
                <a:latin typeface="Times New Roman" pitchFamily="18" charset="0"/>
              </a:rPr>
              <a:t>Сердце взрослого человека ударяет примерно 72 раза в минуту, 100 тыс. раз в день, 3 600 000 раз в год. 2,5 млрд. раз в течение жизни. За сутки сердце перекачивает 7 тыс. литров крови. За жизнь средней продолжительности примерно 5,7 млн.литров крови.</a:t>
            </a:r>
          </a:p>
        </p:txBody>
      </p:sp>
      <p:pic>
        <p:nvPicPr>
          <p:cNvPr id="5124" name="Picture 4" descr="серце 0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1916113"/>
            <a:ext cx="5472112" cy="41036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71550" y="620713"/>
            <a:ext cx="7343775" cy="936625"/>
          </a:xfrm>
        </p:spPr>
        <p:txBody>
          <a:bodyPr/>
          <a:lstStyle/>
          <a:p>
            <a:r>
              <a:rPr lang="ru-RU" sz="1200">
                <a:latin typeface="Times New Roman" pitchFamily="18" charset="0"/>
              </a:rPr>
              <a:t/>
            </a:r>
            <a:br>
              <a:rPr lang="ru-RU" sz="1200">
                <a:latin typeface="Times New Roman" pitchFamily="18" charset="0"/>
              </a:rPr>
            </a:br>
            <a:r>
              <a:rPr lang="ru-RU" sz="1200">
                <a:latin typeface="Times New Roman" pitchFamily="18" charset="0"/>
              </a:rPr>
              <a:t/>
            </a:r>
            <a:br>
              <a:rPr lang="ru-RU" sz="1200">
                <a:latin typeface="Times New Roman" pitchFamily="18" charset="0"/>
              </a:rPr>
            </a:br>
            <a:r>
              <a:rPr lang="ru-RU" sz="1200">
                <a:latin typeface="Times New Roman" pitchFamily="18" charset="0"/>
              </a:rPr>
              <a:t> </a:t>
            </a:r>
            <a:r>
              <a:rPr lang="ru-RU" sz="1800">
                <a:latin typeface="Times New Roman" pitchFamily="18" charset="0"/>
              </a:rPr>
              <a:t>Так как сердце вырабатывает свои собственные электрические импульсы, оно может продолжать биться даже тогда, когда отделено от тела, до тех пор, пока будет получать достаточное количество кислорода.</a:t>
            </a:r>
            <a:br>
              <a:rPr lang="ru-RU" sz="1800">
                <a:latin typeface="Times New Roman" pitchFamily="18" charset="0"/>
              </a:rPr>
            </a:br>
            <a:endParaRPr lang="ru-RU" sz="1800">
              <a:latin typeface="Times New Roman" pitchFamily="18" charset="0"/>
            </a:endParaRPr>
          </a:p>
        </p:txBody>
      </p:sp>
      <p:pic>
        <p:nvPicPr>
          <p:cNvPr id="9220" name="Picture 4" descr="серце 0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133600"/>
            <a:ext cx="5329238" cy="3997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632700" cy="1152525"/>
          </a:xfrm>
        </p:spPr>
        <p:txBody>
          <a:bodyPr/>
          <a:lstStyle/>
          <a:p>
            <a:r>
              <a:rPr lang="ru-RU" sz="1800">
                <a:latin typeface="Times New Roman" pitchFamily="18" charset="0"/>
              </a:rPr>
              <a:t>Сердце человека расположено в середине между правым и левым легким, слегка смещено влево. Оно находится в около сердечной сумке. Его верхушка направлена вниз, вперед и немного влево, поэтому удары сердца прослушиваются слева</a:t>
            </a:r>
            <a:r>
              <a:rPr lang="ru-RU" sz="1600">
                <a:latin typeface="Times New Roman" pitchFamily="18" charset="0"/>
              </a:rPr>
              <a:t>.</a:t>
            </a:r>
            <a:r>
              <a:rPr lang="ru-RU" sz="1400">
                <a:latin typeface="Times New Roman" pitchFamily="18" charset="0"/>
              </a:rPr>
              <a:t>  </a:t>
            </a:r>
          </a:p>
        </p:txBody>
      </p:sp>
      <p:pic>
        <p:nvPicPr>
          <p:cNvPr id="10244" name="Picture 4" descr="серце 0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2062163"/>
            <a:ext cx="5543550" cy="41576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404813"/>
            <a:ext cx="7200900" cy="1079500"/>
          </a:xfrm>
        </p:spPr>
        <p:txBody>
          <a:bodyPr/>
          <a:lstStyle/>
          <a:p>
            <a:r>
              <a:rPr lang="ru-RU" sz="1800">
                <a:latin typeface="Times New Roman" pitchFamily="18" charset="0"/>
              </a:rPr>
              <a:t/>
            </a:r>
            <a:br>
              <a:rPr lang="ru-RU" sz="1800">
                <a:latin typeface="Times New Roman" pitchFamily="18" charset="0"/>
              </a:rPr>
            </a:br>
            <a:r>
              <a:rPr lang="ru-RU" sz="1800">
                <a:latin typeface="Times New Roman" pitchFamily="18" charset="0"/>
              </a:rPr>
              <a:t/>
            </a:r>
            <a:br>
              <a:rPr lang="ru-RU" sz="1800">
                <a:latin typeface="Times New Roman" pitchFamily="18" charset="0"/>
              </a:rPr>
            </a:br>
            <a:r>
              <a:rPr lang="ru-RU" sz="1800">
                <a:latin typeface="Times New Roman" pitchFamily="18" charset="0"/>
              </a:rPr>
              <a:t/>
            </a:r>
            <a:br>
              <a:rPr lang="ru-RU" sz="1800">
                <a:latin typeface="Times New Roman" pitchFamily="18" charset="0"/>
              </a:rPr>
            </a:br>
            <a:r>
              <a:rPr lang="ru-RU" sz="1800">
                <a:latin typeface="Times New Roman" pitchFamily="18" charset="0"/>
              </a:rPr>
              <a:t>Сердце состоит из 4 камер: правого и левого предсердия,</a:t>
            </a:r>
            <a:br>
              <a:rPr lang="ru-RU" sz="1800">
                <a:latin typeface="Times New Roman" pitchFamily="18" charset="0"/>
              </a:rPr>
            </a:br>
            <a:r>
              <a:rPr lang="ru-RU" sz="1800">
                <a:latin typeface="Times New Roman" pitchFamily="18" charset="0"/>
              </a:rPr>
              <a:t>                                               правого и левого желудочков.</a:t>
            </a:r>
            <a:br>
              <a:rPr lang="ru-RU" sz="1800">
                <a:latin typeface="Times New Roman" pitchFamily="18" charset="0"/>
              </a:rPr>
            </a:br>
            <a:r>
              <a:rPr lang="ru-RU" sz="1800">
                <a:latin typeface="Times New Roman" pitchFamily="18" charset="0"/>
              </a:rPr>
              <a:t>Между предсердиями и желудочками находится по створчатому клапану. Из левого желудочка кровь поступает а аорту, из правого- в артерию. Между желудочком и артериями имеются полулунные клапаны, которые препятствуют току крови обратно. Поэтому кровь движется одном  направлении.</a:t>
            </a:r>
            <a:r>
              <a:rPr lang="ru-RU" sz="1200">
                <a:latin typeface="Times New Roman" pitchFamily="18" charset="0"/>
              </a:rPr>
              <a:t>  </a:t>
            </a:r>
          </a:p>
        </p:txBody>
      </p:sp>
      <p:pic>
        <p:nvPicPr>
          <p:cNvPr id="12294" name="Picture 6" descr="серце 0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2420938"/>
            <a:ext cx="5616575" cy="4213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333375"/>
            <a:ext cx="7416800" cy="1008063"/>
          </a:xfrm>
        </p:spPr>
        <p:txBody>
          <a:bodyPr/>
          <a:lstStyle/>
          <a:p>
            <a:r>
              <a:rPr lang="ru-RU" sz="1800">
                <a:latin typeface="Times New Roman" pitchFamily="18" charset="0"/>
              </a:rPr>
              <a:t/>
            </a:r>
            <a:br>
              <a:rPr lang="ru-RU" sz="1800">
                <a:latin typeface="Times New Roman" pitchFamily="18" charset="0"/>
              </a:rPr>
            </a:br>
            <a:r>
              <a:rPr lang="ru-RU" sz="1800">
                <a:latin typeface="Times New Roman" pitchFamily="18" charset="0"/>
              </a:rPr>
              <a:t>Фазы сердечного цикла.</a:t>
            </a:r>
            <a:br>
              <a:rPr lang="ru-RU" sz="1800">
                <a:latin typeface="Times New Roman" pitchFamily="18" charset="0"/>
              </a:rPr>
            </a:br>
            <a:r>
              <a:rPr lang="ru-RU" sz="1800">
                <a:latin typeface="Times New Roman" pitchFamily="18" charset="0"/>
              </a:rPr>
              <a:t>1 фаза. Сокращение предсердий: кровь проталкивается в желудочки сердца через открытые полулунные клапаны.</a:t>
            </a:r>
          </a:p>
        </p:txBody>
      </p:sp>
      <p:pic>
        <p:nvPicPr>
          <p:cNvPr id="18436" name="Picture 4" descr="сердечный цикл 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1916113"/>
            <a:ext cx="6264275" cy="4699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0"/>
            <a:ext cx="6697662" cy="1484313"/>
          </a:xfrm>
        </p:spPr>
        <p:txBody>
          <a:bodyPr/>
          <a:lstStyle/>
          <a:p>
            <a:r>
              <a:rPr lang="ru-RU" sz="1800">
                <a:latin typeface="Times New Roman" pitchFamily="18" charset="0"/>
              </a:rPr>
              <a:t/>
            </a:r>
            <a:br>
              <a:rPr lang="ru-RU" sz="1800">
                <a:latin typeface="Times New Roman" pitchFamily="18" charset="0"/>
              </a:rPr>
            </a:br>
            <a:r>
              <a:rPr lang="ru-RU" sz="1800">
                <a:latin typeface="Times New Roman" pitchFamily="18" charset="0"/>
              </a:rPr>
              <a:t/>
            </a:r>
            <a:br>
              <a:rPr lang="ru-RU" sz="1800">
                <a:latin typeface="Times New Roman" pitchFamily="18" charset="0"/>
              </a:rPr>
            </a:br>
            <a:r>
              <a:rPr lang="ru-RU" sz="1800">
                <a:latin typeface="Times New Roman" pitchFamily="18" charset="0"/>
              </a:rPr>
              <a:t>2 фаза. Сокращение желудочков: створчатые клапаны закрываются, полулунные клапаны открываются. Из левого желудочка кровь поступает в аорту, из правого желудочка –в легочную артерию.</a:t>
            </a:r>
          </a:p>
        </p:txBody>
      </p:sp>
      <p:pic>
        <p:nvPicPr>
          <p:cNvPr id="20484" name="Picture 4" descr="сердечный цикл 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1700213"/>
            <a:ext cx="5761037" cy="4321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274638"/>
            <a:ext cx="6696075" cy="1209675"/>
          </a:xfrm>
        </p:spPr>
        <p:txBody>
          <a:bodyPr/>
          <a:lstStyle/>
          <a:p>
            <a:r>
              <a:rPr lang="ru-RU" sz="1600">
                <a:latin typeface="Times New Roman" pitchFamily="18" charset="0"/>
              </a:rPr>
              <a:t/>
            </a:r>
            <a:br>
              <a:rPr lang="ru-RU" sz="1600">
                <a:latin typeface="Times New Roman" pitchFamily="18" charset="0"/>
              </a:rPr>
            </a:br>
            <a:r>
              <a:rPr lang="ru-RU" sz="1800">
                <a:latin typeface="Times New Roman" pitchFamily="18" charset="0"/>
              </a:rPr>
              <a:t>3 фаза. Пауза : полулунные клапаны захлопываются и кровь течет по артериям. Из вен кровь через створчатые клапаны подается в предсердия. Затем сердечный цикл повторяется.</a:t>
            </a:r>
          </a:p>
        </p:txBody>
      </p:sp>
      <p:pic>
        <p:nvPicPr>
          <p:cNvPr id="22532" name="Picture 4" descr="сердечный цикл 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1700213"/>
            <a:ext cx="5618162" cy="4213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260</Words>
  <Application>Microsoft Office PowerPoint</Application>
  <PresentationFormat>Экран (4:3)</PresentationFormat>
  <Paragraphs>52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Times New Roman</vt:lpstr>
      <vt:lpstr>Tahoma</vt:lpstr>
      <vt:lpstr>Оформление по умолчанию</vt:lpstr>
      <vt:lpstr>Урок-презентация по теме «Строение  и работа сердца» разработан учителем биологии МБОУ « Гатчинская школа-интернат среднего ( полного) общего образования» Зайцевой Н.С. </vt:lpstr>
      <vt:lpstr>Тема урока: строение и работа сердца.</vt:lpstr>
      <vt:lpstr>Сердце взрослого человека ударяет примерно 72 раза в минуту, 100 тыс. раз в день, 3 600 000 раз в год. 2,5 млрд. раз в течение жизни. За сутки сердце перекачивает 7 тыс. литров крови. За жизнь средней продолжительности примерно 5,7 млн.литров крови.</vt:lpstr>
      <vt:lpstr>   Так как сердце вырабатывает свои собственные электрические импульсы, оно может продолжать биться даже тогда, когда отделено от тела, до тех пор, пока будет получать достаточное количество кислорода. </vt:lpstr>
      <vt:lpstr>Сердце человека расположено в середине между правым и левым легким, слегка смещено влево. Оно находится в около сердечной сумке. Его верхушка направлена вниз, вперед и немного влево, поэтому удары сердца прослушиваются слева.  </vt:lpstr>
      <vt:lpstr>   Сердце состоит из 4 камер: правого и левого предсердия,                                                правого и левого желудочков. Между предсердиями и желудочками находится по створчатому клапану. Из левого желудочка кровь поступает а аорту, из правого- в артерию. Между желудочком и артериями имеются полулунные клапаны, которые препятствуют току крови обратно. Поэтому кровь движется одном  направлении.  </vt:lpstr>
      <vt:lpstr> Фазы сердечного цикла. 1 фаза. Сокращение предсердий: кровь проталкивается в желудочки сердца через открытые полулунные клапаны.</vt:lpstr>
      <vt:lpstr>  2 фаза. Сокращение желудочков: створчатые клапаны закрываются, полулунные клапаны открываются. Из левого желудочка кровь поступает в аорту, из правого желудочка –в легочную артерию.</vt:lpstr>
      <vt:lpstr> 3 фаза. Пауза : полулунные клапаны захлопываются и кровь течет по артериям. Из вен кровь через створчатые клапаны подается в предсердия. Затем сердечный цикл повторяется.</vt:lpstr>
      <vt:lpstr>Фазы  сердечного цикла продолжительность сердечного цикла составляет 0,8сек.</vt:lpstr>
      <vt:lpstr>Регуляция работы сердца</vt:lpstr>
    </vt:vector>
  </TitlesOfParts>
  <Company>Интернат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строение и работа сердца.</dc:title>
  <dc:creator>Каб 36</dc:creator>
  <cp:lastModifiedBy>Admin</cp:lastModifiedBy>
  <cp:revision>8</cp:revision>
  <dcterms:created xsi:type="dcterms:W3CDTF">2011-11-13T14:44:53Z</dcterms:created>
  <dcterms:modified xsi:type="dcterms:W3CDTF">2012-02-25T14:48:43Z</dcterms:modified>
</cp:coreProperties>
</file>