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64" r:id="rId7"/>
    <p:sldId id="263" r:id="rId8"/>
    <p:sldId id="262" r:id="rId9"/>
    <p:sldId id="267" r:id="rId10"/>
    <p:sldId id="266" r:id="rId11"/>
    <p:sldId id="265" r:id="rId12"/>
    <p:sldId id="268" r:id="rId13"/>
    <p:sldId id="285" r:id="rId14"/>
    <p:sldId id="270" r:id="rId15"/>
    <p:sldId id="269" r:id="rId16"/>
    <p:sldId id="258" r:id="rId17"/>
    <p:sldId id="276" r:id="rId18"/>
    <p:sldId id="275" r:id="rId19"/>
    <p:sldId id="274" r:id="rId20"/>
    <p:sldId id="273" r:id="rId21"/>
    <p:sldId id="272" r:id="rId22"/>
    <p:sldId id="279" r:id="rId23"/>
    <p:sldId id="278" r:id="rId24"/>
    <p:sldId id="277" r:id="rId25"/>
    <p:sldId id="271" r:id="rId26"/>
    <p:sldId id="283" r:id="rId27"/>
    <p:sldId id="282" r:id="rId28"/>
    <p:sldId id="281" r:id="rId29"/>
    <p:sldId id="280" r:id="rId30"/>
    <p:sldId id="28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3905"/>
    <a:srgbClr val="4923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1C706-F371-4E58-AA4D-681C93498314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65639-A7CA-43FE-A908-58E28BE1C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7da891eafc4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79712" y="3429000"/>
            <a:ext cx="518457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«Слово о полку Игореве»</a:t>
            </a:r>
          </a:p>
          <a:p>
            <a:pPr algn="ctr"/>
            <a:r>
              <a:rPr lang="ru-RU" sz="4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Тема и идея. Сюжет и композиция «Слова…»</a:t>
            </a:r>
            <a:endParaRPr lang="ru-RU" sz="4000" b="1" i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Блок-схема: перфолента 3"/>
          <p:cNvSpPr/>
          <p:nvPr/>
        </p:nvSpPr>
        <p:spPr>
          <a:xfrm>
            <a:off x="1187624" y="908720"/>
            <a:ext cx="3528392" cy="2448272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Проблема воинской доблести и чести, любви и верности, судьбы и свободы воли.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499992" y="3284984"/>
            <a:ext cx="3528392" cy="2448272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Патриотизм автора и переживание за судьбу своей Отчизны.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331640" y="1052736"/>
            <a:ext cx="75498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Идейная основа «Слова…»:</a:t>
            </a:r>
          </a:p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Призыв автора к единению русских князей, чтобы, сплотившись, совместными усилиями оборонять Русскую землю.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слово о полку трипти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3573016"/>
            <a:ext cx="3945429" cy="2396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043609" y="1052736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Сюжет и композиция «Слова…»:</a:t>
            </a:r>
          </a:p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Вступление</a:t>
            </a:r>
            <a:endParaRPr lang="ru-RU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132856"/>
            <a:ext cx="70567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Вначале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повествование ведется от лица Автора.</a:t>
            </a:r>
          </a:p>
          <a:p>
            <a:pPr>
              <a:buNone/>
            </a:pP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Автор –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возможно, человек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хорошо знающий военное дело, начитанный, знающий события прошлого.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043609" y="105273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1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 Упоминание о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Бояне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Рисунок 5" descr="sk-pesn-oleg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212976"/>
            <a:ext cx="3600400" cy="26745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608" y="2060848"/>
            <a:ext cx="71287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 отличие от древнерусского певца-сказителя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Бояна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автор не собирается восхвалять подвиги князей, а хочет «по былинам сего 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времени», то есть следуя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исторической правде, 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рассказать о подлинных</a:t>
            </a:r>
          </a:p>
          <a:p>
            <a:r>
              <a:rPr lang="ru-RU" sz="240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событиях недавнего</a:t>
            </a:r>
          </a:p>
          <a:p>
            <a:r>
              <a:rPr lang="ru-RU" sz="240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прошлого.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187624" y="112474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2.Сборы в поход. Солнечное затмение. 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10664572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1772816"/>
            <a:ext cx="2952328" cy="3402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19672" y="5301208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Игорь идет в поход НАПЕРЕКОР судьбе.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3059832" y="1124744"/>
            <a:ext cx="2735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3. Путь к Дону.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поход князя иго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2132856"/>
            <a:ext cx="6372200" cy="323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971600" y="1052736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4.Первый бой. Победа Игорева войска. 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1844824"/>
            <a:ext cx="3312368" cy="3815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187625" y="1052736"/>
            <a:ext cx="698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5. Второй бой. Поражение русского войска. 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628800"/>
            <a:ext cx="2729402" cy="334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187624" y="1052736"/>
            <a:ext cx="698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6. Лирическое отступление о междоусобице.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boy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844824"/>
            <a:ext cx="1944216" cy="346004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7624" y="2708920"/>
            <a:ext cx="42484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Причина тяжелого положения русской земли в прошлом и настоящем, причина поражения Игоря – в несогласии русских князей, в их раздорах.</a:t>
            </a:r>
            <a:endParaRPr lang="ru-RU" sz="28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043608" y="1124744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7. Лирическое отступление о великом Святославе.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князь святосла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2204864"/>
            <a:ext cx="5184576" cy="3741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" name="Прямоугольник 14"/>
          <p:cNvSpPr/>
          <p:nvPr/>
        </p:nvSpPr>
        <p:spPr>
          <a:xfrm>
            <a:off x="899592" y="1628800"/>
            <a:ext cx="7200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Т</a:t>
            </a:r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ематика</a:t>
            </a:r>
          </a:p>
          <a:p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произведения:</a:t>
            </a:r>
          </a:p>
          <a:p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неудачный поход на 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половцев северского 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князя Игоря в конце 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апреля – начале 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мая 1185 года.</a:t>
            </a:r>
          </a:p>
        </p:txBody>
      </p:sp>
      <p:pic>
        <p:nvPicPr>
          <p:cNvPr id="17" name="Рисунок 16" descr="1281727401_tat_yana_orbu.jpg"/>
          <p:cNvPicPr>
            <a:picLocks noChangeAspect="1"/>
          </p:cNvPicPr>
          <p:nvPr/>
        </p:nvPicPr>
        <p:blipFill>
          <a:blip r:embed="rId3" cstate="print"/>
          <a:srcRect l="35856" r="10757"/>
          <a:stretch>
            <a:fillRect/>
          </a:stretch>
        </p:blipFill>
        <p:spPr>
          <a:xfrm>
            <a:off x="4932040" y="1124744"/>
            <a:ext cx="3112022" cy="4517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3059832" y="1052736"/>
            <a:ext cx="32914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8. Сон Святослава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Рисунок 5" descr="сон св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2420888"/>
            <a:ext cx="3991748" cy="3278936"/>
          </a:xfrm>
          <a:prstGeom prst="rect">
            <a:avLst/>
          </a:prstGeom>
        </p:spPr>
      </p:pic>
      <p:pic>
        <p:nvPicPr>
          <p:cNvPr id="8" name="Рисунок 7" descr="сон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692798"/>
            <a:ext cx="2736304" cy="399460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616" y="1700808"/>
            <a:ext cx="64807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Сон 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«смутный»;</a:t>
            </a:r>
            <a:endParaRPr lang="ru-RU" sz="2400" b="1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Святославу дается знать о походе Игоря, его поражении и нашествии на Русь врагов. Тем самым подчеркивается роль вел. киевского князя как главы рус. князей и всей Русской земли;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Худ. функция Сна Святослава — обосновать право последнего на «злато слово», в котором он выступает объединителем русских князей в борьбе с врагами;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Образы сна символичны.	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1700807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его «одевают» черной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паполомой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т. е. погребальным покрывалом, как мертвого; </a:t>
            </a:r>
            <a:endParaRPr lang="en-US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Видеть во сне кровать — тоже плохая примета по сонникам: к болезни или смерти;</a:t>
            </a:r>
            <a:endParaRPr lang="en-US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тис считался в древности самой ценной породой для гроба и в связи с этим был символом смерти;</a:t>
            </a:r>
            <a:endParaRPr lang="en-US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пить во сне вино, и особенно мутное, — «плохая примета», «знак печали и досадного известия»; 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Рассыпающийся жемчуг - символ слез в сновидениях.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691680" y="1052736"/>
            <a:ext cx="5666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9. «Золотое слово» Святослава.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Рисунок 5" descr="belrl_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628800"/>
            <a:ext cx="3166854" cy="41564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71600" y="1772816"/>
            <a:ext cx="41044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u="sng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Взгляд </a:t>
            </a:r>
            <a:r>
              <a:rPr lang="ru-RU" sz="2000" u="sng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на поход Игоря с </a:t>
            </a:r>
            <a:r>
              <a:rPr lang="ru-RU" sz="2000" u="sng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т.з</a:t>
            </a:r>
            <a:r>
              <a:rPr lang="ru-RU" sz="2000" u="sng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 судеб всей Русской земли.</a:t>
            </a:r>
          </a:p>
          <a:p>
            <a:pPr marL="216000" indent="-216000"/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Прямое осуждение Игоря и Всеволода;</a:t>
            </a:r>
          </a:p>
          <a:p>
            <a:pPr marL="216000" indent="-216000"/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Обвиняет их в честолюбивом стремлении прошлую славу себе присвоить, а будущую поделить между собой;</a:t>
            </a:r>
          </a:p>
          <a:p>
            <a:pPr marL="216000" indent="-216000"/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Не сомневается в их личном мужестве, не унижает их достоинства;</a:t>
            </a:r>
          </a:p>
          <a:p>
            <a:pPr marL="216000" indent="-216000"/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Святослав = Автор.</a:t>
            </a:r>
            <a:endParaRPr lang="ru-RU" sz="2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115616" y="1052736"/>
            <a:ext cx="69152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10. Обращение Святослава к князьям. 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1183920706_3_FT1501__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356992"/>
            <a:ext cx="3366373" cy="2448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71600" y="1556792"/>
            <a:ext cx="67687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«Золотое слово» Святослава переходит в обращение к русским князьям;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Напоминает князьям о том, как в прошлом усобицы обессилили Русскую землю и привели к гибели ее князей;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Напоминает каждому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из князей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 его силе, уме, могуществе;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Призывает князей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исполниться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ратного духа, объединить свои </a:t>
            </a:r>
            <a:endParaRPr lang="ru-RU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силы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 вернуть Руси ее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былые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славу и могущество.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Святослав = Автор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2627784" y="980728"/>
            <a:ext cx="3781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11. Плач Ярославны.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плач ярославн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484784"/>
            <a:ext cx="1656184" cy="4191723"/>
          </a:xfrm>
          <a:prstGeom prst="rect">
            <a:avLst/>
          </a:prstGeom>
        </p:spPr>
      </p:pic>
      <p:pic>
        <p:nvPicPr>
          <p:cNvPr id="6" name="Рисунок 5" descr="53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2204864"/>
            <a:ext cx="4091035" cy="29847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15816" y="1556792"/>
            <a:ext cx="5112568" cy="4688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На городской стене в Путивле плачет жена Игоря Ярославна;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Она не размышляет, не осуждает,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 просто печалится, горюет;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Обращается к силам природы,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просит о помощи мужу;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Ярославна скорбит обо всех русских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воинах, не только о муже;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Это собирательный образ – голоса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всех русских женщин, их печаль и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нежность, страдания от войн и междоусобиц всех русских женщин.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2987824" y="980728"/>
            <a:ext cx="3059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12. Побег Игоря.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hmelnickiy_ig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556792"/>
            <a:ext cx="3938402" cy="2579699"/>
          </a:xfrm>
          <a:prstGeom prst="rect">
            <a:avLst/>
          </a:prstGeom>
        </p:spPr>
      </p:pic>
      <p:pic>
        <p:nvPicPr>
          <p:cNvPr id="6" name="Рисунок 5" descr="бегство игоря из плен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628800"/>
            <a:ext cx="2912085" cy="405782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04048" y="1443841"/>
            <a:ext cx="31683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Силы природы (по просьбе Ярославны) помогают Игорю;</a:t>
            </a:r>
          </a:p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Сказочные мотивы:</a:t>
            </a:r>
          </a:p>
          <a:p>
            <a:pPr lvl="1"/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разговор Игоря с рекой Донец;</a:t>
            </a:r>
          </a:p>
          <a:p>
            <a:pPr lvl="1"/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преображение Игоря в разных </a:t>
            </a:r>
          </a:p>
          <a:p>
            <a:pPr lvl="1">
              <a:buNone/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зверей и птиц.</a:t>
            </a:r>
            <a:endParaRPr lang="ru-RU" sz="28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619672" y="980728"/>
            <a:ext cx="59189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13. Неудачная погоня за Игорем.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Рисунок 5" descr="конча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556792"/>
            <a:ext cx="3813324" cy="2835319"/>
          </a:xfrm>
          <a:prstGeom prst="rect">
            <a:avLst/>
          </a:prstGeom>
        </p:spPr>
      </p:pic>
      <p:pic>
        <p:nvPicPr>
          <p:cNvPr id="7" name="Рисунок 6" descr="кончак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2348880"/>
            <a:ext cx="2729051" cy="353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2699792" y="1052736"/>
            <a:ext cx="3387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14. Встреча Игоря.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князя встречают.jpg"/>
          <p:cNvPicPr>
            <a:picLocks noChangeAspect="1"/>
          </p:cNvPicPr>
          <p:nvPr/>
        </p:nvPicPr>
        <p:blipFill>
          <a:blip r:embed="rId3" cstate="print"/>
          <a:srcRect l="15140" b="15748"/>
          <a:stretch>
            <a:fillRect/>
          </a:stretch>
        </p:blipFill>
        <p:spPr>
          <a:xfrm>
            <a:off x="971600" y="1628800"/>
            <a:ext cx="4320480" cy="2061888"/>
          </a:xfrm>
          <a:prstGeom prst="rect">
            <a:avLst/>
          </a:prstGeom>
        </p:spPr>
      </p:pic>
      <p:pic>
        <p:nvPicPr>
          <p:cNvPr id="6" name="Рисунок 5" descr="slovo_Lopata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3573016"/>
            <a:ext cx="3131840" cy="234888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3645023"/>
            <a:ext cx="3744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«Села рады, города веселы»,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«Но восходит солнце в </a:t>
            </a:r>
            <a:r>
              <a:rPr lang="ru-RU" sz="2400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небеси</a:t>
            </a: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–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Игорь-князь явился на Руси»</a:t>
            </a:r>
            <a:endParaRPr lang="ru-RU" sz="24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1628800"/>
            <a:ext cx="28803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Торжественная и праздничная концовка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Вся Русская земля радуется возвращению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Игоря: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2555776" y="980728"/>
            <a:ext cx="4082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15. Величание князей.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слово о полку трипти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2348880"/>
            <a:ext cx="5486340" cy="3332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827584" y="908720"/>
            <a:ext cx="741682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    Вывод: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Композиция «Слова…» четкая и продуманная, она отступает от последовательного рассказа о походе Игоря, но нацелена на раскрытие основной идеи произведения. Автор стремится выразить свое отношение к событиям, донести свою политическую оценку  их значения для всей Русской земли, а потому повествование часто прерывается разнообразными авторскими отступлениями, на фоне которых стремительно мелькают полные метафорической и символической образности картины, связанные с походом Игоря.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259632" y="1124744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Домашнее задание:</a:t>
            </a:r>
          </a:p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Подготовиться к диспуту на тему </a:t>
            </a:r>
          </a:p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«Можно ли оправдать князя Игоря?»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115616" y="1196752"/>
            <a:ext cx="68407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Время написания: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вскоре после похода.</a:t>
            </a:r>
            <a:endParaRPr lang="ru-RU" sz="3200" i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Рисунок 5" descr="slovo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2492896"/>
            <a:ext cx="46672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043608" y="980728"/>
            <a:ext cx="6984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 Вопросы для диспута: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1. Какие исторические факты из прошлого Игоря говорят за и против того, что он герой?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2. Каковы причины похода князя Игоря?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3. Как внешне его рисует автор «Слова…»?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4. Почему князь Игорь не повернул свои войска, когда их застало затмение?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5. Каковы взаимоотношения князя Игоря с половцами?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6. Каковы были последствия похода?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7. Как Игорь ведет себя в бою?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8. Как ведет себя в плену?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971600" y="1196752"/>
            <a:ext cx="7056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Другие источники, повествующие об этом походе: 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Лаврентьевская 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летопись,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Ипатьевская</a:t>
            </a:r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летопись.</a:t>
            </a:r>
            <a:endParaRPr lang="ru-RU" sz="3200" i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BOOK_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780928"/>
            <a:ext cx="4339382" cy="3055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971600" y="1052736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Участники похода: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Северский князь </a:t>
            </a:r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Игорь </a:t>
            </a:r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Святославович.</a:t>
            </a:r>
          </a:p>
        </p:txBody>
      </p:sp>
      <p:pic>
        <p:nvPicPr>
          <p:cNvPr id="5" name="Рисунок 4" descr="князь игор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708920"/>
            <a:ext cx="447675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115616" y="980728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Брат Игоря - </a:t>
            </a:r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Всеволод</a:t>
            </a:r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Святославович по прозванию Буй – тур из Трубчевска;</a:t>
            </a:r>
          </a:p>
        </p:txBody>
      </p:sp>
      <p:pic>
        <p:nvPicPr>
          <p:cNvPr id="5" name="Рисунок 4" descr="e68249c3f3f5.jpg"/>
          <p:cNvPicPr>
            <a:picLocks noChangeAspect="1"/>
          </p:cNvPicPr>
          <p:nvPr/>
        </p:nvPicPr>
        <p:blipFill>
          <a:blip r:embed="rId3" cstate="print"/>
          <a:srcRect b="4123"/>
          <a:stretch>
            <a:fillRect/>
          </a:stretch>
        </p:blipFill>
        <p:spPr>
          <a:xfrm>
            <a:off x="4788024" y="2132856"/>
            <a:ext cx="3394125" cy="3724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043608" y="1412776"/>
            <a:ext cx="705678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С</a:t>
            </a:r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ын Игоря - </a:t>
            </a:r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Владимир</a:t>
            </a:r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Игоревич из Путивля</a:t>
            </a:r>
            <a:r>
              <a:rPr lang="ru-RU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;</a:t>
            </a:r>
          </a:p>
          <a:p>
            <a:r>
              <a:rPr lang="ru-RU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его племянник </a:t>
            </a:r>
          </a:p>
          <a:p>
            <a:r>
              <a:rPr lang="ru-RU" sz="32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Святослав </a:t>
            </a:r>
            <a:r>
              <a:rPr lang="ru-RU" sz="32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Ольгович</a:t>
            </a:r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</a:p>
          <a:p>
            <a:r>
              <a:rPr lang="ru-RU" sz="32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Рыльска.</a:t>
            </a:r>
          </a:p>
          <a:p>
            <a:endParaRPr lang="ru-RU" i="1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Рисунок 5" descr="knyaz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2276872"/>
            <a:ext cx="2393952" cy="3535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971600" y="1052736"/>
            <a:ext cx="759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Проблематика «Слова…»: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971600" y="1556792"/>
            <a:ext cx="3528392" cy="2448272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Осуждение распрей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между русскими князьями,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повлекших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за собой раздробление и ослабление Руси.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4644008" y="1484784"/>
            <a:ext cx="3528392" cy="2448272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Призыв к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единению Руси.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2771800" y="3501008"/>
            <a:ext cx="3528392" cy="2448272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Размышления автора о прошлом, настоящем и будущем своей страны.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93905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9a482ec02d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Блок-схема: перфолента 3"/>
          <p:cNvSpPr/>
          <p:nvPr/>
        </p:nvSpPr>
        <p:spPr>
          <a:xfrm>
            <a:off x="971600" y="908720"/>
            <a:ext cx="3528392" cy="2448272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Прославление героизма русского народа.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644008" y="908720"/>
            <a:ext cx="3528392" cy="2448272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Рассказ о истории и современности Руси: мы видим села, города, реки, просторы степей, людей ее населяющих.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2771800" y="3429000"/>
            <a:ext cx="3528392" cy="2448272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Рассказ о горе русского народа после поражения Игоря и о радости, которая охватила всех при возращении князя.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992</Words>
  <Application>Microsoft Office PowerPoint</Application>
  <PresentationFormat>Экран (4:3)</PresentationFormat>
  <Paragraphs>119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66</cp:revision>
  <dcterms:created xsi:type="dcterms:W3CDTF">2012-09-10T16:34:08Z</dcterms:created>
  <dcterms:modified xsi:type="dcterms:W3CDTF">2012-09-10T18:50:20Z</dcterms:modified>
</cp:coreProperties>
</file>