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75" r:id="rId2"/>
    <p:sldId id="261" r:id="rId3"/>
    <p:sldId id="289" r:id="rId4"/>
    <p:sldId id="284" r:id="rId5"/>
    <p:sldId id="291" r:id="rId6"/>
    <p:sldId id="293" r:id="rId7"/>
    <p:sldId id="263" r:id="rId8"/>
    <p:sldId id="295" r:id="rId9"/>
    <p:sldId id="286" r:id="rId10"/>
    <p:sldId id="305" r:id="rId11"/>
    <p:sldId id="258" r:id="rId12"/>
    <p:sldId id="276" r:id="rId13"/>
    <p:sldId id="312" r:id="rId14"/>
    <p:sldId id="310" r:id="rId15"/>
    <p:sldId id="260" r:id="rId16"/>
    <p:sldId id="277" r:id="rId17"/>
    <p:sldId id="271" r:id="rId18"/>
    <p:sldId id="264" r:id="rId19"/>
    <p:sldId id="267" r:id="rId20"/>
    <p:sldId id="280" r:id="rId21"/>
    <p:sldId id="31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94" autoAdjust="0"/>
    <p:restoredTop sz="94660"/>
  </p:normalViewPr>
  <p:slideViewPr>
    <p:cSldViewPr>
      <p:cViewPr varScale="1">
        <p:scale>
          <a:sx n="57" d="100"/>
          <a:sy n="57" d="100"/>
        </p:scale>
        <p:origin x="-18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7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29AD8-1A39-4084-881C-06F3B9EC870D}" type="datetimeFigureOut">
              <a:rPr lang="ru-RU" smtClean="0"/>
              <a:pPr/>
              <a:t>13.06.2013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4892C-EB3D-47A1-BE53-9AB23ECB5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29AD8-1A39-4084-881C-06F3B9EC870D}" type="datetimeFigureOut">
              <a:rPr lang="ru-RU" smtClean="0"/>
              <a:pPr/>
              <a:t>13.06.2013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4892C-EB3D-47A1-BE53-9AB23ECB5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29AD8-1A39-4084-881C-06F3B9EC870D}" type="datetimeFigureOut">
              <a:rPr lang="ru-RU" smtClean="0"/>
              <a:pPr/>
              <a:t>13.06.2013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4892C-EB3D-47A1-BE53-9AB23ECB5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29AD8-1A39-4084-881C-06F3B9EC870D}" type="datetimeFigureOut">
              <a:rPr lang="ru-RU" smtClean="0"/>
              <a:pPr/>
              <a:t>13.06.2013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4892C-EB3D-47A1-BE53-9AB23ECB5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29AD8-1A39-4084-881C-06F3B9EC870D}" type="datetimeFigureOut">
              <a:rPr lang="ru-RU" smtClean="0"/>
              <a:pPr/>
              <a:t>13.06.2013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4892C-EB3D-47A1-BE53-9AB23ECB5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29AD8-1A39-4084-881C-06F3B9EC870D}" type="datetimeFigureOut">
              <a:rPr lang="ru-RU" smtClean="0"/>
              <a:pPr/>
              <a:t>13.06.2013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4892C-EB3D-47A1-BE53-9AB23ECB5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29AD8-1A39-4084-881C-06F3B9EC870D}" type="datetimeFigureOut">
              <a:rPr lang="ru-RU" smtClean="0"/>
              <a:pPr/>
              <a:t>13.06.2013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4892C-EB3D-47A1-BE53-9AB23ECB5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29AD8-1A39-4084-881C-06F3B9EC870D}" type="datetimeFigureOut">
              <a:rPr lang="ru-RU" smtClean="0"/>
              <a:pPr/>
              <a:t>13.06.2013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4892C-EB3D-47A1-BE53-9AB23ECB5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29AD8-1A39-4084-881C-06F3B9EC870D}" type="datetimeFigureOut">
              <a:rPr lang="ru-RU" smtClean="0"/>
              <a:pPr/>
              <a:t>13.06.2013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4892C-EB3D-47A1-BE53-9AB23ECB5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29AD8-1A39-4084-881C-06F3B9EC870D}" type="datetimeFigureOut">
              <a:rPr lang="ru-RU" smtClean="0"/>
              <a:pPr/>
              <a:t>13.06.2013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4892C-EB3D-47A1-BE53-9AB23ECB53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29AD8-1A39-4084-881C-06F3B9EC870D}" type="datetimeFigureOut">
              <a:rPr lang="ru-RU" smtClean="0"/>
              <a:pPr/>
              <a:t>13.06.2013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9C4892C-EB3D-47A1-BE53-9AB23ECB53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6329AD8-1A39-4084-881C-06F3B9EC870D}" type="datetimeFigureOut">
              <a:rPr lang="ru-RU" smtClean="0"/>
              <a:pPr/>
              <a:t>13.06.2013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9C4892C-EB3D-47A1-BE53-9AB23ECB534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:\слайды5\пушки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72660" cy="1152522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8596" y="5214950"/>
            <a:ext cx="87154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Прощай,  свободная  стихия!</a:t>
            </a:r>
          </a:p>
          <a:p>
            <a:r>
              <a:rPr lang="ru-RU" sz="4000" b="1" i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В  последний  раз  передо  мной</a:t>
            </a:r>
            <a:endParaRPr lang="ru-RU" sz="4000" b="1" i="1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rgbClr val="FF00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5786" y="6215082"/>
            <a:ext cx="184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357166"/>
            <a:ext cx="578647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0070C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Элегия    «К   морю»</a:t>
            </a:r>
            <a:endParaRPr lang="ru-RU" sz="4000" b="1" i="1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rgbClr val="0070C0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slow" advTm="7098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02" name="Picture 2" descr="H:\Катинки\u23_39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431800" y="-457200"/>
            <a:ext cx="9753600" cy="73152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71472" y="5286388"/>
            <a:ext cx="753578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О  чём  жалеть?  Куда  бы  ныне</a:t>
            </a:r>
          </a:p>
          <a:p>
            <a:r>
              <a:rPr lang="ru-RU" sz="40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Я  путь  беспечный  устремил?</a:t>
            </a:r>
            <a:endParaRPr lang="ru-RU" sz="4000" b="1" i="1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F00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7" name="Picture 3" descr="H:\слайды5\лорд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3810000" cy="4572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8347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:\слайды5\император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58346" cy="735806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4282" y="4500570"/>
            <a:ext cx="892971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C000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Одна  скала,  гробница  славы…</a:t>
            </a:r>
          </a:p>
          <a:p>
            <a:r>
              <a:rPr lang="ru-RU" sz="4000" b="1" i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C000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Там  погружались  в хладный  сон</a:t>
            </a:r>
          </a:p>
          <a:p>
            <a:endParaRPr lang="ru-RU" sz="4000" b="1" i="1" dirty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C00000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3105835"/>
            <a:ext cx="8572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Один  предмет  в  твоей  пустыне</a:t>
            </a:r>
          </a:p>
          <a:p>
            <a:r>
              <a:rPr lang="ru-RU" sz="36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Мою  бы  душу  поразил.</a:t>
            </a:r>
            <a:endParaRPr lang="ru-RU" sz="3600" b="1" i="1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F0000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slow" advTm="9173">
    <p:blind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:\слайды5\св.елен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7158" y="642918"/>
            <a:ext cx="75009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rgbClr val="C00000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Воспоминанья  величавы:</a:t>
            </a:r>
          </a:p>
          <a:p>
            <a:r>
              <a:rPr lang="ru-RU" sz="4000" b="1" i="1" dirty="0" smtClean="0">
                <a:ln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rgbClr val="C00000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Там  угасал  Наполеон.</a:t>
            </a:r>
            <a:endParaRPr lang="ru-RU" sz="4000" b="1" i="1" dirty="0"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rgbClr val="C00000"/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57290" y="92867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2643182"/>
            <a:ext cx="82868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ln>
                  <a:solidFill>
                    <a:srgbClr val="FFC000"/>
                  </a:solidFill>
                </a:ln>
                <a:solidFill>
                  <a:srgbClr val="FF000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Там  он  почил  среди   мучений.</a:t>
            </a:r>
            <a:endParaRPr lang="ru-RU" sz="3600" b="1" i="1" dirty="0">
              <a:ln>
                <a:solidFill>
                  <a:srgbClr val="FFC000"/>
                </a:solidFill>
              </a:ln>
              <a:solidFill>
                <a:srgbClr val="FF0000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00100" y="3244334"/>
            <a:ext cx="92221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И  вслед  за  ним,  как  бури  шум,</a:t>
            </a:r>
            <a:endParaRPr lang="ru-RU" sz="3600" b="1" i="1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F0000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slow" advTm="6412"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8370" name="Picture 2" descr="H:\Leto.luchshee.vremja.goda.2011.JPEG\Image_05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8371" name="Picture 3" descr="H:\слайды5\байрон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5715008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14282" y="4643446"/>
            <a:ext cx="89297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Другой  от  нас  умчался  гений,</a:t>
            </a:r>
          </a:p>
          <a:p>
            <a:r>
              <a:rPr lang="ru-RU" sz="40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00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Другой  властитель  наших  дум.</a:t>
            </a:r>
            <a:endParaRPr lang="ru-RU" sz="4000" b="1" i="1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FFF00"/>
              </a:soli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slow" advTm="7706"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6322" name="Picture 2" descr="H:\Leto.luchshee.vremja.goda.2011.JPEG\Image_0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6323" name="Picture 3" descr="H:\слайды5\байрон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20" y="2571744"/>
            <a:ext cx="4286280" cy="471488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57158" y="142852"/>
            <a:ext cx="82868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C0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Исчез,  оплаканный  свободой,</a:t>
            </a:r>
          </a:p>
          <a:p>
            <a:r>
              <a:rPr lang="ru-RU" sz="4000" b="1" i="1" dirty="0" err="1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C0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Оставя</a:t>
            </a:r>
            <a:r>
              <a:rPr lang="ru-RU" sz="4000" b="1" i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C0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ru-RU" sz="40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C0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 миру  свой  венец.</a:t>
            </a:r>
            <a:endParaRPr lang="ru-RU" sz="4000" b="1" i="1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C00000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slow" advTm="7316">
    <p:wheel spokes="3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:\слайды5\мор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5720" y="4643446"/>
            <a:ext cx="88582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Твой  образ  был  на  нём  означен,</a:t>
            </a:r>
          </a:p>
          <a:p>
            <a:r>
              <a:rPr lang="ru-RU" sz="40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Он  духом  создан  был  твоим:</a:t>
            </a:r>
            <a:endParaRPr lang="ru-RU" sz="4000" b="1" i="1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F0000"/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785795"/>
            <a:ext cx="77867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Шуми,  взволнуйся  непогодой:</a:t>
            </a:r>
          </a:p>
          <a:p>
            <a:r>
              <a:rPr lang="ru-RU" sz="36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Он  был,  о  море,   твой  певец.</a:t>
            </a:r>
            <a:endParaRPr lang="ru-RU" sz="3600" b="1" i="1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F0000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slow" advTm="7659">
    <p:check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:\Катинки\[WallpapersMania.nnm.ru]_vol64-0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429056" y="-3071858"/>
            <a:ext cx="15240000" cy="11430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-785850" y="450057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57158" y="4306588"/>
            <a:ext cx="1035851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Мир  опустел…      Теперь   куда  же</a:t>
            </a:r>
          </a:p>
          <a:p>
            <a:r>
              <a:rPr lang="ru-RU" sz="40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Меня  б  ты  вынес,  океан?</a:t>
            </a:r>
          </a:p>
          <a:p>
            <a:r>
              <a:rPr lang="ru-RU" sz="40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Судьба  земли  повсюду  та  же:</a:t>
            </a:r>
            <a:endParaRPr lang="ru-RU" sz="4000" b="1" i="1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F000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785795"/>
            <a:ext cx="1064426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Как  ты,  </a:t>
            </a:r>
            <a:r>
              <a:rPr lang="ru-RU" sz="4000" b="1" i="1" dirty="0" err="1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могущ</a:t>
            </a:r>
            <a:r>
              <a:rPr lang="ru-RU" sz="40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,  глубок  и  мрачен.</a:t>
            </a:r>
          </a:p>
          <a:p>
            <a:r>
              <a:rPr lang="ru-RU" sz="40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Как  ты,  ничем  неукротим.</a:t>
            </a:r>
            <a:endParaRPr lang="ru-RU" sz="4000" b="1" i="1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F0000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slow" advTm="10390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:\слайды5\наполе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000156"/>
            <a:ext cx="9144000" cy="97536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4500570"/>
            <a:ext cx="95012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Где  капля  блага,  там  на  страже</a:t>
            </a:r>
          </a:p>
          <a:p>
            <a:r>
              <a:rPr lang="ru-RU" sz="40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Уж   просвещенье  иль  тиран.</a:t>
            </a:r>
            <a:endParaRPr lang="ru-RU" sz="4000" b="1" i="1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F0000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slow" advTm="7535"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:\слайды5\море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64413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71472" y="5357826"/>
            <a:ext cx="715522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Прощай  же,  море!  Не  забуду</a:t>
            </a:r>
          </a:p>
          <a:p>
            <a:r>
              <a:rPr lang="ru-RU" sz="40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Твоей  торжественной  красы</a:t>
            </a:r>
            <a:endParaRPr lang="ru-RU" sz="4000" b="1" i="1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F0000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slow" advTm="7347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:\слайды5\море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642910" y="5214950"/>
            <a:ext cx="738542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И  долго,  долго  слышать  буду</a:t>
            </a:r>
          </a:p>
          <a:p>
            <a:r>
              <a:rPr lang="ru-RU" sz="40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Твой  гул  в  вечерние  часы.</a:t>
            </a:r>
            <a:endParaRPr lang="ru-RU" sz="4000" b="1" i="1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F0000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slow" advTm="7722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:\слайды5\море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1214414" y="785794"/>
            <a:ext cx="77867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Ты  катишь  волны  </a:t>
            </a:r>
            <a:r>
              <a:rPr lang="ru-RU" sz="4000" b="1" i="1" dirty="0" err="1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голубые</a:t>
            </a:r>
            <a:endParaRPr lang="ru-RU" sz="4000" b="1" i="1" dirty="0" smtClean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  <a:p>
            <a:r>
              <a:rPr lang="ru-RU" sz="40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И  блещешь  гордою  красой.</a:t>
            </a:r>
            <a:endParaRPr lang="ru-RU" sz="4000" b="1" i="1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3105835"/>
            <a:ext cx="878684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Как  друга  ропот  заунывный,</a:t>
            </a:r>
          </a:p>
          <a:p>
            <a:r>
              <a:rPr lang="ru-RU" sz="40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Как  зов  его  в  прощальный  час,</a:t>
            </a:r>
            <a:endParaRPr lang="ru-RU" sz="4000" b="1" i="1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F00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slow" advTm="6100"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:\Катинки\7 (2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000328" y="-2214602"/>
            <a:ext cx="11144328" cy="100012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8596" y="571480"/>
            <a:ext cx="850112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В  леса,  в  пустыни  молчаливы</a:t>
            </a:r>
          </a:p>
          <a:p>
            <a:r>
              <a:rPr lang="ru-RU" sz="40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Перенесу,  тобою  </a:t>
            </a:r>
            <a:r>
              <a:rPr lang="ru-RU" sz="4000" b="1" i="1" dirty="0" err="1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полн</a:t>
            </a:r>
            <a:r>
              <a:rPr lang="ru-RU" sz="40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,  </a:t>
            </a:r>
          </a:p>
          <a:p>
            <a:endParaRPr lang="ru-RU" sz="4000" b="1" i="1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F0000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endParaRPr lang="ru-RU" sz="4000" b="1" i="1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F0000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2500306"/>
            <a:ext cx="93274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Твои  скалы,  твои  заливы,</a:t>
            </a:r>
            <a:endParaRPr lang="ru-RU" sz="3600" b="1" i="1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F0000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3244334"/>
            <a:ext cx="1104845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ln>
                  <a:solidFill>
                    <a:schemeClr val="bg1">
                      <a:lumMod val="95000"/>
                    </a:schemeClr>
                  </a:solidFill>
                </a:ln>
                <a:solidFill>
                  <a:srgbClr val="C0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И  блеск,  и  тень,  и  говор  волн.</a:t>
            </a:r>
            <a:endParaRPr lang="ru-RU" sz="4000" b="1" i="1" dirty="0">
              <a:ln>
                <a:solidFill>
                  <a:schemeClr val="bg1">
                    <a:lumMod val="95000"/>
                  </a:schemeClr>
                </a:solidFill>
              </a:ln>
              <a:solidFill>
                <a:srgbClr val="C000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slow" advTm="6490"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Анализ  элегии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sz="2800" b="1" i="1" dirty="0" smtClean="0"/>
              <a:t>О чем размышляет поэт?</a:t>
            </a:r>
          </a:p>
          <a:p>
            <a:pPr>
              <a:buFontTx/>
              <a:buChar char="-"/>
            </a:pPr>
            <a:r>
              <a:rPr lang="ru-RU" sz="2800" b="1" i="1" dirty="0" smtClean="0"/>
              <a:t>Какие слова помогают понять мироощущение лирического героя?</a:t>
            </a:r>
          </a:p>
          <a:p>
            <a:pPr>
              <a:buFontTx/>
              <a:buChar char="-"/>
            </a:pPr>
            <a:r>
              <a:rPr lang="ru-RU" sz="2800" b="1" i="1" dirty="0" smtClean="0"/>
              <a:t>Что он чувствует?</a:t>
            </a:r>
          </a:p>
          <a:p>
            <a:pPr>
              <a:buFontTx/>
              <a:buChar char="-"/>
            </a:pPr>
            <a:r>
              <a:rPr lang="ru-RU" sz="2800" b="1" i="1" dirty="0" smtClean="0"/>
              <a:t>К какому литературному направлению можно отнести это произведение?</a:t>
            </a:r>
          </a:p>
          <a:p>
            <a:pPr>
              <a:buFontTx/>
              <a:buChar char="-"/>
            </a:pPr>
            <a:r>
              <a:rPr lang="ru-RU" sz="2800" b="1" i="1" dirty="0" smtClean="0"/>
              <a:t>Какие мысли и чувства вызвало у вас это  лирическое стихотворение? Чем оно интересно современному читателю?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 descr="H:\Катинки\PIC070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428660" y="-457200"/>
            <a:ext cx="9753600" cy="7315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4282" y="3929066"/>
            <a:ext cx="864399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Твой  грустный  шум,  твой  шум</a:t>
            </a:r>
          </a:p>
          <a:p>
            <a:r>
              <a:rPr lang="ru-RU" sz="40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Призывный</a:t>
            </a:r>
          </a:p>
          <a:p>
            <a:r>
              <a:rPr lang="ru-RU" sz="40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Услышал  я  в  последний  раз.</a:t>
            </a:r>
            <a:endParaRPr lang="ru-RU" sz="4000" b="1" i="1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F00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slow" advTm="7737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H:\Катинки\2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85786" y="4429132"/>
            <a:ext cx="734848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Бродил  я  тихий  и  туманный,</a:t>
            </a:r>
          </a:p>
          <a:p>
            <a:r>
              <a:rPr lang="ru-RU" sz="40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Заветным  умыслом  томим!</a:t>
            </a:r>
            <a:endParaRPr lang="ru-RU" sz="4000" b="1" i="1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F00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857233"/>
            <a:ext cx="807249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Моей  души  предел  желанный!</a:t>
            </a:r>
          </a:p>
          <a:p>
            <a:r>
              <a:rPr lang="ru-RU" sz="40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Как  часто  по  брегам  твоим</a:t>
            </a:r>
            <a:endParaRPr lang="ru-RU" sz="4000" b="1" i="1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F00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slow" advTm="6443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866" name="Picture 2" descr="H:\Катинки\u23_22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609600" y="0"/>
            <a:ext cx="9753600" cy="7315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1472" y="2071678"/>
            <a:ext cx="78581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Как  я  любил  твои  отзывы,</a:t>
            </a:r>
          </a:p>
          <a:p>
            <a:r>
              <a:rPr lang="ru-RU" sz="40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Глухие  звуки,  бездны  глас,</a:t>
            </a:r>
            <a:endParaRPr lang="ru-RU" sz="4000" b="1" i="1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F00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3244334"/>
            <a:ext cx="1037795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И  тишину  в  вечерний  час,</a:t>
            </a:r>
            <a:endParaRPr lang="ru-RU" sz="4400" b="1" i="1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F000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3982998"/>
            <a:ext cx="750099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И  своенравные  порывы!</a:t>
            </a:r>
            <a:endParaRPr lang="ru-RU" sz="4400" b="1" i="1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rgbClr val="FF00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slow" advTm="7145"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8914" name="Picture 2" descr="H:\Катинки\u23_62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609600" y="-214338"/>
            <a:ext cx="9753600" cy="7315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4429132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Смиренный  парус  рыбарей,</a:t>
            </a:r>
          </a:p>
          <a:p>
            <a:r>
              <a:rPr lang="ru-RU" sz="40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Твоею  прихотью  хранимый,</a:t>
            </a:r>
          </a:p>
          <a:p>
            <a:r>
              <a:rPr lang="ru-RU" sz="40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Скользит  отважно  средь  зыбей:</a:t>
            </a:r>
            <a:endParaRPr lang="ru-RU" sz="4000" b="1" i="1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F0000"/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8662" y="6858000"/>
            <a:ext cx="1847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40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 advTm="8564">
    <p:blinds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:\слайды5\море3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0"/>
            <a:ext cx="9572692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0034" y="0"/>
            <a:ext cx="84296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Но  ты  взыграл,  неодолимый, -</a:t>
            </a:r>
          </a:p>
          <a:p>
            <a:r>
              <a:rPr lang="ru-RU" sz="40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И  стая  тонет  кораблей.</a:t>
            </a:r>
            <a:endParaRPr lang="ru-RU" sz="4000" b="1" i="1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F0000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3105835"/>
            <a:ext cx="87154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Не  удалось  на  век  оставить</a:t>
            </a:r>
          </a:p>
          <a:p>
            <a:r>
              <a:rPr lang="ru-RU" sz="40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Мне  скучный,  неподвижный  брег,</a:t>
            </a:r>
            <a:endParaRPr lang="ru-RU" sz="4000" b="1" i="1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F0000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slow" advTm="7316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62" name="Picture 2" descr="H:\Катинки\vol100-07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857232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Тебя  восторгами  поздравить</a:t>
            </a:r>
          </a:p>
          <a:p>
            <a:r>
              <a:rPr lang="ru-RU" sz="40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И  по  хребтам  твоим  направить</a:t>
            </a:r>
          </a:p>
          <a:p>
            <a:r>
              <a:rPr lang="ru-RU" sz="40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Мой  поэтический  побег.</a:t>
            </a:r>
            <a:endParaRPr lang="ru-RU" sz="4000" b="1" i="1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F0000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slow" advTm="8190">
    <p:spli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H:\Катинки\1680x1050.WideWalls.ALEXWILD.RU.0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500230" y="-714404"/>
            <a:ext cx="12358774" cy="100012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714356"/>
            <a:ext cx="112871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Ты  ждал,  ты  звал… я  был  окован;</a:t>
            </a:r>
          </a:p>
          <a:p>
            <a:r>
              <a:rPr lang="ru-RU" sz="40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Вотще  рвалась  душа  моя:</a:t>
            </a:r>
            <a:endParaRPr lang="ru-RU" sz="4000" b="1" i="1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F00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4143380"/>
            <a:ext cx="1035847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Могучей  страстью  очарован,</a:t>
            </a:r>
          </a:p>
          <a:p>
            <a:r>
              <a:rPr lang="ru-RU" sz="4000" b="1" i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У  берегов  остался  я.</a:t>
            </a:r>
            <a:endParaRPr lang="ru-RU" sz="4000" b="1" i="1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F0000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slow" advTm="8689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559</TotalTime>
  <Words>406</Words>
  <Application>Microsoft Office PowerPoint</Application>
  <PresentationFormat>Экран (4:3)</PresentationFormat>
  <Paragraphs>71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Анализ  элегии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Натали</dc:creator>
  <cp:lastModifiedBy>User</cp:lastModifiedBy>
  <cp:revision>65</cp:revision>
  <dcterms:created xsi:type="dcterms:W3CDTF">2012-02-15T13:28:29Z</dcterms:created>
  <dcterms:modified xsi:type="dcterms:W3CDTF">2013-06-13T19:42:31Z</dcterms:modified>
</cp:coreProperties>
</file>