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70" r:id="rId3"/>
    <p:sldId id="272" r:id="rId4"/>
    <p:sldId id="273" r:id="rId5"/>
    <p:sldId id="274" r:id="rId6"/>
    <p:sldId id="275" r:id="rId7"/>
    <p:sldId id="276" r:id="rId8"/>
    <p:sldId id="296" r:id="rId9"/>
    <p:sldId id="279" r:id="rId10"/>
    <p:sldId id="280" r:id="rId11"/>
    <p:sldId id="257" r:id="rId12"/>
    <p:sldId id="281" r:id="rId13"/>
    <p:sldId id="283" r:id="rId14"/>
    <p:sldId id="271" r:id="rId15"/>
    <p:sldId id="284" r:id="rId16"/>
    <p:sldId id="290" r:id="rId17"/>
    <p:sldId id="287" r:id="rId18"/>
    <p:sldId id="288" r:id="rId19"/>
    <p:sldId id="289" r:id="rId20"/>
    <p:sldId id="292" r:id="rId21"/>
    <p:sldId id="300" r:id="rId22"/>
    <p:sldId id="297" r:id="rId23"/>
    <p:sldId id="298" r:id="rId24"/>
    <p:sldId id="299" r:id="rId25"/>
    <p:sldId id="294" r:id="rId26"/>
    <p:sldId id="295" r:id="rId2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3C1A"/>
    <a:srgbClr val="008000"/>
    <a:srgbClr val="F9B883"/>
    <a:srgbClr val="CCFFFF"/>
    <a:srgbClr val="66FFFF"/>
    <a:srgbClr val="00FFFF"/>
    <a:srgbClr val="FF0066"/>
  </p:clrMru>
</p:presentationPr>
</file>

<file path=ppt/tableStyles.xml><?xml version="1.0" encoding="utf-8"?>
<a:tblStyleLst xmlns:a="http://schemas.openxmlformats.org/drawingml/2006/main" def="{5C22544A-7EE6-4342-B048-85BDC9FD1C3A}"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9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040B659-5D7A-4174-96AC-2992D5D3B7D4}" type="doc">
      <dgm:prSet loTypeId="urn:microsoft.com/office/officeart/2005/8/layout/hierarchy6" loCatId="hierarchy" qsTypeId="urn:microsoft.com/office/officeart/2005/8/quickstyle/3d1" qsCatId="3D" csTypeId="urn:microsoft.com/office/officeart/2005/8/colors/accent3_4" csCatId="accent3" phldr="1"/>
      <dgm:spPr/>
      <dgm:t>
        <a:bodyPr/>
        <a:lstStyle/>
        <a:p>
          <a:endParaRPr lang="ru-RU"/>
        </a:p>
      </dgm:t>
    </dgm:pt>
    <dgm:pt modelId="{F9360440-C1F0-4F68-AF70-387A5ED3D8A3}">
      <dgm:prSet phldrT="[Текст]" custT="1"/>
      <dgm:spPr/>
      <dgm:t>
        <a:bodyPr/>
        <a:lstStyle/>
        <a:p>
          <a:r>
            <a:rPr lang="ru-RU" sz="3200" b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rPr>
            <a:t>ПЕРОРАЛЬНО</a:t>
          </a:r>
          <a:endParaRPr lang="ru-RU" sz="3200" b="1" dirty="0" smtClean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 Script" pitchFamily="34" charset="0"/>
          </a:endParaRPr>
        </a:p>
        <a:p>
          <a:r>
            <a:rPr lang="ru-RU" sz="3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rPr>
            <a:t>(ЧЕРЕЗ РОТ)</a:t>
          </a:r>
          <a:endParaRPr lang="ru-RU" sz="3200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 Script" pitchFamily="34" charset="0"/>
          </a:endParaRPr>
        </a:p>
      </dgm:t>
    </dgm:pt>
    <dgm:pt modelId="{65104D4A-016F-40BF-847D-936ED4641828}" type="parTrans" cxnId="{FEB0C30F-D77D-4E51-AC9F-FB9A1B16BEFF}">
      <dgm:prSet/>
      <dgm:spPr/>
      <dgm:t>
        <a:bodyPr/>
        <a:lstStyle/>
        <a:p>
          <a:endParaRPr lang="ru-RU" sz="2800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 Script" pitchFamily="34" charset="0"/>
          </a:endParaRPr>
        </a:p>
      </dgm:t>
    </dgm:pt>
    <dgm:pt modelId="{C9B5F922-B8DF-466D-B9F7-35DD53724C00}" type="sibTrans" cxnId="{FEB0C30F-D77D-4E51-AC9F-FB9A1B16BEFF}">
      <dgm:prSet/>
      <dgm:spPr/>
      <dgm:t>
        <a:bodyPr/>
        <a:lstStyle/>
        <a:p>
          <a:endParaRPr lang="ru-RU" sz="2800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 Script" pitchFamily="34" charset="0"/>
          </a:endParaRPr>
        </a:p>
      </dgm:t>
    </dgm:pt>
    <dgm:pt modelId="{F9A04970-B904-48BB-A2BF-583D78BAB0DF}">
      <dgm:prSet phldrT="[Текст]" custT="1"/>
      <dgm:spPr>
        <a:gradFill flip="none" rotWithShape="1">
          <a:gsLst>
            <a:gs pos="0">
              <a:schemeClr val="accent3">
                <a:lumMod val="50000"/>
              </a:schemeClr>
            </a:gs>
            <a:gs pos="80000">
              <a:schemeClr val="accent3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3500000" scaled="1"/>
          <a:tileRect/>
        </a:gradFill>
      </dgm:spPr>
      <dgm:t>
        <a:bodyPr/>
        <a:lstStyle/>
        <a:p>
          <a:r>
            <a:rPr lang="ru-RU" sz="3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rPr>
            <a:t>ЧЕРЕЗ</a:t>
          </a:r>
        </a:p>
        <a:p>
          <a:r>
            <a:rPr lang="ru-RU" sz="3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rPr>
            <a:t> ПИЩУ</a:t>
          </a:r>
          <a:endParaRPr lang="ru-RU" sz="3600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 Script" pitchFamily="34" charset="0"/>
          </a:endParaRPr>
        </a:p>
      </dgm:t>
    </dgm:pt>
    <dgm:pt modelId="{B2172620-446E-45D5-95ED-CE5D29880D88}" type="parTrans" cxnId="{D670E945-8E98-44F3-85AC-A808E4EFE567}">
      <dgm:prSet/>
      <dgm:spPr>
        <a:ln>
          <a:solidFill>
            <a:srgbClr val="008000"/>
          </a:solidFill>
        </a:ln>
      </dgm:spPr>
      <dgm:t>
        <a:bodyPr/>
        <a:lstStyle/>
        <a:p>
          <a:endParaRPr lang="ru-RU" sz="2800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 Script" pitchFamily="34" charset="0"/>
          </a:endParaRPr>
        </a:p>
      </dgm:t>
    </dgm:pt>
    <dgm:pt modelId="{982DC606-10A6-43B2-889B-3155DAA9A714}" type="sibTrans" cxnId="{D670E945-8E98-44F3-85AC-A808E4EFE567}">
      <dgm:prSet/>
      <dgm:spPr/>
      <dgm:t>
        <a:bodyPr/>
        <a:lstStyle/>
        <a:p>
          <a:endParaRPr lang="ru-RU" sz="2800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 Script" pitchFamily="34" charset="0"/>
          </a:endParaRPr>
        </a:p>
      </dgm:t>
    </dgm:pt>
    <dgm:pt modelId="{C17F54FD-0F55-4C82-BF12-78A11637D9DE}">
      <dgm:prSet phldrT="[Текст]" custT="1"/>
      <dgm:spPr>
        <a:gradFill flip="none" rotWithShape="1">
          <a:gsLst>
            <a:gs pos="0">
              <a:schemeClr val="accent3">
                <a:lumMod val="50000"/>
              </a:schemeClr>
            </a:gs>
            <a:gs pos="80000">
              <a:schemeClr val="accent3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1"/>
          <a:tileRect/>
        </a:gradFill>
      </dgm:spPr>
      <dgm:t>
        <a:bodyPr/>
        <a:lstStyle/>
        <a:p>
          <a:r>
            <a:rPr lang="ru-RU" sz="3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rPr>
            <a:t>ЧЕРЕЗ </a:t>
          </a:r>
        </a:p>
        <a:p>
          <a:r>
            <a:rPr lang="ru-RU" sz="3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rPr>
            <a:t>ВОДУ</a:t>
          </a:r>
          <a:endParaRPr lang="ru-RU" sz="3600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 Script" pitchFamily="34" charset="0"/>
          </a:endParaRPr>
        </a:p>
      </dgm:t>
    </dgm:pt>
    <dgm:pt modelId="{DC4D4D92-0625-4905-89E0-340B40E6D88E}" type="parTrans" cxnId="{CFC2495B-2C1F-40B5-AFB4-3532C9EF7AD9}">
      <dgm:prSet/>
      <dgm:spPr>
        <a:ln>
          <a:solidFill>
            <a:srgbClr val="008000"/>
          </a:solidFill>
        </a:ln>
      </dgm:spPr>
      <dgm:t>
        <a:bodyPr/>
        <a:lstStyle/>
        <a:p>
          <a:endParaRPr lang="ru-RU" sz="2800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 Script" pitchFamily="34" charset="0"/>
          </a:endParaRPr>
        </a:p>
      </dgm:t>
    </dgm:pt>
    <dgm:pt modelId="{71541E95-2E2C-49A6-A555-3E17C3592443}" type="sibTrans" cxnId="{CFC2495B-2C1F-40B5-AFB4-3532C9EF7AD9}">
      <dgm:prSet/>
      <dgm:spPr/>
      <dgm:t>
        <a:bodyPr/>
        <a:lstStyle/>
        <a:p>
          <a:endParaRPr lang="ru-RU" sz="2800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 Script" pitchFamily="34" charset="0"/>
          </a:endParaRPr>
        </a:p>
      </dgm:t>
    </dgm:pt>
    <dgm:pt modelId="{E97318C9-E295-4B61-B52D-F7C9C31A8AD9}">
      <dgm:prSet custT="1"/>
      <dgm:spPr>
        <a:gradFill flip="none" rotWithShape="1">
          <a:gsLst>
            <a:gs pos="0">
              <a:schemeClr val="accent3">
                <a:lumMod val="50000"/>
              </a:schemeClr>
            </a:gs>
            <a:gs pos="80000">
              <a:schemeClr val="accent3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path path="rect">
            <a:fillToRect r="100000" b="100000"/>
          </a:path>
          <a:tileRect l="-100000" t="-100000"/>
        </a:gradFill>
      </dgm:spPr>
      <dgm:t>
        <a:bodyPr/>
        <a:lstStyle/>
        <a:p>
          <a:r>
            <a:rPr lang="ru-RU" sz="3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rPr>
            <a:t>ЧЕРЕЗ</a:t>
          </a:r>
        </a:p>
        <a:p>
          <a:r>
            <a:rPr lang="ru-RU" sz="3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rPr>
            <a:t>ГРЯЗНЫЕ РУКИ</a:t>
          </a:r>
          <a:endParaRPr lang="ru-RU" sz="3200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 Script" pitchFamily="34" charset="0"/>
          </a:endParaRPr>
        </a:p>
      </dgm:t>
    </dgm:pt>
    <dgm:pt modelId="{00351207-5FE2-45C3-9453-B432BDFCC055}" type="parTrans" cxnId="{E4C058AA-650C-42E3-A767-D4ECA06D3ABE}">
      <dgm:prSet/>
      <dgm:spPr>
        <a:ln>
          <a:solidFill>
            <a:srgbClr val="008000"/>
          </a:solidFill>
        </a:ln>
      </dgm:spPr>
      <dgm:t>
        <a:bodyPr/>
        <a:lstStyle/>
        <a:p>
          <a:endParaRPr lang="ru-RU" sz="2800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 Script" pitchFamily="34" charset="0"/>
          </a:endParaRPr>
        </a:p>
      </dgm:t>
    </dgm:pt>
    <dgm:pt modelId="{D2D5F324-63AC-437D-B160-932EB8363FA5}" type="sibTrans" cxnId="{E4C058AA-650C-42E3-A767-D4ECA06D3ABE}">
      <dgm:prSet/>
      <dgm:spPr/>
      <dgm:t>
        <a:bodyPr/>
        <a:lstStyle/>
        <a:p>
          <a:endParaRPr lang="ru-RU" sz="2800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 Script" pitchFamily="34" charset="0"/>
          </a:endParaRPr>
        </a:p>
      </dgm:t>
    </dgm:pt>
    <dgm:pt modelId="{883B3635-2C9A-4ACF-8693-8DFAD51DCE51}" type="pres">
      <dgm:prSet presAssocID="{8040B659-5D7A-4174-96AC-2992D5D3B7D4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3DA6592-FC63-46F3-A9AF-FB2D3C4772CC}" type="pres">
      <dgm:prSet presAssocID="{8040B659-5D7A-4174-96AC-2992D5D3B7D4}" presName="hierFlow" presStyleCnt="0"/>
      <dgm:spPr/>
    </dgm:pt>
    <dgm:pt modelId="{C3BB3530-069E-4290-9354-A823D0E6E773}" type="pres">
      <dgm:prSet presAssocID="{8040B659-5D7A-4174-96AC-2992D5D3B7D4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999A9DC9-0075-46DD-89FB-1D443939ABAD}" type="pres">
      <dgm:prSet presAssocID="{F9360440-C1F0-4F68-AF70-387A5ED3D8A3}" presName="Name14" presStyleCnt="0"/>
      <dgm:spPr/>
    </dgm:pt>
    <dgm:pt modelId="{B9707F51-7234-42AB-B4B2-7BA61C6591E7}" type="pres">
      <dgm:prSet presAssocID="{F9360440-C1F0-4F68-AF70-387A5ED3D8A3}" presName="level1Shape" presStyleLbl="node0" presStyleIdx="0" presStyleCnt="1" custScaleX="219720" custScaleY="122953" custLinFactNeighborY="-2241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60EBBF9-80C5-4862-9B52-F948B0FF1247}" type="pres">
      <dgm:prSet presAssocID="{F9360440-C1F0-4F68-AF70-387A5ED3D8A3}" presName="hierChild2" presStyleCnt="0"/>
      <dgm:spPr/>
    </dgm:pt>
    <dgm:pt modelId="{9F700042-97CE-4760-BE61-12284778CD48}" type="pres">
      <dgm:prSet presAssocID="{B2172620-446E-45D5-95ED-CE5D29880D88}" presName="Name19" presStyleLbl="parChTrans1D2" presStyleIdx="0" presStyleCnt="3"/>
      <dgm:spPr/>
      <dgm:t>
        <a:bodyPr/>
        <a:lstStyle/>
        <a:p>
          <a:endParaRPr lang="ru-RU"/>
        </a:p>
      </dgm:t>
    </dgm:pt>
    <dgm:pt modelId="{B4342AC2-FF0A-4EEC-82A8-493F2F77E756}" type="pres">
      <dgm:prSet presAssocID="{F9A04970-B904-48BB-A2BF-583D78BAB0DF}" presName="Name21" presStyleCnt="0"/>
      <dgm:spPr/>
    </dgm:pt>
    <dgm:pt modelId="{C629435C-1D89-4892-8484-47C56181B337}" type="pres">
      <dgm:prSet presAssocID="{F9A04970-B904-48BB-A2BF-583D78BAB0DF}" presName="level2Shape" presStyleLbl="node2" presStyleIdx="0" presStyleCnt="3" custScaleY="139853" custLinFactNeighborX="9279" custLinFactNeighborY="41204"/>
      <dgm:spPr/>
      <dgm:t>
        <a:bodyPr/>
        <a:lstStyle/>
        <a:p>
          <a:endParaRPr lang="ru-RU"/>
        </a:p>
      </dgm:t>
    </dgm:pt>
    <dgm:pt modelId="{C9C66075-813C-40F3-BA4E-DEC8CCBFE302}" type="pres">
      <dgm:prSet presAssocID="{F9A04970-B904-48BB-A2BF-583D78BAB0DF}" presName="hierChild3" presStyleCnt="0"/>
      <dgm:spPr/>
    </dgm:pt>
    <dgm:pt modelId="{89766FE7-A5D1-4E50-AB8D-D5CDCF7B06CB}" type="pres">
      <dgm:prSet presAssocID="{DC4D4D92-0625-4905-89E0-340B40E6D88E}" presName="Name19" presStyleLbl="parChTrans1D2" presStyleIdx="1" presStyleCnt="3"/>
      <dgm:spPr/>
      <dgm:t>
        <a:bodyPr/>
        <a:lstStyle/>
        <a:p>
          <a:endParaRPr lang="ru-RU"/>
        </a:p>
      </dgm:t>
    </dgm:pt>
    <dgm:pt modelId="{712E6F5B-67EA-4641-8EDD-E658D68AFC66}" type="pres">
      <dgm:prSet presAssocID="{C17F54FD-0F55-4C82-BF12-78A11637D9DE}" presName="Name21" presStyleCnt="0"/>
      <dgm:spPr/>
    </dgm:pt>
    <dgm:pt modelId="{C13E5515-D95C-4485-890E-1AF1B4C2914E}" type="pres">
      <dgm:prSet presAssocID="{C17F54FD-0F55-4C82-BF12-78A11637D9DE}" presName="level2Shape" presStyleLbl="node2" presStyleIdx="1" presStyleCnt="3" custScaleY="139386" custLinFactNeighborX="17296" custLinFactNeighborY="74552"/>
      <dgm:spPr/>
      <dgm:t>
        <a:bodyPr/>
        <a:lstStyle/>
        <a:p>
          <a:endParaRPr lang="ru-RU"/>
        </a:p>
      </dgm:t>
    </dgm:pt>
    <dgm:pt modelId="{BE4760C0-4EED-48D9-9BBD-D6C55A928449}" type="pres">
      <dgm:prSet presAssocID="{C17F54FD-0F55-4C82-BF12-78A11637D9DE}" presName="hierChild3" presStyleCnt="0"/>
      <dgm:spPr/>
    </dgm:pt>
    <dgm:pt modelId="{AD03F9EF-5DD5-4E1E-8CE8-869185B3E32A}" type="pres">
      <dgm:prSet presAssocID="{00351207-5FE2-45C3-9453-B432BDFCC055}" presName="Name19" presStyleLbl="parChTrans1D2" presStyleIdx="2" presStyleCnt="3"/>
      <dgm:spPr/>
      <dgm:t>
        <a:bodyPr/>
        <a:lstStyle/>
        <a:p>
          <a:endParaRPr lang="ru-RU"/>
        </a:p>
      </dgm:t>
    </dgm:pt>
    <dgm:pt modelId="{E0357C02-9E2D-4A8E-9CCC-6AE1CB953468}" type="pres">
      <dgm:prSet presAssocID="{E97318C9-E295-4B61-B52D-F7C9C31A8AD9}" presName="Name21" presStyleCnt="0"/>
      <dgm:spPr/>
    </dgm:pt>
    <dgm:pt modelId="{E8875DED-3AEC-4BAF-9366-4FE1CEA20CE0}" type="pres">
      <dgm:prSet presAssocID="{E97318C9-E295-4B61-B52D-F7C9C31A8AD9}" presName="level2Shape" presStyleLbl="node2" presStyleIdx="2" presStyleCnt="3" custScaleX="134373" custScaleY="138878" custLinFactNeighborX="116" custLinFactNeighborY="40126"/>
      <dgm:spPr/>
      <dgm:t>
        <a:bodyPr/>
        <a:lstStyle/>
        <a:p>
          <a:endParaRPr lang="ru-RU"/>
        </a:p>
      </dgm:t>
    </dgm:pt>
    <dgm:pt modelId="{180BCE26-C73B-4A1D-BC34-A5D7CDDFAD4D}" type="pres">
      <dgm:prSet presAssocID="{E97318C9-E295-4B61-B52D-F7C9C31A8AD9}" presName="hierChild3" presStyleCnt="0"/>
      <dgm:spPr/>
    </dgm:pt>
    <dgm:pt modelId="{62BED2C6-502B-4BC9-BBEF-1E87E4E1C243}" type="pres">
      <dgm:prSet presAssocID="{8040B659-5D7A-4174-96AC-2992D5D3B7D4}" presName="bgShapesFlow" presStyleCnt="0"/>
      <dgm:spPr/>
    </dgm:pt>
  </dgm:ptLst>
  <dgm:cxnLst>
    <dgm:cxn modelId="{D670E945-8E98-44F3-85AC-A808E4EFE567}" srcId="{F9360440-C1F0-4F68-AF70-387A5ED3D8A3}" destId="{F9A04970-B904-48BB-A2BF-583D78BAB0DF}" srcOrd="0" destOrd="0" parTransId="{B2172620-446E-45D5-95ED-CE5D29880D88}" sibTransId="{982DC606-10A6-43B2-889B-3155DAA9A714}"/>
    <dgm:cxn modelId="{E392547C-0E35-42D4-8A74-3D456B5494C6}" type="presOf" srcId="{F9A04970-B904-48BB-A2BF-583D78BAB0DF}" destId="{C629435C-1D89-4892-8484-47C56181B337}" srcOrd="0" destOrd="0" presId="urn:microsoft.com/office/officeart/2005/8/layout/hierarchy6"/>
    <dgm:cxn modelId="{C7D35DD6-0382-474A-BD72-AD0396D3BD6D}" type="presOf" srcId="{F9360440-C1F0-4F68-AF70-387A5ED3D8A3}" destId="{B9707F51-7234-42AB-B4B2-7BA61C6591E7}" srcOrd="0" destOrd="0" presId="urn:microsoft.com/office/officeart/2005/8/layout/hierarchy6"/>
    <dgm:cxn modelId="{FEB0C30F-D77D-4E51-AC9F-FB9A1B16BEFF}" srcId="{8040B659-5D7A-4174-96AC-2992D5D3B7D4}" destId="{F9360440-C1F0-4F68-AF70-387A5ED3D8A3}" srcOrd="0" destOrd="0" parTransId="{65104D4A-016F-40BF-847D-936ED4641828}" sibTransId="{C9B5F922-B8DF-466D-B9F7-35DD53724C00}"/>
    <dgm:cxn modelId="{FE31636C-F862-4A72-BFA7-395EDF6A6464}" type="presOf" srcId="{DC4D4D92-0625-4905-89E0-340B40E6D88E}" destId="{89766FE7-A5D1-4E50-AB8D-D5CDCF7B06CB}" srcOrd="0" destOrd="0" presId="urn:microsoft.com/office/officeart/2005/8/layout/hierarchy6"/>
    <dgm:cxn modelId="{E35C08BA-6BA9-4397-9E88-E643A3195359}" type="presOf" srcId="{8040B659-5D7A-4174-96AC-2992D5D3B7D4}" destId="{883B3635-2C9A-4ACF-8693-8DFAD51DCE51}" srcOrd="0" destOrd="0" presId="urn:microsoft.com/office/officeart/2005/8/layout/hierarchy6"/>
    <dgm:cxn modelId="{DB2DBE26-AAA1-4DAE-8DDA-5C401AD4C4B4}" type="presOf" srcId="{E97318C9-E295-4B61-B52D-F7C9C31A8AD9}" destId="{E8875DED-3AEC-4BAF-9366-4FE1CEA20CE0}" srcOrd="0" destOrd="0" presId="urn:microsoft.com/office/officeart/2005/8/layout/hierarchy6"/>
    <dgm:cxn modelId="{53B6887C-A6B3-4FBD-8517-141975E415F3}" type="presOf" srcId="{C17F54FD-0F55-4C82-BF12-78A11637D9DE}" destId="{C13E5515-D95C-4485-890E-1AF1B4C2914E}" srcOrd="0" destOrd="0" presId="urn:microsoft.com/office/officeart/2005/8/layout/hierarchy6"/>
    <dgm:cxn modelId="{33F15DD7-1188-4845-A98E-300CF355F28A}" type="presOf" srcId="{B2172620-446E-45D5-95ED-CE5D29880D88}" destId="{9F700042-97CE-4760-BE61-12284778CD48}" srcOrd="0" destOrd="0" presId="urn:microsoft.com/office/officeart/2005/8/layout/hierarchy6"/>
    <dgm:cxn modelId="{19A77FBE-A0B8-49C1-AC86-1F666CA46C10}" type="presOf" srcId="{00351207-5FE2-45C3-9453-B432BDFCC055}" destId="{AD03F9EF-5DD5-4E1E-8CE8-869185B3E32A}" srcOrd="0" destOrd="0" presId="urn:microsoft.com/office/officeart/2005/8/layout/hierarchy6"/>
    <dgm:cxn modelId="{E4C058AA-650C-42E3-A767-D4ECA06D3ABE}" srcId="{F9360440-C1F0-4F68-AF70-387A5ED3D8A3}" destId="{E97318C9-E295-4B61-B52D-F7C9C31A8AD9}" srcOrd="2" destOrd="0" parTransId="{00351207-5FE2-45C3-9453-B432BDFCC055}" sibTransId="{D2D5F324-63AC-437D-B160-932EB8363FA5}"/>
    <dgm:cxn modelId="{CFC2495B-2C1F-40B5-AFB4-3532C9EF7AD9}" srcId="{F9360440-C1F0-4F68-AF70-387A5ED3D8A3}" destId="{C17F54FD-0F55-4C82-BF12-78A11637D9DE}" srcOrd="1" destOrd="0" parTransId="{DC4D4D92-0625-4905-89E0-340B40E6D88E}" sibTransId="{71541E95-2E2C-49A6-A555-3E17C3592443}"/>
    <dgm:cxn modelId="{D0109882-1815-40E0-958C-916C7781F7B7}" type="presParOf" srcId="{883B3635-2C9A-4ACF-8693-8DFAD51DCE51}" destId="{13DA6592-FC63-46F3-A9AF-FB2D3C4772CC}" srcOrd="0" destOrd="0" presId="urn:microsoft.com/office/officeart/2005/8/layout/hierarchy6"/>
    <dgm:cxn modelId="{37AE8EF5-D03F-4E30-B7FF-68109E9F74FB}" type="presParOf" srcId="{13DA6592-FC63-46F3-A9AF-FB2D3C4772CC}" destId="{C3BB3530-069E-4290-9354-A823D0E6E773}" srcOrd="0" destOrd="0" presId="urn:microsoft.com/office/officeart/2005/8/layout/hierarchy6"/>
    <dgm:cxn modelId="{10B01E64-1417-4100-A3D8-034A25C79DE2}" type="presParOf" srcId="{C3BB3530-069E-4290-9354-A823D0E6E773}" destId="{999A9DC9-0075-46DD-89FB-1D443939ABAD}" srcOrd="0" destOrd="0" presId="urn:microsoft.com/office/officeart/2005/8/layout/hierarchy6"/>
    <dgm:cxn modelId="{1D82FCE4-EABA-4DB5-9390-C7A67A777343}" type="presParOf" srcId="{999A9DC9-0075-46DD-89FB-1D443939ABAD}" destId="{B9707F51-7234-42AB-B4B2-7BA61C6591E7}" srcOrd="0" destOrd="0" presId="urn:microsoft.com/office/officeart/2005/8/layout/hierarchy6"/>
    <dgm:cxn modelId="{0F8FD311-9ADF-4815-8C70-E35276C02E6D}" type="presParOf" srcId="{999A9DC9-0075-46DD-89FB-1D443939ABAD}" destId="{E60EBBF9-80C5-4862-9B52-F948B0FF1247}" srcOrd="1" destOrd="0" presId="urn:microsoft.com/office/officeart/2005/8/layout/hierarchy6"/>
    <dgm:cxn modelId="{3B2F73E2-8A88-4E8B-8893-2CFDD8436B28}" type="presParOf" srcId="{E60EBBF9-80C5-4862-9B52-F948B0FF1247}" destId="{9F700042-97CE-4760-BE61-12284778CD48}" srcOrd="0" destOrd="0" presId="urn:microsoft.com/office/officeart/2005/8/layout/hierarchy6"/>
    <dgm:cxn modelId="{26C7CB01-844F-4ACF-95C1-2D9DD73BE3D6}" type="presParOf" srcId="{E60EBBF9-80C5-4862-9B52-F948B0FF1247}" destId="{B4342AC2-FF0A-4EEC-82A8-493F2F77E756}" srcOrd="1" destOrd="0" presId="urn:microsoft.com/office/officeart/2005/8/layout/hierarchy6"/>
    <dgm:cxn modelId="{9632FF03-6CAB-42CC-9C02-D3D74AEF4EBF}" type="presParOf" srcId="{B4342AC2-FF0A-4EEC-82A8-493F2F77E756}" destId="{C629435C-1D89-4892-8484-47C56181B337}" srcOrd="0" destOrd="0" presId="urn:microsoft.com/office/officeart/2005/8/layout/hierarchy6"/>
    <dgm:cxn modelId="{B44D7DC0-2DB1-4496-8EE0-D5654A6AE149}" type="presParOf" srcId="{B4342AC2-FF0A-4EEC-82A8-493F2F77E756}" destId="{C9C66075-813C-40F3-BA4E-DEC8CCBFE302}" srcOrd="1" destOrd="0" presId="urn:microsoft.com/office/officeart/2005/8/layout/hierarchy6"/>
    <dgm:cxn modelId="{49C78A86-91C8-458D-8502-655DA8CE6417}" type="presParOf" srcId="{E60EBBF9-80C5-4862-9B52-F948B0FF1247}" destId="{89766FE7-A5D1-4E50-AB8D-D5CDCF7B06CB}" srcOrd="2" destOrd="0" presId="urn:microsoft.com/office/officeart/2005/8/layout/hierarchy6"/>
    <dgm:cxn modelId="{EF7ECB8E-C979-41AC-A259-28B92DE67044}" type="presParOf" srcId="{E60EBBF9-80C5-4862-9B52-F948B0FF1247}" destId="{712E6F5B-67EA-4641-8EDD-E658D68AFC66}" srcOrd="3" destOrd="0" presId="urn:microsoft.com/office/officeart/2005/8/layout/hierarchy6"/>
    <dgm:cxn modelId="{231E5AC1-5B7B-4C07-B53C-E1281D8CE498}" type="presParOf" srcId="{712E6F5B-67EA-4641-8EDD-E658D68AFC66}" destId="{C13E5515-D95C-4485-890E-1AF1B4C2914E}" srcOrd="0" destOrd="0" presId="urn:microsoft.com/office/officeart/2005/8/layout/hierarchy6"/>
    <dgm:cxn modelId="{3D4055FB-9CD0-4264-8B4B-030A6613C3E6}" type="presParOf" srcId="{712E6F5B-67EA-4641-8EDD-E658D68AFC66}" destId="{BE4760C0-4EED-48D9-9BBD-D6C55A928449}" srcOrd="1" destOrd="0" presId="urn:microsoft.com/office/officeart/2005/8/layout/hierarchy6"/>
    <dgm:cxn modelId="{EDF00442-B8DC-4762-BA1B-359E9B8589F1}" type="presParOf" srcId="{E60EBBF9-80C5-4862-9B52-F948B0FF1247}" destId="{AD03F9EF-5DD5-4E1E-8CE8-869185B3E32A}" srcOrd="4" destOrd="0" presId="urn:microsoft.com/office/officeart/2005/8/layout/hierarchy6"/>
    <dgm:cxn modelId="{6E0226AF-B33B-4C95-A106-DE9B8A65FABD}" type="presParOf" srcId="{E60EBBF9-80C5-4862-9B52-F948B0FF1247}" destId="{E0357C02-9E2D-4A8E-9CCC-6AE1CB953468}" srcOrd="5" destOrd="0" presId="urn:microsoft.com/office/officeart/2005/8/layout/hierarchy6"/>
    <dgm:cxn modelId="{1693E07F-AB1E-4227-8876-D03B8199B760}" type="presParOf" srcId="{E0357C02-9E2D-4A8E-9CCC-6AE1CB953468}" destId="{E8875DED-3AEC-4BAF-9366-4FE1CEA20CE0}" srcOrd="0" destOrd="0" presId="urn:microsoft.com/office/officeart/2005/8/layout/hierarchy6"/>
    <dgm:cxn modelId="{41E08C69-259E-4AD0-B4C6-D574FBA10D50}" type="presParOf" srcId="{E0357C02-9E2D-4A8E-9CCC-6AE1CB953468}" destId="{180BCE26-C73B-4A1D-BC34-A5D7CDDFAD4D}" srcOrd="1" destOrd="0" presId="urn:microsoft.com/office/officeart/2005/8/layout/hierarchy6"/>
    <dgm:cxn modelId="{EAC414E0-D2E0-48CF-A90F-F8D63B51C56E}" type="presParOf" srcId="{883B3635-2C9A-4ACF-8693-8DFAD51DCE51}" destId="{62BED2C6-502B-4BC9-BBEF-1E87E4E1C243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9707F51-7234-42AB-B4B2-7BA61C6591E7}">
      <dsp:nvSpPr>
        <dsp:cNvPr id="0" name=""/>
        <dsp:cNvSpPr/>
      </dsp:nvSpPr>
      <dsp:spPr>
        <a:xfrm>
          <a:off x="1994611" y="785820"/>
          <a:ext cx="5011933" cy="186975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shade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shade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shade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rPr>
            <a:t>ПЕРОРАЛЬНО</a:t>
          </a:r>
          <a:endParaRPr lang="ru-RU" sz="3200" b="1" kern="1200" dirty="0" smtClean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 Script" pitchFamily="34" charset="0"/>
          </a:endParaRPr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rPr>
            <a:t>(ЧЕРЕЗ РОТ)</a:t>
          </a:r>
          <a:endParaRPr lang="ru-RU" sz="3200" b="1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 Script" pitchFamily="34" charset="0"/>
          </a:endParaRPr>
        </a:p>
      </dsp:txBody>
      <dsp:txXfrm>
        <a:off x="1994611" y="785820"/>
        <a:ext cx="5011933" cy="1869750"/>
      </dsp:txXfrm>
    </dsp:sp>
    <dsp:sp modelId="{9F700042-97CE-4760-BE61-12284778CD48}">
      <dsp:nvSpPr>
        <dsp:cNvPr id="0" name=""/>
        <dsp:cNvSpPr/>
      </dsp:nvSpPr>
      <dsp:spPr>
        <a:xfrm>
          <a:off x="1354832" y="2655570"/>
          <a:ext cx="3145745" cy="1575661"/>
        </a:xfrm>
        <a:custGeom>
          <a:avLst/>
          <a:gdLst/>
          <a:ahLst/>
          <a:cxnLst/>
          <a:rect l="0" t="0" r="0" b="0"/>
          <a:pathLst>
            <a:path>
              <a:moveTo>
                <a:pt x="3145745" y="0"/>
              </a:moveTo>
              <a:lnTo>
                <a:pt x="3145745" y="787830"/>
              </a:lnTo>
              <a:lnTo>
                <a:pt x="0" y="787830"/>
              </a:lnTo>
              <a:lnTo>
                <a:pt x="0" y="1575661"/>
              </a:lnTo>
            </a:path>
          </a:pathLst>
        </a:custGeom>
        <a:noFill/>
        <a:ln w="25400" cap="flat" cmpd="sng" algn="ctr">
          <a:solidFill>
            <a:srgbClr val="008000"/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629435C-1D89-4892-8484-47C56181B337}">
      <dsp:nvSpPr>
        <dsp:cNvPr id="0" name=""/>
        <dsp:cNvSpPr/>
      </dsp:nvSpPr>
      <dsp:spPr>
        <a:xfrm>
          <a:off x="214305" y="4231231"/>
          <a:ext cx="2281054" cy="2126748"/>
        </a:xfrm>
        <a:prstGeom prst="roundRect">
          <a:avLst>
            <a:gd name="adj" fmla="val 10000"/>
          </a:avLst>
        </a:prstGeom>
        <a:gradFill flip="none" rotWithShape="1">
          <a:gsLst>
            <a:gs pos="0">
              <a:schemeClr val="accent3">
                <a:lumMod val="50000"/>
              </a:schemeClr>
            </a:gs>
            <a:gs pos="80000">
              <a:schemeClr val="accent3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3500000" scaled="1"/>
          <a:tileRect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rPr>
            <a:t>ЧЕРЕЗ</a:t>
          </a:r>
        </a:p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rPr>
            <a:t> ПИЩУ</a:t>
          </a:r>
          <a:endParaRPr lang="ru-RU" sz="3600" b="1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 Script" pitchFamily="34" charset="0"/>
          </a:endParaRPr>
        </a:p>
      </dsp:txBody>
      <dsp:txXfrm>
        <a:off x="214305" y="4231231"/>
        <a:ext cx="2281054" cy="2126748"/>
      </dsp:txXfrm>
    </dsp:sp>
    <dsp:sp modelId="{89766FE7-A5D1-4E50-AB8D-D5CDCF7B06CB}">
      <dsp:nvSpPr>
        <dsp:cNvPr id="0" name=""/>
        <dsp:cNvSpPr/>
      </dsp:nvSpPr>
      <dsp:spPr>
        <a:xfrm>
          <a:off x="4454858" y="2655570"/>
          <a:ext cx="91440" cy="208278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041391"/>
              </a:lnTo>
              <a:lnTo>
                <a:pt x="48217" y="1041391"/>
              </a:lnTo>
              <a:lnTo>
                <a:pt x="48217" y="2082782"/>
              </a:lnTo>
            </a:path>
          </a:pathLst>
        </a:custGeom>
        <a:noFill/>
        <a:ln w="25400" cap="flat" cmpd="sng" algn="ctr">
          <a:solidFill>
            <a:srgbClr val="008000"/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13E5515-D95C-4485-890E-1AF1B4C2914E}">
      <dsp:nvSpPr>
        <dsp:cNvPr id="0" name=""/>
        <dsp:cNvSpPr/>
      </dsp:nvSpPr>
      <dsp:spPr>
        <a:xfrm>
          <a:off x="3362548" y="4738352"/>
          <a:ext cx="2281054" cy="2119647"/>
        </a:xfrm>
        <a:prstGeom prst="roundRect">
          <a:avLst>
            <a:gd name="adj" fmla="val 10000"/>
          </a:avLst>
        </a:prstGeom>
        <a:gradFill flip="none" rotWithShape="1">
          <a:gsLst>
            <a:gs pos="0">
              <a:schemeClr val="accent3">
                <a:lumMod val="50000"/>
              </a:schemeClr>
            </a:gs>
            <a:gs pos="80000">
              <a:schemeClr val="accent3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1"/>
          <a:tileRect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rPr>
            <a:t>ЧЕРЕЗ </a:t>
          </a:r>
        </a:p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rPr>
            <a:t>ВОДУ</a:t>
          </a:r>
          <a:endParaRPr lang="ru-RU" sz="3600" b="1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 Script" pitchFamily="34" charset="0"/>
          </a:endParaRPr>
        </a:p>
      </dsp:txBody>
      <dsp:txXfrm>
        <a:off x="3362548" y="4738352"/>
        <a:ext cx="2281054" cy="2119647"/>
      </dsp:txXfrm>
    </dsp:sp>
    <dsp:sp modelId="{AD03F9EF-5DD5-4E1E-8CE8-869185B3E32A}">
      <dsp:nvSpPr>
        <dsp:cNvPr id="0" name=""/>
        <dsp:cNvSpPr/>
      </dsp:nvSpPr>
      <dsp:spPr>
        <a:xfrm>
          <a:off x="4500578" y="2655570"/>
          <a:ext cx="2968017" cy="155926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79634"/>
              </a:lnTo>
              <a:lnTo>
                <a:pt x="2968017" y="779634"/>
              </a:lnTo>
              <a:lnTo>
                <a:pt x="2968017" y="1559268"/>
              </a:lnTo>
            </a:path>
          </a:pathLst>
        </a:custGeom>
        <a:noFill/>
        <a:ln w="25400" cap="flat" cmpd="sng" algn="ctr">
          <a:solidFill>
            <a:srgbClr val="008000"/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875DED-3AEC-4BAF-9366-4FE1CEA20CE0}">
      <dsp:nvSpPr>
        <dsp:cNvPr id="0" name=""/>
        <dsp:cNvSpPr/>
      </dsp:nvSpPr>
      <dsp:spPr>
        <a:xfrm>
          <a:off x="5936034" y="4214838"/>
          <a:ext cx="3065121" cy="2111922"/>
        </a:xfrm>
        <a:prstGeom prst="roundRect">
          <a:avLst>
            <a:gd name="adj" fmla="val 10000"/>
          </a:avLst>
        </a:prstGeom>
        <a:gradFill flip="none" rotWithShape="1">
          <a:gsLst>
            <a:gs pos="0">
              <a:schemeClr val="accent3">
                <a:lumMod val="50000"/>
              </a:schemeClr>
            </a:gs>
            <a:gs pos="80000">
              <a:schemeClr val="accent3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path path="rect">
            <a:fillToRect r="100000" b="100000"/>
          </a:path>
          <a:tileRect l="-100000" t="-10000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rPr>
            <a:t>ЧЕРЕЗ</a:t>
          </a:r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rPr>
            <a:t>ГРЯЗНЫЕ РУКИ</a:t>
          </a:r>
          <a:endParaRPr lang="ru-RU" sz="3200" b="1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 Script" pitchFamily="34" charset="0"/>
          </a:endParaRPr>
        </a:p>
      </dsp:txBody>
      <dsp:txXfrm>
        <a:off x="5936034" y="4214838"/>
        <a:ext cx="3065121" cy="211192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1A5D96-2911-4978-8880-1AE8647343DF}" type="datetimeFigureOut">
              <a:rPr lang="ru-RU"/>
              <a:pPr>
                <a:defRPr/>
              </a:pPr>
              <a:t>27.07.2012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11B11F-F8F2-42A5-8FDA-FDAF64F4D67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228FD2-1133-404B-8D74-F453559C7C58}" type="datetimeFigureOut">
              <a:rPr lang="ru-RU"/>
              <a:pPr>
                <a:defRPr/>
              </a:pPr>
              <a:t>27.07.2012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677DF8-84BA-4963-8904-AC1E9CC0C78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72771E-F00E-4551-81DD-38AD53D6B140}" type="datetimeFigureOut">
              <a:rPr lang="ru-RU"/>
              <a:pPr>
                <a:defRPr/>
              </a:pPr>
              <a:t>27.07.2012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AC9EDA-DB1A-44A0-AAD5-C0BB525613B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83FC1D-62DB-4146-A8F1-1F674BD71DE8}" type="datetimeFigureOut">
              <a:rPr lang="ru-RU"/>
              <a:pPr>
                <a:defRPr/>
              </a:pPr>
              <a:t>27.07.2012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D99057-B825-46C9-9095-B83B259D783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F04AD1-6698-4A24-A1DA-93EB20A8C4BC}" type="datetimeFigureOut">
              <a:rPr lang="ru-RU"/>
              <a:pPr>
                <a:defRPr/>
              </a:pPr>
              <a:t>27.07.2012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4F0EDD-BBFE-41B1-916C-52B9D1D6143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360D02-5C94-4119-B487-FD08B1484FD5}" type="datetimeFigureOut">
              <a:rPr lang="ru-RU"/>
              <a:pPr>
                <a:defRPr/>
              </a:pPr>
              <a:t>27.07.2012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F64E8-E7F0-4879-9461-E91C6C21141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6AE9A9-7B5F-4996-87BE-50DD02C758DE}" type="datetimeFigureOut">
              <a:rPr lang="ru-RU"/>
              <a:pPr>
                <a:defRPr/>
              </a:pPr>
              <a:t>27.07.2012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8B5DB3-B83D-4C15-AC35-D73067EA99A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65836E-670F-4761-9BEC-C3F449AF8497}" type="datetimeFigureOut">
              <a:rPr lang="ru-RU"/>
              <a:pPr>
                <a:defRPr/>
              </a:pPr>
              <a:t>27.07.2012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138CFF-A7FC-4FE7-8BBA-473BB39DB42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6493B7-1EAD-44DC-8FDE-E98DBC02CC1C}" type="datetimeFigureOut">
              <a:rPr lang="ru-RU"/>
              <a:pPr>
                <a:defRPr/>
              </a:pPr>
              <a:t>27.07.2012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E43180-EDCD-42CE-96F6-819D1E43CC4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0F215F-E0D4-43EF-8CBC-126AF644645E}" type="datetimeFigureOut">
              <a:rPr lang="ru-RU"/>
              <a:pPr>
                <a:defRPr/>
              </a:pPr>
              <a:t>27.07.2012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F651D3-153F-4A19-98DD-3616D8B53B0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11D341-5F69-4AC5-B8AD-6E6A2D9A5C3E}" type="datetimeFigureOut">
              <a:rPr lang="ru-RU"/>
              <a:pPr>
                <a:defRPr/>
              </a:pPr>
              <a:t>27.07.2012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A4669-05AC-4A60-A5AC-F5AB0E72FDC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3CE5936-A100-4A98-89F9-B6E3CA2B3602}" type="datetimeFigureOut">
              <a:rPr lang="ru-RU"/>
              <a:pPr>
                <a:defRPr/>
              </a:pPr>
              <a:t>27.07.2012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ECC6AF4-B921-4C98-9E31-A914ED54CC8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sochi-licey22.edusite.ru/images/bo1y.gif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prezentacii.com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hyperlink" Target="http://www.smayli.ru/smile/edaa-1039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gif"/><Relationship Id="rId4" Type="http://schemas.openxmlformats.org/officeDocument/2006/relationships/hyperlink" Target="http://fantasyflash.ru/anime/drink/image/drink19.gif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13" Type="http://schemas.openxmlformats.org/officeDocument/2006/relationships/image" Target="../media/image35.png"/><Relationship Id="rId3" Type="http://schemas.openxmlformats.org/officeDocument/2006/relationships/diagramLayout" Target="../diagrams/layout1.xml"/><Relationship Id="rId7" Type="http://schemas.openxmlformats.org/officeDocument/2006/relationships/hyperlink" Target="http://www.smeshariki.ru/vimages/factsimages/fact426.jpg" TargetMode="External"/><Relationship Id="rId12" Type="http://schemas.openxmlformats.org/officeDocument/2006/relationships/image" Target="../media/image34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11" Type="http://schemas.openxmlformats.org/officeDocument/2006/relationships/hyperlink" Target="http://www.izvestiaur.ru/upload/iblock/3d9/voda-futuriti.com.jpg" TargetMode="External"/><Relationship Id="rId5" Type="http://schemas.openxmlformats.org/officeDocument/2006/relationships/diagramColors" Target="../diagrams/colors1.xml"/><Relationship Id="rId10" Type="http://schemas.openxmlformats.org/officeDocument/2006/relationships/image" Target="../media/image33.pn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hyperlink" Target="http://jujuku.files.wordpress.com/2009/11/salmonella-bacteria.jpg" TargetMode="Externa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hyperlink" Target="http://bitmesra.ac.in/infectious/images1/campylobacteriosis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jpeg"/><Relationship Id="rId4" Type="http://schemas.openxmlformats.org/officeDocument/2006/relationships/hyperlink" Target="http://www.bel.ru/pics/news/2007/10/11/26644_66025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hyperlink" Target="http://www.smayli.ru/smile/edaa-799.html" TargetMode="Externa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img-fotki.yandex.ru/get/16/zodiakkp2007.4/0_85d5_a70d8389_XL" TargetMode="External"/><Relationship Id="rId3" Type="http://schemas.openxmlformats.org/officeDocument/2006/relationships/image" Target="../media/image44.jpeg"/><Relationship Id="rId7" Type="http://schemas.openxmlformats.org/officeDocument/2006/relationships/image" Target="../media/image43.jpeg"/><Relationship Id="rId2" Type="http://schemas.openxmlformats.org/officeDocument/2006/relationships/hyperlink" Target="http://s52.radikal.ru/i136/0810/c7/b8a6d777566d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bel.ru/pics/news/2007/10/11/26644_66025.jpg" TargetMode="External"/><Relationship Id="rId5" Type="http://schemas.openxmlformats.org/officeDocument/2006/relationships/image" Target="../media/image46.jpeg"/><Relationship Id="rId4" Type="http://schemas.openxmlformats.org/officeDocument/2006/relationships/image" Target="../media/image45.jpeg"/><Relationship Id="rId9" Type="http://schemas.openxmlformats.org/officeDocument/2006/relationships/image" Target="../media/image4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bitmesra.ac.in/infectious/images1/campylobacteriosis.jpg" TargetMode="External"/><Relationship Id="rId13" Type="http://schemas.openxmlformats.org/officeDocument/2006/relationships/hyperlink" Target="http://www.izvestiaur.ru/upload/iblock/3d9/voda-futuriti.com.jpg" TargetMode="External"/><Relationship Id="rId18" Type="http://schemas.openxmlformats.org/officeDocument/2006/relationships/hyperlink" Target="http://www.present4man.ru/images/autothumbs/images/cms/data/ev90793_sl_600_600.jpg" TargetMode="External"/><Relationship Id="rId3" Type="http://schemas.openxmlformats.org/officeDocument/2006/relationships/hyperlink" Target="http://www.smayli.ru/smile/edaa-799.html" TargetMode="External"/><Relationship Id="rId7" Type="http://schemas.openxmlformats.org/officeDocument/2006/relationships/hyperlink" Target="http://fantasyflash.ru/anime/drink/image/drink19.gif" TargetMode="External"/><Relationship Id="rId12" Type="http://schemas.openxmlformats.org/officeDocument/2006/relationships/hyperlink" Target="http://i146.photobucket.com/albums/r252/oricontest/dean9.gif" TargetMode="External"/><Relationship Id="rId17" Type="http://schemas.openxmlformats.org/officeDocument/2006/relationships/hyperlink" Target="http://kul1nar.ru/uploads/posts/2010-09/1285851172_1540898.jpg" TargetMode="External"/><Relationship Id="rId2" Type="http://schemas.openxmlformats.org/officeDocument/2006/relationships/hyperlink" Target="http://sochi-licey22.edusite.ru/images/bo1y.gif" TargetMode="External"/><Relationship Id="rId16" Type="http://schemas.openxmlformats.org/officeDocument/2006/relationships/hyperlink" Target="http://img-fotki.yandex.ru/get/8/vibpxhgglzd.991/0_22da2_f10fbe53_XL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img-fotki.yandex.ru/get/3606/dtufy1.5/0_f4fa_38cf1ad_XL" TargetMode="External"/><Relationship Id="rId11" Type="http://schemas.openxmlformats.org/officeDocument/2006/relationships/hyperlink" Target="http://img-fotki.yandex.ru/get/16/zodiakkp2007.4/0_85d5_a70d8389_XL" TargetMode="External"/><Relationship Id="rId5" Type="http://schemas.openxmlformats.org/officeDocument/2006/relationships/hyperlink" Target="http://img0.liveinternet.ru/images/attach/c/1/61/303/61303913_22.jpg" TargetMode="External"/><Relationship Id="rId15" Type="http://schemas.openxmlformats.org/officeDocument/2006/relationships/hyperlink" Target="http://a22003.rimg.info/icon/153113700004b0d4396e6e4e78dc117ff8eb94aa41.jpg" TargetMode="External"/><Relationship Id="rId10" Type="http://schemas.openxmlformats.org/officeDocument/2006/relationships/hyperlink" Target="http://jujuku.files.wordpress.com/2009/11/salmonella-bacteria.jpg" TargetMode="External"/><Relationship Id="rId4" Type="http://schemas.openxmlformats.org/officeDocument/2006/relationships/hyperlink" Target="http://www.smayli.ru/smile/edaa-1039.html" TargetMode="External"/><Relationship Id="rId9" Type="http://schemas.openxmlformats.org/officeDocument/2006/relationships/hyperlink" Target="http://www.bel.ru/pics/news/2007/10/11/26644_66025.jpg" TargetMode="External"/><Relationship Id="rId14" Type="http://schemas.openxmlformats.org/officeDocument/2006/relationships/hyperlink" Target="http://www.smeshariki.ru/vimages/factsimages/fact426.jpg" TargetMode="Externa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stat8.blog.ru/lr/0916b9fdbbea99bd121e0847ab2f98a9" TargetMode="External"/><Relationship Id="rId13" Type="http://schemas.openxmlformats.org/officeDocument/2006/relationships/hyperlink" Target="http://www.bembi.ru/system/pic.php?img_id=2134&amp;galid=53" TargetMode="External"/><Relationship Id="rId3" Type="http://schemas.openxmlformats.org/officeDocument/2006/relationships/hyperlink" Target="http://s45.radikal.ru/i107/0910/3f/ead2785faa44.jpg" TargetMode="External"/><Relationship Id="rId7" Type="http://schemas.openxmlformats.org/officeDocument/2006/relationships/hyperlink" Target="http://www.savok.org/uploads/posts/2009-11/1259559116_rrrrryer2.jpg" TargetMode="External"/><Relationship Id="rId12" Type="http://schemas.openxmlformats.org/officeDocument/2006/relationships/hyperlink" Target="http://www.discovery-chel.ru/assets/word/moroz.jpg" TargetMode="External"/><Relationship Id="rId2" Type="http://schemas.openxmlformats.org/officeDocument/2006/relationships/hyperlink" Target="http://www.alfavitzdorovia.ru/_mod_files/ce_images/articles/piramida.jpg" TargetMode="External"/><Relationship Id="rId16" Type="http://schemas.openxmlformats.org/officeDocument/2006/relationships/hyperlink" Target="http://potrebitel.net.ua/files/shvydka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foragro.ru/images/produce/myaso_kur/produce_myaso_kur_1_h_orig.jpeg" TargetMode="External"/><Relationship Id="rId11" Type="http://schemas.openxmlformats.org/officeDocument/2006/relationships/hyperlink" Target="http://medinfo.ua/file.php?000155df91464c32fb1c18a458154525" TargetMode="External"/><Relationship Id="rId5" Type="http://schemas.openxmlformats.org/officeDocument/2006/relationships/hyperlink" Target="http://www.domovoy24.ru/upload/iblock/a6b/top-2.jpg" TargetMode="External"/><Relationship Id="rId15" Type="http://schemas.openxmlformats.org/officeDocument/2006/relationships/hyperlink" Target="http://dic.academic.ru/dic.nsf/enc_medicine/2940/" TargetMode="External"/><Relationship Id="rId10" Type="http://schemas.openxmlformats.org/officeDocument/2006/relationships/hyperlink" Target="http://www.utkonos.ru/images/it/001/001/012/1011908P.jpg" TargetMode="External"/><Relationship Id="rId4" Type="http://schemas.openxmlformats.org/officeDocument/2006/relationships/hyperlink" Target="http://www.open-food.ru/images/17.jpg" TargetMode="External"/><Relationship Id="rId9" Type="http://schemas.openxmlformats.org/officeDocument/2006/relationships/hyperlink" Target="http://trademos.ru/data/wares/4ba35fe66ee21.gif" TargetMode="External"/><Relationship Id="rId14" Type="http://schemas.openxmlformats.org/officeDocument/2006/relationships/hyperlink" Target="http://www.freelancejob.ru/upload/118/98842714726924.jpg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img0.liveinternet.ru/images/attach/c/1/61/303/61303913_22.jpg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hyperlink" Target="http://www.smayli.ru/smile/eda-156.html" TargetMode="Externa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Картинка 4 из 64000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8938" y="1035050"/>
            <a:ext cx="5000625" cy="4608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357422" y="214290"/>
            <a:ext cx="6286544" cy="2143140"/>
          </a:xfrm>
          <a:prstGeom prst="rect">
            <a:avLst/>
          </a:prstGeom>
          <a:noFill/>
        </p:spPr>
        <p:txBody>
          <a:bodyPr>
            <a:prstTxWarp prst="textDeflateBottom">
              <a:avLst>
                <a:gd name="adj" fmla="val 37200"/>
              </a:avLst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dirty="0">
                <a:solidFill>
                  <a:srgbClr val="E63C1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ГИГИЕНА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143108" y="3357586"/>
            <a:ext cx="6929486" cy="2928934"/>
          </a:xfrm>
          <a:prstGeom prst="rect">
            <a:avLst/>
          </a:prstGeom>
          <a:noFill/>
        </p:spPr>
        <p:txBody>
          <a:bodyPr spcFirstLastPara="1">
            <a:prstTxWarp prst="textArchDown">
              <a:avLst>
                <a:gd name="adj" fmla="val 21338320"/>
              </a:avLst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0" b="1" dirty="0">
                <a:solidFill>
                  <a:srgbClr val="E63C1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ПИТАНИЯ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2714625"/>
            <a:ext cx="2286000" cy="2032000"/>
          </a:xfrm>
          <a:prstGeom prst="rect">
            <a:avLst/>
          </a:prstGeom>
          <a:noFill/>
          <a:ln w="38100">
            <a:solidFill>
              <a:srgbClr val="E63C1A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E63C1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Учитель биологии высшей квалификационной категории  </a:t>
            </a:r>
          </a:p>
          <a:p>
            <a:pPr>
              <a:defRPr/>
            </a:pPr>
            <a:r>
              <a:rPr lang="ru-RU" b="1" dirty="0">
                <a:solidFill>
                  <a:srgbClr val="E63C1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МОУ «СОШ № 11» г.Рязань</a:t>
            </a:r>
          </a:p>
          <a:p>
            <a:pPr>
              <a:defRPr/>
            </a:pPr>
            <a:r>
              <a:rPr lang="ru-RU" b="1" dirty="0">
                <a:solidFill>
                  <a:srgbClr val="E63C1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Есенина С.И.</a:t>
            </a:r>
          </a:p>
        </p:txBody>
      </p:sp>
      <p:sp>
        <p:nvSpPr>
          <p:cNvPr id="8" name="Прямоугольник 7"/>
          <p:cNvSpPr/>
          <p:nvPr/>
        </p:nvSpPr>
        <p:spPr bwMode="auto">
          <a:xfrm>
            <a:off x="0" y="4786322"/>
            <a:ext cx="2214562" cy="428625"/>
          </a:xfrm>
          <a:prstGeom prst="rect">
            <a:avLst/>
          </a:prstGeom>
          <a:solidFill>
            <a:schemeClr val="accent2"/>
          </a:solidFill>
          <a:ln>
            <a:solidFill>
              <a:schemeClr val="accent1">
                <a:lumMod val="20000"/>
                <a:lumOff val="80000"/>
              </a:schemeClr>
            </a:solidFill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0" hangingPunct="0">
              <a:defRPr/>
            </a:pP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hlinkClick r:id="rId4"/>
              </a:rPr>
              <a:t>Prezentacii.com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7" dur="2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0"/>
          <p:cNvGrpSpPr>
            <a:grpSpLocks/>
          </p:cNvGrpSpPr>
          <p:nvPr/>
        </p:nvGrpSpPr>
        <p:grpSpPr bwMode="auto">
          <a:xfrm>
            <a:off x="142875" y="2492375"/>
            <a:ext cx="6643688" cy="4151313"/>
            <a:chOff x="495318" y="357166"/>
            <a:chExt cx="6934202" cy="4650668"/>
          </a:xfrm>
        </p:grpSpPr>
        <p:pic>
          <p:nvPicPr>
            <p:cNvPr id="11269" name="Picture 7" descr="C:\Users\Светлана\Desktop\84927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714876" y="1641829"/>
              <a:ext cx="1643074" cy="15728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70" name="Рисунок 5" descr="Рисунок15.pn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1193572">
              <a:off x="3094783" y="3507636"/>
              <a:ext cx="1480469" cy="15001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71" name="Рисунок 6" descr="66903788_287e7fe6ff7f1e2dbc3b2ffe315330c0.png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95318" y="357166"/>
              <a:ext cx="6648450" cy="4286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72" name="Picture 8" descr="C:\Users\Светлана\Desktop\imagesCA5M1P6I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553095" y="2776543"/>
              <a:ext cx="1876425" cy="1438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2" name="TextBox 11"/>
          <p:cNvSpPr txBox="1"/>
          <p:nvPr/>
        </p:nvSpPr>
        <p:spPr>
          <a:xfrm>
            <a:off x="0" y="61913"/>
            <a:ext cx="9144000" cy="19383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514350" indent="-51435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rgbClr val="E63C1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cs typeface="Times New Roman" pitchFamily="18" charset="0"/>
              </a:rPr>
              <a:t>6. УПОТРЕБЛЯТЬ ПРОДУКТЫ, СТИМУЛИРУЮЩИЕ ПЕРИСТАЛЬТИКУ</a:t>
            </a:r>
          </a:p>
        </p:txBody>
      </p:sp>
      <p:sp>
        <p:nvSpPr>
          <p:cNvPr id="13" name="TextBox 12"/>
          <p:cNvSpPr txBox="1"/>
          <p:nvPr/>
        </p:nvSpPr>
        <p:spPr>
          <a:xfrm rot="2134749">
            <a:off x="1141705" y="3143612"/>
            <a:ext cx="7437896" cy="5574521"/>
          </a:xfrm>
          <a:prstGeom prst="rect">
            <a:avLst/>
          </a:prstGeom>
          <a:noFill/>
        </p:spPr>
        <p:txBody>
          <a:bodyPr spcFirstLastPara="1">
            <a:prstTxWarp prst="textArchUp">
              <a:avLst>
                <a:gd name="adj" fmla="val 8946903"/>
              </a:avLst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cs typeface="+mn-cs"/>
              </a:rPr>
              <a:t>своевременное избавление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cs typeface="+mn-cs"/>
              </a:rPr>
              <a:t> от </a:t>
            </a:r>
            <a:r>
              <a:rPr lang="ru-RU" sz="3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cs typeface="+mn-cs"/>
              </a:rPr>
              <a:t>непереваренной</a:t>
            </a: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cs typeface="+mn-cs"/>
              </a:rPr>
              <a:t>  пищи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Рисунок 3" descr="Рисунок1.png"/>
          <p:cNvPicPr>
            <a:picLocks noChangeAspect="1"/>
          </p:cNvPicPr>
          <p:nvPr/>
        </p:nvPicPr>
        <p:blipFill>
          <a:blip r:embed="rId2" cstate="print"/>
          <a:srcRect l="1862" t="2747" r="3226" b="9891"/>
          <a:stretch>
            <a:fillRect/>
          </a:stretch>
        </p:blipFill>
        <p:spPr bwMode="auto">
          <a:xfrm>
            <a:off x="2786063" y="857250"/>
            <a:ext cx="5643562" cy="586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-71438" y="71438"/>
            <a:ext cx="9144001" cy="114300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ПРАВИЛЬНЫЙ СОСТАВ ДНЕВНОГО ПИЩЕВОГО РАЦИОНА</a:t>
            </a:r>
            <a:endParaRPr lang="ru-RU" sz="3200" b="1" dirty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</p:txBody>
      </p:sp>
      <p:sp>
        <p:nvSpPr>
          <p:cNvPr id="12292" name="TextBox 5"/>
          <p:cNvSpPr txBox="1">
            <a:spLocks noChangeArrowheads="1"/>
          </p:cNvSpPr>
          <p:nvPr/>
        </p:nvSpPr>
        <p:spPr bwMode="auto">
          <a:xfrm>
            <a:off x="6000750" y="1571625"/>
            <a:ext cx="2571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2293" name="TextBox 6"/>
          <p:cNvSpPr txBox="1">
            <a:spLocks noChangeArrowheads="1"/>
          </p:cNvSpPr>
          <p:nvPr/>
        </p:nvSpPr>
        <p:spPr bwMode="auto">
          <a:xfrm>
            <a:off x="9429750" y="1928813"/>
            <a:ext cx="1841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grpSp>
        <p:nvGrpSpPr>
          <p:cNvPr id="2" name="Группа 11"/>
          <p:cNvGrpSpPr>
            <a:grpSpLocks/>
          </p:cNvGrpSpPr>
          <p:nvPr/>
        </p:nvGrpSpPr>
        <p:grpSpPr bwMode="auto">
          <a:xfrm>
            <a:off x="-292100" y="5715000"/>
            <a:ext cx="3506788" cy="2414588"/>
            <a:chOff x="-292474" y="5715016"/>
            <a:chExt cx="3507149" cy="2414257"/>
          </a:xfrm>
        </p:grpSpPr>
        <p:sp>
          <p:nvSpPr>
            <p:cNvPr id="8" name="TextBox 7"/>
            <p:cNvSpPr txBox="1"/>
            <p:nvPr/>
          </p:nvSpPr>
          <p:spPr>
            <a:xfrm rot="418732">
              <a:off x="-292474" y="6129009"/>
              <a:ext cx="2857488" cy="2000264"/>
            </a:xfrm>
            <a:prstGeom prst="rect">
              <a:avLst/>
            </a:prstGeom>
            <a:noFill/>
          </p:spPr>
          <p:txBody>
            <a:bodyPr spcFirstLastPara="1">
              <a:prstTxWarp prst="textArchUp">
                <a:avLst>
                  <a:gd name="adj" fmla="val 10515190"/>
                </a:avLst>
              </a:prstTxWarp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4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egoe Script" pitchFamily="34" charset="0"/>
                  <a:cs typeface="+mn-cs"/>
                </a:rPr>
                <a:t>ХЛЕБ,КАШИ,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4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egoe Script" pitchFamily="34" charset="0"/>
                  <a:cs typeface="+mn-cs"/>
                </a:rPr>
                <a:t>МАКАРОНЫ,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4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egoe Script" pitchFamily="34" charset="0"/>
                  <a:cs typeface="+mn-cs"/>
                </a:rPr>
                <a:t>РИС–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4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egoe Script" pitchFamily="34" charset="0"/>
                  <a:cs typeface="+mn-cs"/>
                </a:rPr>
                <a:t> </a:t>
              </a:r>
              <a:r>
                <a:rPr lang="ru-RU" sz="2400" b="1" dirty="0">
                  <a:solidFill>
                    <a:schemeClr val="tx2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egoe Script" pitchFamily="34" charset="0"/>
                  <a:cs typeface="+mn-cs"/>
                </a:rPr>
                <a:t>6-11 ЧАСТЕЙ</a:t>
              </a:r>
            </a:p>
          </p:txBody>
        </p:sp>
        <p:cxnSp>
          <p:nvCxnSpPr>
            <p:cNvPr id="10" name="Прямая со стрелкой 9"/>
            <p:cNvCxnSpPr/>
            <p:nvPr/>
          </p:nvCxnSpPr>
          <p:spPr>
            <a:xfrm>
              <a:off x="2571671" y="5715016"/>
              <a:ext cx="643004" cy="358726"/>
            </a:xfrm>
            <a:prstGeom prst="straightConnector1">
              <a:avLst/>
            </a:prstGeom>
            <a:ln w="76200">
              <a:solidFill>
                <a:srgbClr val="FF0000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295" name="TextBox 12"/>
          <p:cNvSpPr txBox="1">
            <a:spLocks noChangeArrowheads="1"/>
          </p:cNvSpPr>
          <p:nvPr/>
        </p:nvSpPr>
        <p:spPr bwMode="auto">
          <a:xfrm>
            <a:off x="571500" y="2071688"/>
            <a:ext cx="25717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grpSp>
        <p:nvGrpSpPr>
          <p:cNvPr id="3" name="Группа 19"/>
          <p:cNvGrpSpPr>
            <a:grpSpLocks/>
          </p:cNvGrpSpPr>
          <p:nvPr/>
        </p:nvGrpSpPr>
        <p:grpSpPr bwMode="auto">
          <a:xfrm>
            <a:off x="412750" y="4357688"/>
            <a:ext cx="3373438" cy="863600"/>
            <a:chOff x="412885" y="4357694"/>
            <a:chExt cx="3373297" cy="863776"/>
          </a:xfrm>
        </p:grpSpPr>
        <p:sp>
          <p:nvSpPr>
            <p:cNvPr id="14" name="TextBox 13"/>
            <p:cNvSpPr txBox="1"/>
            <p:nvPr/>
          </p:nvSpPr>
          <p:spPr>
            <a:xfrm rot="1139144">
              <a:off x="412885" y="4390473"/>
              <a:ext cx="2920886" cy="830997"/>
            </a:xfrm>
            <a:prstGeom prst="rect">
              <a:avLst/>
            </a:prstGeom>
            <a:noFill/>
          </p:spPr>
          <p:txBody>
            <a:bodyPr spcFirstLastPara="1">
              <a:prstTxWarp prst="textArchUp">
                <a:avLst>
                  <a:gd name="adj" fmla="val 10642644"/>
                </a:avLst>
              </a:prstTxWarp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4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egoe Script" pitchFamily="34" charset="0"/>
                  <a:cs typeface="+mn-cs"/>
                </a:rPr>
                <a:t>ОВОЩИ</a:t>
              </a:r>
              <a:r>
                <a:rPr lang="ru-RU" sz="2400" b="1" dirty="0">
                  <a:solidFill>
                    <a:srgbClr val="E63C1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cs typeface="+mn-cs"/>
                </a:rPr>
                <a:t> – 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400" b="1" dirty="0">
                  <a:solidFill>
                    <a:schemeClr val="tx2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egoe Script" pitchFamily="34" charset="0"/>
                  <a:cs typeface="+mn-cs"/>
                </a:rPr>
                <a:t>3-5 ЧАСТЕЙ </a:t>
              </a:r>
            </a:p>
          </p:txBody>
        </p:sp>
        <p:cxnSp>
          <p:nvCxnSpPr>
            <p:cNvPr id="15" name="Прямая со стрелкой 14"/>
            <p:cNvCxnSpPr/>
            <p:nvPr/>
          </p:nvCxnSpPr>
          <p:spPr>
            <a:xfrm>
              <a:off x="3000402" y="4357694"/>
              <a:ext cx="785780" cy="357260"/>
            </a:xfrm>
            <a:prstGeom prst="straightConnector1">
              <a:avLst/>
            </a:prstGeom>
            <a:ln w="76200">
              <a:solidFill>
                <a:srgbClr val="FF0000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Группа 20"/>
          <p:cNvGrpSpPr>
            <a:grpSpLocks/>
          </p:cNvGrpSpPr>
          <p:nvPr/>
        </p:nvGrpSpPr>
        <p:grpSpPr bwMode="auto">
          <a:xfrm rot="814431">
            <a:off x="6499225" y="4486275"/>
            <a:ext cx="2921000" cy="830263"/>
            <a:chOff x="6340579" y="6274545"/>
            <a:chExt cx="2920886" cy="830997"/>
          </a:xfrm>
        </p:grpSpPr>
        <p:sp>
          <p:nvSpPr>
            <p:cNvPr id="22" name="TextBox 21"/>
            <p:cNvSpPr txBox="1"/>
            <p:nvPr/>
          </p:nvSpPr>
          <p:spPr>
            <a:xfrm rot="363543">
              <a:off x="6340579" y="6274545"/>
              <a:ext cx="2920886" cy="830997"/>
            </a:xfrm>
            <a:prstGeom prst="rect">
              <a:avLst/>
            </a:prstGeom>
            <a:noFill/>
          </p:spPr>
          <p:txBody>
            <a:bodyPr spcFirstLastPara="1">
              <a:prstTxWarp prst="textArchUp">
                <a:avLst>
                  <a:gd name="adj" fmla="val 10642644"/>
                </a:avLst>
              </a:prstTxWarp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4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egoe Script" pitchFamily="34" charset="0"/>
                  <a:cs typeface="+mn-cs"/>
                </a:rPr>
                <a:t>ФРУКТЫ</a:t>
              </a:r>
              <a:r>
                <a:rPr lang="ru-RU" sz="2400" b="1" dirty="0">
                  <a:solidFill>
                    <a:srgbClr val="E63C1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cs typeface="+mn-cs"/>
                </a:rPr>
                <a:t> – 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400" b="1" dirty="0">
                  <a:solidFill>
                    <a:schemeClr val="tx2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egoe Script" pitchFamily="34" charset="0"/>
                  <a:cs typeface="+mn-cs"/>
                </a:rPr>
                <a:t>2-4 ЧАСТИ </a:t>
              </a:r>
            </a:p>
          </p:txBody>
        </p:sp>
        <p:cxnSp>
          <p:nvCxnSpPr>
            <p:cNvPr id="23" name="Прямая со стрелкой 22"/>
            <p:cNvCxnSpPr/>
            <p:nvPr/>
          </p:nvCxnSpPr>
          <p:spPr>
            <a:xfrm rot="9985569" flipV="1">
              <a:off x="6985103" y="6332728"/>
              <a:ext cx="571478" cy="286003"/>
            </a:xfrm>
            <a:prstGeom prst="straightConnector1">
              <a:avLst/>
            </a:prstGeom>
            <a:ln w="76200">
              <a:solidFill>
                <a:srgbClr val="FF0000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Группа 25"/>
          <p:cNvGrpSpPr>
            <a:grpSpLocks/>
          </p:cNvGrpSpPr>
          <p:nvPr/>
        </p:nvGrpSpPr>
        <p:grpSpPr bwMode="auto">
          <a:xfrm>
            <a:off x="739775" y="3068638"/>
            <a:ext cx="3689350" cy="1146175"/>
            <a:chOff x="81695" y="4500570"/>
            <a:chExt cx="3688607" cy="1146040"/>
          </a:xfrm>
        </p:grpSpPr>
        <p:sp>
          <p:nvSpPr>
            <p:cNvPr id="27" name="TextBox 26"/>
            <p:cNvSpPr txBox="1"/>
            <p:nvPr/>
          </p:nvSpPr>
          <p:spPr>
            <a:xfrm rot="689734">
              <a:off x="81695" y="4815613"/>
              <a:ext cx="2920886" cy="830997"/>
            </a:xfrm>
            <a:prstGeom prst="rect">
              <a:avLst/>
            </a:prstGeom>
            <a:noFill/>
          </p:spPr>
          <p:txBody>
            <a:bodyPr spcFirstLastPara="1">
              <a:prstTxWarp prst="textArchUp">
                <a:avLst>
                  <a:gd name="adj" fmla="val 10642644"/>
                </a:avLst>
              </a:prstTxWarp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4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egoe Script" pitchFamily="34" charset="0"/>
                  <a:cs typeface="+mn-cs"/>
                </a:rPr>
                <a:t>МОЛОКО,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4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egoe Script" pitchFamily="34" charset="0"/>
                  <a:cs typeface="+mn-cs"/>
                </a:rPr>
                <a:t>ЙОГУРТЫ,СЫР</a:t>
              </a:r>
              <a:r>
                <a:rPr lang="ru-RU" sz="2400" b="1" dirty="0">
                  <a:solidFill>
                    <a:srgbClr val="E63C1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cs typeface="+mn-cs"/>
                </a:rPr>
                <a:t> – 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400" b="1" dirty="0">
                  <a:solidFill>
                    <a:schemeClr val="tx2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egoe Script" pitchFamily="34" charset="0"/>
                  <a:cs typeface="+mn-cs"/>
                </a:rPr>
                <a:t>2-3 ЧАСТИ </a:t>
              </a:r>
            </a:p>
          </p:txBody>
        </p:sp>
        <p:cxnSp>
          <p:nvCxnSpPr>
            <p:cNvPr id="28" name="Прямая со стрелкой 27"/>
            <p:cNvCxnSpPr/>
            <p:nvPr/>
          </p:nvCxnSpPr>
          <p:spPr>
            <a:xfrm>
              <a:off x="2770378" y="4500570"/>
              <a:ext cx="999924" cy="288891"/>
            </a:xfrm>
            <a:prstGeom prst="straightConnector1">
              <a:avLst/>
            </a:prstGeom>
            <a:ln w="76200">
              <a:solidFill>
                <a:srgbClr val="FF0000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Группа 32"/>
          <p:cNvGrpSpPr>
            <a:grpSpLocks/>
          </p:cNvGrpSpPr>
          <p:nvPr/>
        </p:nvGrpSpPr>
        <p:grpSpPr bwMode="auto">
          <a:xfrm rot="-650955">
            <a:off x="6197600" y="2781300"/>
            <a:ext cx="2921000" cy="962025"/>
            <a:chOff x="182860" y="5229013"/>
            <a:chExt cx="2920886" cy="962170"/>
          </a:xfrm>
        </p:grpSpPr>
        <p:sp>
          <p:nvSpPr>
            <p:cNvPr id="34" name="TextBox 33"/>
            <p:cNvSpPr txBox="1"/>
            <p:nvPr/>
          </p:nvSpPr>
          <p:spPr>
            <a:xfrm rot="1139144">
              <a:off x="182860" y="5360186"/>
              <a:ext cx="2920886" cy="830997"/>
            </a:xfrm>
            <a:prstGeom prst="rect">
              <a:avLst/>
            </a:prstGeom>
            <a:noFill/>
          </p:spPr>
          <p:txBody>
            <a:bodyPr spcFirstLastPara="1">
              <a:prstTxWarp prst="textArchUp">
                <a:avLst>
                  <a:gd name="adj" fmla="val 10642644"/>
                </a:avLst>
              </a:prstTxWarp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4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egoe Script" pitchFamily="34" charset="0"/>
                  <a:cs typeface="+mn-cs"/>
                </a:rPr>
                <a:t>МЯСО,ПТИЦА,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4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egoe Script" pitchFamily="34" charset="0"/>
                  <a:cs typeface="+mn-cs"/>
                </a:rPr>
                <a:t>РЫБА, ЯЙЦА, 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4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egoe Script" pitchFamily="34" charset="0"/>
                  <a:cs typeface="+mn-cs"/>
                </a:rPr>
                <a:t>ОРЕХИ,БОБЫ</a:t>
              </a:r>
              <a:r>
                <a:rPr lang="ru-RU" sz="2400" b="1" dirty="0">
                  <a:solidFill>
                    <a:srgbClr val="E63C1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cs typeface="+mn-cs"/>
                </a:rPr>
                <a:t> – 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400" b="1" dirty="0">
                  <a:solidFill>
                    <a:schemeClr val="tx2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egoe Script" pitchFamily="34" charset="0"/>
                  <a:cs typeface="+mn-cs"/>
                </a:rPr>
                <a:t>2-3 ЧАСТИ </a:t>
              </a:r>
            </a:p>
          </p:txBody>
        </p:sp>
        <p:cxnSp>
          <p:nvCxnSpPr>
            <p:cNvPr id="35" name="Прямая со стрелкой 34"/>
            <p:cNvCxnSpPr/>
            <p:nvPr/>
          </p:nvCxnSpPr>
          <p:spPr>
            <a:xfrm rot="11450955" flipV="1">
              <a:off x="797642" y="5218415"/>
              <a:ext cx="565128" cy="466795"/>
            </a:xfrm>
            <a:prstGeom prst="straightConnector1">
              <a:avLst/>
            </a:prstGeom>
            <a:ln w="76200">
              <a:solidFill>
                <a:srgbClr val="FF0000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Группа 23"/>
          <p:cNvGrpSpPr>
            <a:grpSpLocks/>
          </p:cNvGrpSpPr>
          <p:nvPr/>
        </p:nvGrpSpPr>
        <p:grpSpPr bwMode="auto">
          <a:xfrm rot="-1717749">
            <a:off x="406400" y="1941513"/>
            <a:ext cx="4724400" cy="993775"/>
            <a:chOff x="-722069" y="4002043"/>
            <a:chExt cx="4261193" cy="993329"/>
          </a:xfrm>
        </p:grpSpPr>
        <p:sp>
          <p:nvSpPr>
            <p:cNvPr id="25" name="TextBox 13"/>
            <p:cNvSpPr txBox="1"/>
            <p:nvPr/>
          </p:nvSpPr>
          <p:spPr>
            <a:xfrm rot="1139144">
              <a:off x="-722069" y="4002043"/>
              <a:ext cx="4112119" cy="830997"/>
            </a:xfrm>
            <a:prstGeom prst="rect">
              <a:avLst/>
            </a:prstGeom>
            <a:noFill/>
          </p:spPr>
          <p:txBody>
            <a:bodyPr spcFirstLastPara="1">
              <a:prstTxWarp prst="textArchUp">
                <a:avLst>
                  <a:gd name="adj" fmla="val 11082260"/>
                </a:avLst>
              </a:prstTxWarp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ru-RU" sz="24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egoe Script" pitchFamily="34" charset="0"/>
                </a:rPr>
                <a:t>ЖИРЫ,МАСЛА,СЛАДОСТИ</a:t>
              </a:r>
              <a:r>
                <a:rPr lang="ru-RU" sz="2400" b="1" dirty="0" smtClean="0">
                  <a:solidFill>
                    <a:srgbClr val="E63C1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– </a:t>
              </a:r>
            </a:p>
            <a:p>
              <a:pPr algn="ctr">
                <a:defRPr/>
              </a:pPr>
              <a:r>
                <a:rPr lang="ru-RU" sz="2400" b="1" dirty="0" smtClean="0">
                  <a:solidFill>
                    <a:schemeClr val="tx2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egoe Script" pitchFamily="34" charset="0"/>
                </a:rPr>
                <a:t>1 ЧАСТЬ</a:t>
              </a:r>
              <a:endParaRPr lang="ru-RU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endParaRPr>
            </a:p>
          </p:txBody>
        </p:sp>
        <p:cxnSp>
          <p:nvCxnSpPr>
            <p:cNvPr id="26" name="Прямая со стрелкой 25"/>
            <p:cNvCxnSpPr/>
            <p:nvPr/>
          </p:nvCxnSpPr>
          <p:spPr>
            <a:xfrm rot="1717749">
              <a:off x="2635397" y="4698429"/>
              <a:ext cx="902067" cy="285622"/>
            </a:xfrm>
            <a:prstGeom prst="straightConnector1">
              <a:avLst/>
            </a:prstGeom>
            <a:ln w="76200">
              <a:solidFill>
                <a:srgbClr val="FF0000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Группа 14"/>
          <p:cNvGrpSpPr>
            <a:grpSpLocks/>
          </p:cNvGrpSpPr>
          <p:nvPr/>
        </p:nvGrpSpPr>
        <p:grpSpPr bwMode="auto">
          <a:xfrm>
            <a:off x="0" y="1714500"/>
            <a:ext cx="4259263" cy="5143500"/>
            <a:chOff x="0" y="2371749"/>
            <a:chExt cx="3664800" cy="4486275"/>
          </a:xfrm>
        </p:grpSpPr>
        <p:pic>
          <p:nvPicPr>
            <p:cNvPr id="13318" name="Рисунок 9" descr="Рисунок16.png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2371749"/>
              <a:ext cx="3143240" cy="4486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19" name="Picture 15" descr="C:\Users\Светлана\Desktop\Рисунок17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1214348">
              <a:off x="2113895" y="5368311"/>
              <a:ext cx="1550905" cy="12229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4" name="TextBox 13"/>
          <p:cNvSpPr txBox="1"/>
          <p:nvPr/>
        </p:nvSpPr>
        <p:spPr>
          <a:xfrm>
            <a:off x="0" y="133350"/>
            <a:ext cx="9144000" cy="1938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514350" indent="-51435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rgbClr val="E63C1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cs typeface="Times New Roman" pitchFamily="18" charset="0"/>
              </a:rPr>
              <a:t>7. ПОСЛЕДНИЙ ПРИЁМ ПИЩИ – ЗА 1,5-2 ЧАСА </a:t>
            </a:r>
          </a:p>
          <a:p>
            <a:pPr marL="514350" indent="-51435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rgbClr val="E63C1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cs typeface="Times New Roman" pitchFamily="18" charset="0"/>
              </a:rPr>
              <a:t>ДО СНА</a:t>
            </a:r>
          </a:p>
        </p:txBody>
      </p:sp>
      <p:sp>
        <p:nvSpPr>
          <p:cNvPr id="16" name="TextBox 15"/>
          <p:cNvSpPr txBox="1"/>
          <p:nvPr/>
        </p:nvSpPr>
        <p:spPr>
          <a:xfrm rot="1209792">
            <a:off x="3606971" y="2445361"/>
            <a:ext cx="4857784" cy="1575299"/>
          </a:xfrm>
          <a:prstGeom prst="rect">
            <a:avLst/>
          </a:prstGeom>
          <a:noFill/>
        </p:spPr>
        <p:txBody>
          <a:bodyPr>
            <a:prstTxWarp prst="textChevron">
              <a:avLst>
                <a:gd name="adj" fmla="val 28858"/>
              </a:avLst>
            </a:prstTxWarp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cs typeface="+mn-cs"/>
              </a:rPr>
              <a:t>бессонница</a:t>
            </a:r>
          </a:p>
        </p:txBody>
      </p:sp>
      <p:sp>
        <p:nvSpPr>
          <p:cNvPr id="17" name="TextBox 16"/>
          <p:cNvSpPr txBox="1"/>
          <p:nvPr/>
        </p:nvSpPr>
        <p:spPr>
          <a:xfrm rot="1427634">
            <a:off x="3300053" y="4406132"/>
            <a:ext cx="4786314" cy="1589983"/>
          </a:xfrm>
          <a:prstGeom prst="rect">
            <a:avLst/>
          </a:prstGeom>
          <a:noFill/>
        </p:spPr>
        <p:txBody>
          <a:bodyPr>
            <a:prstTxWarp prst="textChevron">
              <a:avLst>
                <a:gd name="adj" fmla="val 34505"/>
              </a:avLst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cs typeface="+mn-cs"/>
              </a:rPr>
              <a:t>ожирение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33350"/>
            <a:ext cx="9144000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514350" indent="-51435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rgbClr val="E63C1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cs typeface="Times New Roman" pitchFamily="18" charset="0"/>
              </a:rPr>
              <a:t>8. ИЗБЕГАТЬ СУХОЯДЕНИЯ</a:t>
            </a:r>
          </a:p>
        </p:txBody>
      </p:sp>
      <p:grpSp>
        <p:nvGrpSpPr>
          <p:cNvPr id="14339" name="Группа 20"/>
          <p:cNvGrpSpPr>
            <a:grpSpLocks/>
          </p:cNvGrpSpPr>
          <p:nvPr/>
        </p:nvGrpSpPr>
        <p:grpSpPr bwMode="auto">
          <a:xfrm>
            <a:off x="285750" y="1452563"/>
            <a:ext cx="6000750" cy="4619625"/>
            <a:chOff x="0" y="1328492"/>
            <a:chExt cx="6000760" cy="4619384"/>
          </a:xfrm>
        </p:grpSpPr>
        <p:pic>
          <p:nvPicPr>
            <p:cNvPr id="30723" name="Picture 3" descr="C:\Users\Светлана\Desktop\125302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42844" y="1328492"/>
              <a:ext cx="2809892" cy="2243384"/>
            </a:xfrm>
            <a:prstGeom prst="ellipse">
              <a:avLst/>
            </a:prstGeom>
            <a:noFill/>
          </p:spPr>
        </p:pic>
        <p:pic>
          <p:nvPicPr>
            <p:cNvPr id="14347" name="Picture 4" descr="C:\Users\Светлана\Desktop\mastava1.png"/>
            <p:cNvPicPr>
              <a:picLocks noChangeAspect="1" noChangeArrowheads="1"/>
            </p:cNvPicPr>
            <p:nvPr/>
          </p:nvPicPr>
          <p:blipFill>
            <a:blip r:embed="rId3" cstate="print"/>
            <a:srcRect l="8333" t="14999" r="8333" b="13333"/>
            <a:stretch>
              <a:fillRect/>
            </a:stretch>
          </p:blipFill>
          <p:spPr bwMode="auto">
            <a:xfrm>
              <a:off x="0" y="3429000"/>
              <a:ext cx="2928926" cy="25188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48" name="Picture 5" descr="C:\Users\Светлана\Desktop\grechnevaya-kasha-s-molokom_091124181248_091127081435_F.png"/>
            <p:cNvPicPr>
              <a:picLocks noChangeAspect="1" noChangeArrowheads="1"/>
            </p:cNvPicPr>
            <p:nvPr/>
          </p:nvPicPr>
          <p:blipFill>
            <a:blip r:embed="rId4" cstate="print"/>
            <a:srcRect l="1785" t="5882" r="4465" b="5882"/>
            <a:stretch>
              <a:fillRect/>
            </a:stretch>
          </p:blipFill>
          <p:spPr bwMode="auto">
            <a:xfrm>
              <a:off x="2285984" y="2428868"/>
              <a:ext cx="3714776" cy="25717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4340" name="Picture 12" descr="C:\Users\Светлана\Desktop\Рисунок1.png"/>
          <p:cNvPicPr>
            <a:picLocks noChangeAspect="1" noChangeArrowheads="1"/>
          </p:cNvPicPr>
          <p:nvPr/>
        </p:nvPicPr>
        <p:blipFill>
          <a:blip r:embed="rId5" cstate="print">
            <a:lum bright="-20000"/>
          </a:blip>
          <a:srcRect/>
          <a:stretch>
            <a:fillRect/>
          </a:stretch>
        </p:blipFill>
        <p:spPr bwMode="auto">
          <a:xfrm>
            <a:off x="6786563" y="4919663"/>
            <a:ext cx="2214562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15" descr="C:\Users\Светлана\Desktop\Рисунок17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16688" y="2714625"/>
            <a:ext cx="2500312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14" descr="C:\Users\Светлана\Desktop\Рисунок2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-156228">
            <a:off x="6391275" y="985838"/>
            <a:ext cx="2576513" cy="151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6" name="Прямая соединительная линия 15"/>
          <p:cNvCxnSpPr/>
          <p:nvPr/>
        </p:nvCxnSpPr>
        <p:spPr>
          <a:xfrm rot="5400000">
            <a:off x="4929188" y="2643187"/>
            <a:ext cx="6000750" cy="2143125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16200000" flipH="1">
            <a:off x="4893469" y="2607469"/>
            <a:ext cx="6000750" cy="2214562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 rot="16200000">
            <a:off x="3929046" y="2643194"/>
            <a:ext cx="6572320" cy="2143140"/>
          </a:xfrm>
          <a:prstGeom prst="rect">
            <a:avLst/>
          </a:prstGeom>
          <a:noFill/>
        </p:spPr>
        <p:txBody>
          <a:bodyPr spcFirstLastPara="1">
            <a:prstTxWarp prst="textArchUp">
              <a:avLst>
                <a:gd name="adj" fmla="val 10504071"/>
              </a:avLst>
            </a:prstTxWarp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РАЗДРАЖЕНИЕ СЛИЗИСТОЙ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133350"/>
            <a:ext cx="9144000" cy="1323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514350" indent="-51435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rgbClr val="E63C1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cs typeface="Times New Roman" pitchFamily="18" charset="0"/>
              </a:rPr>
              <a:t>9. ПИЩА НЕ ДОЛЖНА БЫТЬ ОЧЕНЬ ГОРЯЧЕЙ</a:t>
            </a:r>
          </a:p>
        </p:txBody>
      </p:sp>
      <p:grpSp>
        <p:nvGrpSpPr>
          <p:cNvPr id="15363" name="Группа 15"/>
          <p:cNvGrpSpPr>
            <a:grpSpLocks/>
          </p:cNvGrpSpPr>
          <p:nvPr/>
        </p:nvGrpSpPr>
        <p:grpSpPr bwMode="auto">
          <a:xfrm>
            <a:off x="4429125" y="2406650"/>
            <a:ext cx="4500563" cy="3879850"/>
            <a:chOff x="5072066" y="3214686"/>
            <a:chExt cx="3714776" cy="3094217"/>
          </a:xfrm>
        </p:grpSpPr>
        <p:pic>
          <p:nvPicPr>
            <p:cNvPr id="15368" name="Picture 13" descr="http://www.smayli.ru/data/smiles/edaa-1039.gif">
              <a:hlinkClick r:id="rId2"/>
            </p:cNvPr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072066" y="3214686"/>
              <a:ext cx="3214710" cy="30942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69" name="Picture 18" descr="Картинка 275 из 374">
              <a:hlinkClick r:id="rId4"/>
            </p:cNvPr>
            <p:cNvPicPr>
              <a:picLocks noChangeAspect="1" noChangeArrowheads="1" noCrop="1"/>
            </p:cNvPicPr>
            <p:nvPr/>
          </p:nvPicPr>
          <p:blipFill>
            <a:blip r:embed="rId5" cstate="print">
              <a:lum bright="-20000" contrast="30000"/>
            </a:blip>
            <a:srcRect/>
            <a:stretch>
              <a:fillRect/>
            </a:stretch>
          </p:blipFill>
          <p:spPr bwMode="auto">
            <a:xfrm>
              <a:off x="6605609" y="3267182"/>
              <a:ext cx="2181233" cy="30417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" name="Группа 17"/>
          <p:cNvGrpSpPr>
            <a:grpSpLocks/>
          </p:cNvGrpSpPr>
          <p:nvPr/>
        </p:nvGrpSpPr>
        <p:grpSpPr bwMode="auto">
          <a:xfrm>
            <a:off x="71438" y="2357438"/>
            <a:ext cx="4714875" cy="4429125"/>
            <a:chOff x="71406" y="2214554"/>
            <a:chExt cx="4714909" cy="4429156"/>
          </a:xfrm>
        </p:grpSpPr>
        <p:pic>
          <p:nvPicPr>
            <p:cNvPr id="18436" name="Picture 4" descr="C:\Users\Светлана\Desktop\1.png"/>
            <p:cNvPicPr>
              <a:picLocks noChangeAspect="1" noChangeArrowheads="1"/>
            </p:cNvPicPr>
            <p:nvPr/>
          </p:nvPicPr>
          <p:blipFill>
            <a:blip r:embed="rId6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571472" y="2538435"/>
              <a:ext cx="3190875" cy="4105275"/>
            </a:xfrm>
            <a:prstGeom prst="rect">
              <a:avLst/>
            </a:prstGeom>
            <a:noFill/>
          </p:spPr>
        </p:pic>
        <p:sp>
          <p:nvSpPr>
            <p:cNvPr id="15" name="TextBox 14"/>
            <p:cNvSpPr txBox="1"/>
            <p:nvPr/>
          </p:nvSpPr>
          <p:spPr>
            <a:xfrm>
              <a:off x="71406" y="2214554"/>
              <a:ext cx="4714909" cy="3015983"/>
            </a:xfrm>
            <a:prstGeom prst="rect">
              <a:avLst/>
            </a:prstGeom>
            <a:noFill/>
          </p:spPr>
          <p:txBody>
            <a:bodyPr spcFirstLastPara="1">
              <a:prstTxWarp prst="textArchUp">
                <a:avLst>
                  <a:gd name="adj" fmla="val 10210687"/>
                </a:avLst>
              </a:prstTxWarp>
              <a:spAutoFit/>
            </a:bodyPr>
            <a:lstStyle/>
            <a:p>
              <a:pPr algn="ctr">
                <a:defRPr/>
              </a:pPr>
              <a:r>
                <a:rPr lang="ru-RU" sz="32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egoe Script" pitchFamily="34" charset="0"/>
                </a:rPr>
                <a:t>ОЖОГ ПИЩЕВОДА</a:t>
              </a:r>
            </a:p>
            <a:p>
              <a:pPr algn="ctr">
                <a:defRPr/>
              </a:pPr>
              <a:r>
                <a:rPr lang="ru-RU" sz="32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egoe Script" pitchFamily="34" charset="0"/>
                </a:rPr>
                <a:t> И ЖЕЛУДКА</a:t>
              </a: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4857752" y="1913271"/>
            <a:ext cx="3357586" cy="1015663"/>
          </a:xfrm>
          <a:prstGeom prst="rect">
            <a:avLst/>
          </a:prstGeom>
          <a:noFill/>
        </p:spPr>
        <p:txBody>
          <a:bodyPr>
            <a:prstTxWarp prst="textChevron">
              <a:avLst>
                <a:gd name="adj" fmla="val 34113"/>
              </a:avLst>
            </a:prstTxWarp>
            <a:spAutoFit/>
          </a:bodyPr>
          <a:lstStyle/>
          <a:p>
            <a:pPr>
              <a:defRPr/>
            </a:pPr>
            <a:r>
              <a:rPr lang="ru-RU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 &lt; 50°С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100"/>
                            </p:stCondLst>
                            <p:childTnLst>
                              <p:par>
                                <p:cTn id="12" presetID="23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285728"/>
            <a:ext cx="8643998" cy="6215082"/>
          </a:xfrm>
          <a:prstGeom prst="rect">
            <a:avLst/>
          </a:prstGeom>
          <a:noFill/>
        </p:spPr>
        <p:txBody>
          <a:bodyPr>
            <a:prstTxWarp prst="textWave4">
              <a:avLst>
                <a:gd name="adj1" fmla="val 2832"/>
                <a:gd name="adj2" fmla="val -328"/>
              </a:avLst>
            </a:prstTxWarp>
            <a:spAutoFit/>
          </a:bodyPr>
          <a:lstStyle/>
          <a:p>
            <a:pPr algn="ctr">
              <a:defRPr/>
            </a:pPr>
            <a:r>
              <a:rPr lang="ru-RU" sz="4800" b="1" dirty="0">
                <a:solidFill>
                  <a:srgbClr val="E63C1A"/>
                </a:solidFill>
                <a:effectLst>
                  <a:glow rad="101600">
                    <a:srgbClr val="F9B883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ЖЕЛУДОЧНО-КИШЕЧНЫЕ ИНФЕКЦИИ  И </a:t>
            </a:r>
          </a:p>
          <a:p>
            <a:pPr algn="ctr">
              <a:defRPr/>
            </a:pPr>
            <a:r>
              <a:rPr lang="ru-RU" sz="4800" b="1" dirty="0">
                <a:solidFill>
                  <a:srgbClr val="E63C1A"/>
                </a:solidFill>
                <a:effectLst>
                  <a:glow rad="101600">
                    <a:srgbClr val="F9B883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ИХ  ПРОФИЛАКТИКА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/>
        </p:nvGraphicFramePr>
        <p:xfrm>
          <a:off x="71406" y="-357214"/>
          <a:ext cx="9001156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2" name="Picture 15" descr="http://www.smeshariki.ru/vimages/factsimages/fact426.jpg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screen">
            <a:lum bright="-10000" contrast="10000"/>
          </a:blip>
          <a:srcRect/>
          <a:stretch>
            <a:fillRect/>
          </a:stretch>
        </p:blipFill>
        <p:spPr bwMode="auto">
          <a:xfrm rot="300901">
            <a:off x="6590637" y="2066471"/>
            <a:ext cx="2548182" cy="1865270"/>
          </a:xfrm>
          <a:prstGeom prst="ellipse">
            <a:avLst/>
          </a:prstGeom>
          <a:noFill/>
        </p:spPr>
      </p:pic>
      <p:grpSp>
        <p:nvGrpSpPr>
          <p:cNvPr id="2" name="Группа 6"/>
          <p:cNvGrpSpPr>
            <a:grpSpLocks/>
          </p:cNvGrpSpPr>
          <p:nvPr/>
        </p:nvGrpSpPr>
        <p:grpSpPr bwMode="auto">
          <a:xfrm>
            <a:off x="66675" y="1684338"/>
            <a:ext cx="2076450" cy="1643062"/>
            <a:chOff x="1857356" y="857232"/>
            <a:chExt cx="6228029" cy="5072098"/>
          </a:xfrm>
        </p:grpSpPr>
        <p:pic>
          <p:nvPicPr>
            <p:cNvPr id="17415" name="Рисунок 7" descr="Рисунок2.png"/>
            <p:cNvPicPr>
              <a:picLocks noChangeAspect="1"/>
            </p:cNvPicPr>
            <p:nvPr/>
          </p:nvPicPr>
          <p:blipFill>
            <a:blip r:embed="rId9" cstate="print">
              <a:lum bright="-10000" contrast="10000"/>
            </a:blip>
            <a:srcRect/>
            <a:stretch>
              <a:fillRect/>
            </a:stretch>
          </p:blipFill>
          <p:spPr bwMode="auto">
            <a:xfrm>
              <a:off x="1857356" y="857232"/>
              <a:ext cx="5357850" cy="50720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16" name="Picture 2" descr="C:\Users\Светлана\Desktop\brown-banded.png"/>
            <p:cNvPicPr>
              <a:picLocks noChangeAspect="1" noChangeArrowheads="1"/>
            </p:cNvPicPr>
            <p:nvPr/>
          </p:nvPicPr>
          <p:blipFill>
            <a:blip r:embed="rId10" cstate="print">
              <a:lum bright="-10000" contrast="10000"/>
            </a:blip>
            <a:srcRect/>
            <a:stretch>
              <a:fillRect/>
            </a:stretch>
          </p:blipFill>
          <p:spPr bwMode="auto">
            <a:xfrm>
              <a:off x="5429254" y="2841966"/>
              <a:ext cx="2656131" cy="22158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3" name="Picture 17" descr="Картинка 2 из 14595">
            <a:hlinkClick r:id="rId11"/>
          </p:cNvPr>
          <p:cNvPicPr>
            <a:picLocks noChangeAspect="1" noChangeArrowheads="1"/>
          </p:cNvPicPr>
          <p:nvPr/>
        </p:nvPicPr>
        <p:blipFill>
          <a:blip r:embed="rId12" cstate="screen"/>
          <a:srcRect/>
          <a:stretch>
            <a:fillRect/>
          </a:stretch>
        </p:blipFill>
        <p:spPr bwMode="auto">
          <a:xfrm>
            <a:off x="3428992" y="2500306"/>
            <a:ext cx="2071702" cy="1703400"/>
          </a:xfrm>
          <a:prstGeom prst="roundRect">
            <a:avLst/>
          </a:prstGeom>
          <a:noFill/>
        </p:spPr>
      </p:pic>
      <p:pic>
        <p:nvPicPr>
          <p:cNvPr id="14" name="Рисунок 13" descr="Рисунок4.pn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571875" y="2459038"/>
            <a:ext cx="1785938" cy="182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B9707F51-7234-42AB-B4B2-7BA61C6591E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">
                                            <p:graphicEl>
                                              <a:dgm id="{B9707F51-7234-42AB-B4B2-7BA61C6591E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9F700042-97CE-4760-BE61-12284778CD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3">
                                            <p:graphicEl>
                                              <a:dgm id="{9F700042-97CE-4760-BE61-12284778CD4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C629435C-1D89-4892-8484-47C56181B3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3">
                                            <p:graphicEl>
                                              <a:dgm id="{C629435C-1D89-4892-8484-47C56181B33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89766FE7-A5D1-4E50-AB8D-D5CDCF7B06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3">
                                            <p:graphicEl>
                                              <a:dgm id="{89766FE7-A5D1-4E50-AB8D-D5CDCF7B06C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C13E5515-D95C-4485-890E-1AF1B4C291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3">
                                            <p:graphicEl>
                                              <a:dgm id="{C13E5515-D95C-4485-890E-1AF1B4C2914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AD03F9EF-5DD5-4E1E-8CE8-869185B3E32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1000"/>
                                        <p:tgtEl>
                                          <p:spTgt spid="3">
                                            <p:graphicEl>
                                              <a:dgm id="{AD03F9EF-5DD5-4E1E-8CE8-869185B3E32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E8875DED-3AEC-4BAF-9366-4FE1CEA20C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1000"/>
                                        <p:tgtEl>
                                          <p:spTgt spid="3">
                                            <p:graphicEl>
                                              <a:dgm id="{E8875DED-3AEC-4BAF-9366-4FE1CEA20CE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Sub>
          <a:bldDgm bld="one"/>
        </p:bldSub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714744" y="1701217"/>
            <a:ext cx="5286412" cy="2727915"/>
          </a:xfrm>
          <a:prstGeom prst="rect">
            <a:avLst/>
          </a:prstGeom>
          <a:noFill/>
        </p:spPr>
        <p:txBody>
          <a:bodyPr spcFirstLastPara="1">
            <a:prstTxWarp prst="textArchDown">
              <a:avLst>
                <a:gd name="adj" fmla="val 21316448"/>
              </a:avLst>
            </a:prstTxWarp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ИСПОРЧЕННЫЕ КОНСЕРВЫ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ru-RU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БОТУЛИЗМ</a:t>
            </a:r>
            <a:endParaRPr lang="ru-RU" b="1" dirty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</p:txBody>
      </p:sp>
      <p:pic>
        <p:nvPicPr>
          <p:cNvPr id="31746" name="Picture 2" descr="http://moikompas.ru/img/compas/2008-07-15/nutritiousmediums/29568086.jpg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500034" y="1500174"/>
            <a:ext cx="2500330" cy="2546632"/>
          </a:xfrm>
          <a:prstGeom prst="ellipse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28596" y="1285860"/>
            <a:ext cx="2571768" cy="1143008"/>
          </a:xfrm>
          <a:prstGeom prst="rect">
            <a:avLst/>
          </a:prstGeom>
          <a:noFill/>
        </p:spPr>
        <p:txBody>
          <a:bodyPr spcFirstLastPara="1">
            <a:prstTxWarp prst="textArchUp">
              <a:avLst>
                <a:gd name="adj" fmla="val 10613928"/>
              </a:avLst>
            </a:prstTxWarp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возбудители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714876" y="1357298"/>
            <a:ext cx="3000396" cy="1500198"/>
          </a:xfrm>
          <a:prstGeom prst="rect">
            <a:avLst/>
          </a:prstGeom>
          <a:noFill/>
        </p:spPr>
        <p:txBody>
          <a:bodyPr spcFirstLastPara="1">
            <a:prstTxWarp prst="textArchUp">
              <a:avLst/>
            </a:prstTxWarp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ПРИЧИНЫ</a:t>
            </a:r>
          </a:p>
        </p:txBody>
      </p:sp>
      <p:pic>
        <p:nvPicPr>
          <p:cNvPr id="31751" name="Picture 7" descr="C:\Users\Светлана\Desktop\Рисунок1.png"/>
          <p:cNvPicPr>
            <a:picLocks noChangeAspect="1" noChangeArrowheads="1"/>
          </p:cNvPicPr>
          <p:nvPr/>
        </p:nvPicPr>
        <p:blipFill>
          <a:blip r:embed="rId3" cstate="print">
            <a:lum bright="-10000" contrast="10000"/>
          </a:blip>
          <a:srcRect/>
          <a:stretch>
            <a:fillRect/>
          </a:stretch>
        </p:blipFill>
        <p:spPr bwMode="auto">
          <a:xfrm>
            <a:off x="3929063" y="1785938"/>
            <a:ext cx="4791075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Прямоугольник 13"/>
          <p:cNvSpPr/>
          <p:nvPr/>
        </p:nvSpPr>
        <p:spPr>
          <a:xfrm>
            <a:off x="0" y="4662488"/>
            <a:ext cx="9144000" cy="21240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3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Поражается нервная система (нарушение зрения, глотания, изменение голоса). Смерть наступает от паралича дыхания.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1406" y="843961"/>
            <a:ext cx="3286148" cy="3585171"/>
          </a:xfrm>
          <a:prstGeom prst="rect">
            <a:avLst/>
          </a:prstGeom>
          <a:noFill/>
        </p:spPr>
        <p:txBody>
          <a:bodyPr spcFirstLastPara="1">
            <a:prstTxWarp prst="textArchDown">
              <a:avLst>
                <a:gd name="adj" fmla="val 21316448"/>
              </a:avLst>
            </a:prstTxWarp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БАКТЕРИИ БОТУЛИЗМА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714744" y="1701217"/>
            <a:ext cx="5286412" cy="2727915"/>
          </a:xfrm>
          <a:prstGeom prst="rect">
            <a:avLst/>
          </a:prstGeom>
          <a:noFill/>
        </p:spPr>
        <p:txBody>
          <a:bodyPr spcFirstLastPara="1">
            <a:prstTxWarp prst="textArchDown">
              <a:avLst>
                <a:gd name="adj" fmla="val 21316448"/>
              </a:avLst>
            </a:prstTxWarp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ЗАРАЖЁННЫЕ ПРОДУКТЫ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14282" y="1701217"/>
            <a:ext cx="3071834" cy="2727915"/>
          </a:xfrm>
          <a:prstGeom prst="rect">
            <a:avLst/>
          </a:prstGeom>
          <a:noFill/>
        </p:spPr>
        <p:txBody>
          <a:bodyPr spcFirstLastPara="1">
            <a:prstTxWarp prst="textArchDown">
              <a:avLst>
                <a:gd name="adj" fmla="val 21316448"/>
              </a:avLst>
            </a:prstTxWarp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САЛЬМОНЕЛЛЫ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5775" y="0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ru-RU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САЛЬМОНЕЛЛЁЗ</a:t>
            </a:r>
            <a:endParaRPr lang="ru-RU" b="1" dirty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</p:txBody>
      </p:sp>
      <p:pic>
        <p:nvPicPr>
          <p:cNvPr id="45062" name="Picture 6" descr="Картинка 19 из 6396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357298"/>
            <a:ext cx="2714644" cy="2658088"/>
          </a:xfrm>
          <a:prstGeom prst="ellipse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28596" y="1285860"/>
            <a:ext cx="2571768" cy="1143008"/>
          </a:xfrm>
          <a:prstGeom prst="rect">
            <a:avLst/>
          </a:prstGeom>
          <a:noFill/>
        </p:spPr>
        <p:txBody>
          <a:bodyPr spcFirstLastPara="1">
            <a:prstTxWarp prst="textArchUp">
              <a:avLst>
                <a:gd name="adj" fmla="val 10613928"/>
              </a:avLst>
            </a:prstTxWarp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возбудители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714876" y="1357298"/>
            <a:ext cx="3000396" cy="1500198"/>
          </a:xfrm>
          <a:prstGeom prst="rect">
            <a:avLst/>
          </a:prstGeom>
          <a:noFill/>
        </p:spPr>
        <p:txBody>
          <a:bodyPr spcFirstLastPara="1">
            <a:prstTxWarp prst="textArchUp">
              <a:avLst/>
            </a:prstTxWarp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ПРИЧИНЫ</a:t>
            </a:r>
          </a:p>
        </p:txBody>
      </p:sp>
      <p:grpSp>
        <p:nvGrpSpPr>
          <p:cNvPr id="3" name="Группа 12"/>
          <p:cNvGrpSpPr>
            <a:grpSpLocks/>
          </p:cNvGrpSpPr>
          <p:nvPr/>
        </p:nvGrpSpPr>
        <p:grpSpPr bwMode="auto">
          <a:xfrm>
            <a:off x="3786188" y="1571625"/>
            <a:ext cx="4965700" cy="2143125"/>
            <a:chOff x="3786182" y="1571612"/>
            <a:chExt cx="4966157" cy="2143140"/>
          </a:xfrm>
        </p:grpSpPr>
        <p:pic>
          <p:nvPicPr>
            <p:cNvPr id="19466" name="Рисунок 9" descr="top-2.png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786182" y="1892808"/>
              <a:ext cx="1714512" cy="1536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67" name="Рисунок 10" descr="produce_myaso_kur_1_h_orig.png"/>
            <p:cNvPicPr>
              <a:picLocks noChangeAspect="1"/>
            </p:cNvPicPr>
            <p:nvPr/>
          </p:nvPicPr>
          <p:blipFill>
            <a:blip r:embed="rId5" cstate="print">
              <a:lum bright="-10000" contrast="10000"/>
            </a:blip>
            <a:srcRect/>
            <a:stretch>
              <a:fillRect/>
            </a:stretch>
          </p:blipFill>
          <p:spPr bwMode="auto">
            <a:xfrm rot="519939">
              <a:off x="6991155" y="1895873"/>
              <a:ext cx="1761184" cy="14872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68" name="Рисунок 11" descr="1263409299-milk.png"/>
            <p:cNvPicPr>
              <a:picLocks noChangeAspect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715008" y="1571612"/>
              <a:ext cx="1285884" cy="21431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4" name="Прямоугольник 13"/>
          <p:cNvSpPr/>
          <p:nvPr/>
        </p:nvSpPr>
        <p:spPr>
          <a:xfrm>
            <a:off x="0" y="4813300"/>
            <a:ext cx="9144000" cy="16160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3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Рвота, диарея, резь в животе, высокая </a:t>
            </a:r>
            <a:r>
              <a:rPr lang="en-US" sz="33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t°</a:t>
            </a:r>
            <a:r>
              <a:rPr lang="ru-RU" sz="33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, озноб, головокружение, мышечные судороги 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5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485775" y="214313"/>
            <a:ext cx="8229600" cy="1143000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defRPr/>
            </a:pPr>
            <a:r>
              <a:rPr lang="ru-RU" sz="44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ea typeface="+mj-ea"/>
                <a:cs typeface="+mj-cs"/>
              </a:rPr>
              <a:t>ХОЛЕРА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57158" y="1285860"/>
            <a:ext cx="3357586" cy="2928958"/>
          </a:xfrm>
          <a:prstGeom prst="rect">
            <a:avLst/>
          </a:prstGeom>
          <a:noFill/>
        </p:spPr>
        <p:txBody>
          <a:bodyPr spcFirstLastPara="1">
            <a:prstTxWarp prst="textArchDown">
              <a:avLst>
                <a:gd name="adj" fmla="val 21316448"/>
              </a:avLst>
            </a:prstTxWarp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ХОЛЕРНЫЕ ВИБРИОНЫ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14348" y="1071546"/>
            <a:ext cx="2571768" cy="1143008"/>
          </a:xfrm>
          <a:prstGeom prst="rect">
            <a:avLst/>
          </a:prstGeom>
          <a:noFill/>
        </p:spPr>
        <p:txBody>
          <a:bodyPr spcFirstLastPara="1">
            <a:prstTxWarp prst="textArchUp">
              <a:avLst>
                <a:gd name="adj" fmla="val 10613928"/>
              </a:avLst>
            </a:prstTxWarp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возбудители</a:t>
            </a:r>
          </a:p>
        </p:txBody>
      </p:sp>
      <p:pic>
        <p:nvPicPr>
          <p:cNvPr id="46082" name="Picture 2" descr="Картинка 6 из 15023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1214422"/>
            <a:ext cx="2643206" cy="2643206"/>
          </a:xfrm>
          <a:prstGeom prst="ellipse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5214942" y="1142984"/>
            <a:ext cx="3000396" cy="1500198"/>
          </a:xfrm>
          <a:prstGeom prst="rect">
            <a:avLst/>
          </a:prstGeom>
          <a:noFill/>
        </p:spPr>
        <p:txBody>
          <a:bodyPr spcFirstLastPara="1">
            <a:prstTxWarp prst="textArchUp">
              <a:avLst>
                <a:gd name="adj" fmla="val 11676510"/>
              </a:avLst>
            </a:prstTxWarp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ПРИЧИНЫ</a:t>
            </a:r>
          </a:p>
        </p:txBody>
      </p:sp>
      <p:pic>
        <p:nvPicPr>
          <p:cNvPr id="46084" name="Picture 4" descr="Картинка 7 из 1902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18052" y="1214421"/>
            <a:ext cx="3240162" cy="2634527"/>
          </a:xfrm>
          <a:prstGeom prst="ellipse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0" y="4357688"/>
            <a:ext cx="9144000" cy="2400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Поражение тонкого кишечника, водянистая диарея, рвота, быстрая потеря организмом жидкости с развитием различной степени обезвоживания вплоть до смерти.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714876" y="1486903"/>
            <a:ext cx="4071966" cy="2727915"/>
          </a:xfrm>
          <a:prstGeom prst="rect">
            <a:avLst/>
          </a:prstGeom>
          <a:noFill/>
        </p:spPr>
        <p:txBody>
          <a:bodyPr spcFirstLastPara="1">
            <a:prstTxWarp prst="textArchDown">
              <a:avLst>
                <a:gd name="adj" fmla="val 21316448"/>
              </a:avLst>
            </a:prstTxWarp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ЗАГРЯЗНЁННАЯ ВОДА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 rtlCol="0">
            <a:prstTxWarp prst="textCirclePour">
              <a:avLst>
                <a:gd name="adj1" fmla="val 10834904"/>
                <a:gd name="adj2" fmla="val 56289"/>
              </a:avLst>
            </a:prstTxWarp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5000" b="1" dirty="0" smtClean="0">
                <a:solidFill>
                  <a:srgbClr val="E63C1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ПРАВИЛА ПРИЁМА  ПИЩИ: </a:t>
            </a:r>
            <a:endParaRPr lang="ru-RU" sz="5000" b="1" dirty="0">
              <a:solidFill>
                <a:srgbClr val="E63C1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17" descr="http://www.smayli.ru/data/smiles/edaa-799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6125" y="1722438"/>
            <a:ext cx="3143250" cy="349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485775" y="142875"/>
            <a:ext cx="8229600" cy="1143000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defRPr/>
            </a:pPr>
            <a:r>
              <a:rPr lang="ru-RU" sz="44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ea typeface="+mj-ea"/>
                <a:cs typeface="+mj-cs"/>
              </a:rPr>
              <a:t>ДИЗЕНТЕРИЯ</a:t>
            </a:r>
          </a:p>
        </p:txBody>
      </p:sp>
      <p:pic>
        <p:nvPicPr>
          <p:cNvPr id="3" name="Picture 2" descr="Картинка 3 из 4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1406" y="1428736"/>
            <a:ext cx="2143140" cy="2102277"/>
          </a:xfrm>
          <a:prstGeom prst="ellipse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14282" y="1071546"/>
            <a:ext cx="4000528" cy="1143008"/>
          </a:xfrm>
          <a:prstGeom prst="rect">
            <a:avLst/>
          </a:prstGeom>
          <a:noFill/>
        </p:spPr>
        <p:txBody>
          <a:bodyPr spcFirstLastPara="1">
            <a:prstTxWarp prst="textArchUp">
              <a:avLst>
                <a:gd name="adj" fmla="val 10613928"/>
              </a:avLst>
            </a:prstTxWarp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возбудители</a:t>
            </a:r>
          </a:p>
        </p:txBody>
      </p:sp>
      <p:pic>
        <p:nvPicPr>
          <p:cNvPr id="6" name="Picture 11" descr="http://im5-tub.yandex.net/i?id=97460264-02"/>
          <p:cNvPicPr>
            <a:picLocks noChangeAspect="1" noChangeArrowheads="1"/>
          </p:cNvPicPr>
          <p:nvPr/>
        </p:nvPicPr>
        <p:blipFill>
          <a:blip r:embed="rId4" cstate="print">
            <a:lum bright="-10000" contrast="40000"/>
          </a:blip>
          <a:srcRect/>
          <a:stretch>
            <a:fillRect/>
          </a:stretch>
        </p:blipFill>
        <p:spPr bwMode="auto">
          <a:xfrm>
            <a:off x="2285984" y="1428736"/>
            <a:ext cx="2143140" cy="2143140"/>
          </a:xfrm>
          <a:prstGeom prst="ellipse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0" y="2071678"/>
            <a:ext cx="2357390" cy="2000264"/>
          </a:xfrm>
          <a:prstGeom prst="rect">
            <a:avLst/>
          </a:prstGeom>
          <a:noFill/>
        </p:spPr>
        <p:txBody>
          <a:bodyPr spcFirstLastPara="1">
            <a:prstTxWarp prst="textArchDown">
              <a:avLst>
                <a:gd name="adj" fmla="val 21316448"/>
              </a:avLst>
            </a:prstTxWarp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БАКТЕРИИ</a:t>
            </a:r>
          </a:p>
        </p:txBody>
      </p:sp>
      <p:sp>
        <p:nvSpPr>
          <p:cNvPr id="8" name="TextBox 7"/>
          <p:cNvSpPr txBox="1"/>
          <p:nvPr/>
        </p:nvSpPr>
        <p:spPr>
          <a:xfrm rot="21360811">
            <a:off x="2209545" y="1701778"/>
            <a:ext cx="2500330" cy="2286016"/>
          </a:xfrm>
          <a:prstGeom prst="rect">
            <a:avLst/>
          </a:prstGeom>
          <a:noFill/>
        </p:spPr>
        <p:txBody>
          <a:bodyPr spcFirstLastPara="1">
            <a:prstTxWarp prst="textArchDown">
              <a:avLst>
                <a:gd name="adj" fmla="val 21316448"/>
              </a:avLst>
            </a:prstTxWarp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АМЁБЫ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214942" y="1142984"/>
            <a:ext cx="3000396" cy="1500198"/>
          </a:xfrm>
          <a:prstGeom prst="rect">
            <a:avLst/>
          </a:prstGeom>
          <a:noFill/>
        </p:spPr>
        <p:txBody>
          <a:bodyPr spcFirstLastPara="1">
            <a:prstTxWarp prst="textArchUp">
              <a:avLst>
                <a:gd name="adj" fmla="val 11676510"/>
              </a:avLst>
            </a:prstTxWarp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ПРИЧИНЫ</a:t>
            </a:r>
          </a:p>
        </p:txBody>
      </p:sp>
      <p:pic>
        <p:nvPicPr>
          <p:cNvPr id="16" name="Picture 30" descr="http://www.problemkozha.ru/userdata/images/gryzt_nogty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86446" y="1357298"/>
            <a:ext cx="1785950" cy="2686828"/>
          </a:xfrm>
          <a:prstGeom prst="round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4714876" y="1785926"/>
            <a:ext cx="4071966" cy="2727915"/>
          </a:xfrm>
          <a:prstGeom prst="rect">
            <a:avLst/>
          </a:prstGeom>
          <a:noFill/>
        </p:spPr>
        <p:txBody>
          <a:bodyPr spcFirstLastPara="1">
            <a:prstTxWarp prst="textArchDown">
              <a:avLst>
                <a:gd name="adj" fmla="val 21316448"/>
              </a:avLst>
            </a:prstTxWarp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ГРЯЗНЫЕ РУКИ</a:t>
            </a:r>
          </a:p>
        </p:txBody>
      </p:sp>
      <p:pic>
        <p:nvPicPr>
          <p:cNvPr id="18" name="Picture 4" descr="Картинка 7 из 1902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18052" y="1214421"/>
            <a:ext cx="3240162" cy="2634527"/>
          </a:xfrm>
          <a:prstGeom prst="ellipse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4714876" y="1486903"/>
            <a:ext cx="4071966" cy="2727915"/>
          </a:xfrm>
          <a:prstGeom prst="rect">
            <a:avLst/>
          </a:prstGeom>
          <a:noFill/>
        </p:spPr>
        <p:txBody>
          <a:bodyPr spcFirstLastPara="1">
            <a:prstTxWarp prst="textArchDown">
              <a:avLst>
                <a:gd name="adj" fmla="val 21316448"/>
              </a:avLst>
            </a:prstTxWarp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ЗАГРЯЗНЁННАЯ ВОДА 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0" y="4286250"/>
            <a:ext cx="9144000" cy="25542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Высокая 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t°</a:t>
            </a: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, боль в мышцах, суставах, озноб, головная боль, схваткообразная боль в левой половине живота. Стул многократный (20 и более раз в день) со слизью и кровью.</a:t>
            </a:r>
          </a:p>
        </p:txBody>
      </p:sp>
      <p:pic>
        <p:nvPicPr>
          <p:cNvPr id="29" name="Picture 4" descr="Картинка 84 из 1474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5696434" y="1344027"/>
            <a:ext cx="2090276" cy="2428892"/>
          </a:xfrm>
          <a:prstGeom prst="roundRect">
            <a:avLst/>
          </a:prstGeom>
          <a:noFill/>
        </p:spPr>
      </p:pic>
      <p:sp>
        <p:nvSpPr>
          <p:cNvPr id="30" name="TextBox 29"/>
          <p:cNvSpPr txBox="1"/>
          <p:nvPr/>
        </p:nvSpPr>
        <p:spPr>
          <a:xfrm>
            <a:off x="5072066" y="1558341"/>
            <a:ext cx="3357586" cy="2727915"/>
          </a:xfrm>
          <a:prstGeom prst="rect">
            <a:avLst/>
          </a:prstGeom>
          <a:noFill/>
        </p:spPr>
        <p:txBody>
          <a:bodyPr spcFirstLastPara="1">
            <a:prstTxWarp prst="textArchDown">
              <a:avLst>
                <a:gd name="adj" fmla="val 21316448"/>
              </a:avLst>
            </a:prstTxWarp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НЕМЫТЫЕ ПЛОДЫ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0" y="142875"/>
            <a:ext cx="9144000" cy="1143000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defRPr/>
            </a:pPr>
            <a:r>
              <a:rPr lang="ru-RU" sz="44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ea typeface="+mj-ea"/>
                <a:cs typeface="+mj-cs"/>
              </a:rPr>
              <a:t>ПЕРВАЯ ПОМОЩЬ ПРИ ПИЩЕВОМ ОТРАВЛЕНИИ</a:t>
            </a:r>
            <a:endParaRPr lang="ru-RU" sz="4400" b="1" dirty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  <a:ea typeface="+mj-ea"/>
              <a:cs typeface="+mj-cs"/>
            </a:endParaRPr>
          </a:p>
        </p:txBody>
      </p:sp>
      <p:pic>
        <p:nvPicPr>
          <p:cNvPr id="3" name="Picture 4" descr="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75" y="2071688"/>
            <a:ext cx="642938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0" y="5391150"/>
            <a:ext cx="9144000" cy="1323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cs typeface="+mn-cs"/>
              </a:rPr>
              <a:t>ВЫПИТЬ 4-5 СТАКАНОВ ПРОХЛАДНОЙ ВОДЫ ;</a:t>
            </a:r>
            <a:endParaRPr lang="ru-RU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  <a:cs typeface="+mn-cs"/>
            </a:endParaRPr>
          </a:p>
        </p:txBody>
      </p:sp>
      <p:pic>
        <p:nvPicPr>
          <p:cNvPr id="5" name="Рисунок 4" descr="Рисунок1.png"/>
          <p:cNvPicPr>
            <a:picLocks noChangeAspect="1"/>
          </p:cNvPicPr>
          <p:nvPr/>
        </p:nvPicPr>
        <p:blipFill>
          <a:blip r:embed="rId3" cstate="print"/>
          <a:srcRect l="6058" t="17206" r="3094"/>
          <a:stretch>
            <a:fillRect/>
          </a:stretch>
        </p:blipFill>
        <p:spPr bwMode="auto">
          <a:xfrm>
            <a:off x="3143250" y="1500188"/>
            <a:ext cx="3214688" cy="378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0" y="142875"/>
            <a:ext cx="9144000" cy="1143000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defRPr/>
            </a:pPr>
            <a:r>
              <a:rPr lang="ru-RU" sz="44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ea typeface="+mj-ea"/>
                <a:cs typeface="+mj-cs"/>
              </a:rPr>
              <a:t>ПЕРВАЯ ПОМОЩЬ ПРИ ПИЩЕВОМ ОТРАВЛЕНИИ</a:t>
            </a:r>
            <a:endParaRPr lang="ru-RU" sz="4400" b="1" dirty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  <a:ea typeface="+mj-ea"/>
              <a:cs typeface="+mj-cs"/>
            </a:endParaRPr>
          </a:p>
        </p:txBody>
      </p:sp>
      <p:pic>
        <p:nvPicPr>
          <p:cNvPr id="23555" name="Picture 5" descr="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2071688"/>
            <a:ext cx="884238" cy="129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0" y="5357813"/>
            <a:ext cx="9144000" cy="1323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cs typeface="+mn-cs"/>
              </a:rPr>
              <a:t>ВЫЗВАТЬ РВОТУ, НАДАВИВ НА КОРЕНЬ ЯЗЫКА ;</a:t>
            </a:r>
            <a:endParaRPr lang="ru-RU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  <a:cs typeface="+mn-cs"/>
            </a:endParaRPr>
          </a:p>
        </p:txBody>
      </p:sp>
      <p:pic>
        <p:nvPicPr>
          <p:cNvPr id="23557" name="Рисунок 4" descr="Рисунок3.png"/>
          <p:cNvPicPr>
            <a:picLocks noChangeAspect="1"/>
          </p:cNvPicPr>
          <p:nvPr/>
        </p:nvPicPr>
        <p:blipFill>
          <a:blip r:embed="rId3" cstate="print"/>
          <a:srcRect l="7481" t="14706" r="4613" b="13602"/>
          <a:stretch>
            <a:fillRect/>
          </a:stretch>
        </p:blipFill>
        <p:spPr bwMode="auto">
          <a:xfrm>
            <a:off x="2643188" y="1527175"/>
            <a:ext cx="4357687" cy="361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0" y="142875"/>
            <a:ext cx="9144000" cy="1143000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defRPr/>
            </a:pPr>
            <a:r>
              <a:rPr lang="ru-RU" sz="44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ea typeface="+mj-ea"/>
                <a:cs typeface="+mj-cs"/>
              </a:rPr>
              <a:t>ПЕРВАЯ ПОМОЩЬ ПРИ ПИЩЕВОМ ОТРАВЛЕНИИ</a:t>
            </a:r>
            <a:endParaRPr lang="ru-RU" sz="4400" b="1" dirty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  <a:ea typeface="+mj-ea"/>
              <a:cs typeface="+mj-cs"/>
            </a:endParaRPr>
          </a:p>
        </p:txBody>
      </p:sp>
      <p:pic>
        <p:nvPicPr>
          <p:cNvPr id="24579" name="Picture 5" descr="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2071688"/>
            <a:ext cx="941388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Рисунок 3" descr="Рисунок4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772588">
            <a:off x="2697163" y="1604963"/>
            <a:ext cx="3824287" cy="286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0" y="4286250"/>
            <a:ext cx="9144000" cy="2554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cs typeface="+mn-cs"/>
              </a:rPr>
              <a:t>ПРИНЯТЬ АКТИВИРОВАННЫЙ УГОЛЬ (1 ТАБЛЕТКА НА 10 КГ МАССЫ ТЕЛА) ;</a:t>
            </a:r>
            <a:endParaRPr lang="ru-RU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0" y="142875"/>
            <a:ext cx="9144000" cy="1143000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defRPr/>
            </a:pPr>
            <a:r>
              <a:rPr lang="ru-RU" sz="44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ea typeface="+mj-ea"/>
                <a:cs typeface="+mj-cs"/>
              </a:rPr>
              <a:t>ПЕРВАЯ ПОМОЩЬ ПРИ ПИЩЕВОМ ОТРАВЛЕНИИ</a:t>
            </a:r>
            <a:endParaRPr lang="ru-RU" sz="4400" b="1" dirty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  <a:ea typeface="+mj-ea"/>
              <a:cs typeface="+mj-cs"/>
            </a:endParaRPr>
          </a:p>
        </p:txBody>
      </p:sp>
      <p:pic>
        <p:nvPicPr>
          <p:cNvPr id="25603" name="Picture 5" descr="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2062163"/>
            <a:ext cx="1000125" cy="136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Рисунок 3" descr="Рисунок5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0" y="1785938"/>
            <a:ext cx="5572125" cy="3903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0" y="5935663"/>
            <a:ext cx="9144000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cs typeface="+mn-cs"/>
              </a:rPr>
              <a:t>ВЫЗВАТЬ ВРАЧА.</a:t>
            </a:r>
            <a:endParaRPr lang="ru-RU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313" y="500063"/>
            <a:ext cx="8929687" cy="67405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buFont typeface="+mj-lt"/>
              <a:buAutoNum type="arabicPeriod"/>
              <a:defRPr/>
            </a:pPr>
            <a:r>
              <a:rPr lang="en-US" dirty="0">
                <a:hlinkClick r:id="rId2"/>
              </a:rPr>
              <a:t>http://sochi-licey22.edusite.ru/images/bo1y.gif</a:t>
            </a:r>
            <a:endParaRPr lang="ru-RU" dirty="0"/>
          </a:p>
          <a:p>
            <a:pPr marL="342900" indent="-342900">
              <a:buFont typeface="+mj-lt"/>
              <a:buAutoNum type="arabicPeriod"/>
              <a:defRPr/>
            </a:pPr>
            <a:r>
              <a:rPr lang="en-US" dirty="0">
                <a:hlinkClick r:id="rId3"/>
              </a:rPr>
              <a:t>http://www.smayli.ru/smile/edaa-799.html</a:t>
            </a:r>
            <a:endParaRPr lang="ru-RU" dirty="0"/>
          </a:p>
          <a:p>
            <a:pPr marL="342900" indent="-342900">
              <a:buFont typeface="+mj-lt"/>
              <a:buAutoNum type="arabicPeriod"/>
              <a:defRPr/>
            </a:pPr>
            <a:r>
              <a:rPr lang="en-US" dirty="0">
                <a:hlinkClick r:id="rId4"/>
              </a:rPr>
              <a:t>http://www.smayli.ru/smile/edaa-1039.html</a:t>
            </a:r>
            <a:endParaRPr lang="ru-RU" dirty="0"/>
          </a:p>
          <a:p>
            <a:pPr marL="342900" indent="-342900">
              <a:buFont typeface="+mj-lt"/>
              <a:buAutoNum type="arabicPeriod"/>
              <a:defRPr/>
            </a:pPr>
            <a:r>
              <a:rPr lang="en-US" dirty="0">
                <a:hlinkClick r:id="rId5"/>
              </a:rPr>
              <a:t>http://img0.liveinternet.ru/images/attach/c/1/61/303/61303913_22.jpg</a:t>
            </a:r>
            <a:endParaRPr lang="ru-RU" dirty="0"/>
          </a:p>
          <a:p>
            <a:pPr marL="342900" indent="-342900">
              <a:buFont typeface="+mj-lt"/>
              <a:buAutoNum type="arabicPeriod"/>
              <a:defRPr/>
            </a:pPr>
            <a:r>
              <a:rPr lang="en-US" dirty="0"/>
              <a:t>http://img0.liveinternet.ru/images/attach/c/1/57/14/57014508_iStock_000005662140Small.jpg</a:t>
            </a:r>
            <a:endParaRPr lang="ru-RU" dirty="0"/>
          </a:p>
          <a:p>
            <a:pPr marL="342900" indent="-342900">
              <a:buFont typeface="+mj-lt"/>
              <a:buAutoNum type="arabicPeriod"/>
              <a:defRPr/>
            </a:pPr>
            <a:r>
              <a:rPr lang="en-US" dirty="0">
                <a:hlinkClick r:id="rId6"/>
              </a:rPr>
              <a:t>http://img-fotki.yandex.ru/get/3606/dtufy1.5/0_f4fa_38cf1ad_XL</a:t>
            </a:r>
            <a:endParaRPr lang="ru-RU" dirty="0"/>
          </a:p>
          <a:p>
            <a:pPr marL="342900" indent="-342900">
              <a:buFont typeface="+mj-lt"/>
              <a:buAutoNum type="arabicPeriod"/>
              <a:defRPr/>
            </a:pPr>
            <a:r>
              <a:rPr lang="en-US" dirty="0">
                <a:hlinkClick r:id="rId7"/>
              </a:rPr>
              <a:t>http://fantasyflash.ru/anime/drink/image/drink19.gif</a:t>
            </a:r>
            <a:endParaRPr lang="ru-RU" dirty="0"/>
          </a:p>
          <a:p>
            <a:pPr marL="342900" indent="-342900">
              <a:buFont typeface="+mj-lt"/>
              <a:buAutoNum type="arabicPeriod"/>
              <a:defRPr/>
            </a:pPr>
            <a:r>
              <a:rPr lang="en-US" dirty="0">
                <a:hlinkClick r:id="rId8"/>
              </a:rPr>
              <a:t>http://bitmesra.ac.in/infectious/images1/campylobacteriosis.jpg</a:t>
            </a:r>
            <a:endParaRPr lang="ru-RU" dirty="0"/>
          </a:p>
          <a:p>
            <a:pPr marL="342900" indent="-342900">
              <a:buFont typeface="+mj-lt"/>
              <a:buAutoNum type="arabicPeriod"/>
              <a:defRPr/>
            </a:pPr>
            <a:r>
              <a:rPr lang="en-US" dirty="0">
                <a:hlinkClick r:id="rId9"/>
              </a:rPr>
              <a:t>http://www.bel.ru/pics/news/2007/10/11/26644_66025.jpg</a:t>
            </a:r>
            <a:endParaRPr lang="ru-RU" dirty="0"/>
          </a:p>
          <a:p>
            <a:pPr marL="342900" indent="-342900">
              <a:buFont typeface="+mj-lt"/>
              <a:buAutoNum type="arabicPeriod"/>
              <a:defRPr/>
            </a:pPr>
            <a:r>
              <a:rPr lang="en-US" dirty="0">
                <a:hlinkClick r:id="rId10"/>
              </a:rPr>
              <a:t>http://jujuku.files.wordpress.com/2009/11/salmonella-bacteria.jpg</a:t>
            </a:r>
            <a:endParaRPr lang="ru-RU" dirty="0"/>
          </a:p>
          <a:p>
            <a:pPr marL="342900" indent="-342900">
              <a:buFont typeface="+mj-lt"/>
              <a:buAutoNum type="arabicPeriod"/>
              <a:defRPr/>
            </a:pPr>
            <a:r>
              <a:rPr lang="en-US" dirty="0"/>
              <a:t>http://s52.radikal.ru/i136/0810/c7/b8a6d777566d.jpg</a:t>
            </a:r>
            <a:endParaRPr lang="ru-RU" dirty="0"/>
          </a:p>
          <a:p>
            <a:pPr marL="342900" indent="-342900">
              <a:buFont typeface="+mj-lt"/>
              <a:buAutoNum type="arabicPeriod"/>
              <a:defRPr/>
            </a:pPr>
            <a:r>
              <a:rPr lang="en-US" dirty="0">
                <a:hlinkClick r:id="rId11"/>
              </a:rPr>
              <a:t>http://img-fotki.yandex.ru/get/16/zodiakkp2007.4/0_85d5_a70d8389_XL</a:t>
            </a:r>
            <a:endParaRPr lang="ru-RU" dirty="0"/>
          </a:p>
          <a:p>
            <a:pPr marL="342900" indent="-342900">
              <a:buFont typeface="+mj-lt"/>
              <a:buAutoNum type="arabicPeriod"/>
              <a:defRPr/>
            </a:pPr>
            <a:r>
              <a:rPr lang="en-US" dirty="0">
                <a:hlinkClick r:id="rId12"/>
              </a:rPr>
              <a:t>http://i146.photobucket.com/albums/r252/oricontest/dean9.gif</a:t>
            </a:r>
            <a:endParaRPr lang="ru-RU" dirty="0"/>
          </a:p>
          <a:p>
            <a:pPr marL="342900" indent="-342900">
              <a:buFont typeface="+mj-lt"/>
              <a:buAutoNum type="arabicPeriod"/>
              <a:defRPr/>
            </a:pPr>
            <a:r>
              <a:rPr lang="en-US" dirty="0">
                <a:hlinkClick r:id="rId13"/>
              </a:rPr>
              <a:t>http://www.izvestiaur.ru/upload/iblock/3d9/voda-futuriti.com.jpg</a:t>
            </a:r>
            <a:endParaRPr lang="ru-RU" dirty="0"/>
          </a:p>
          <a:p>
            <a:pPr marL="342900" indent="-342900">
              <a:buFont typeface="+mj-lt"/>
              <a:buAutoNum type="arabicPeriod"/>
              <a:defRPr/>
            </a:pPr>
            <a:r>
              <a:rPr lang="en-US" dirty="0">
                <a:hlinkClick r:id="rId14"/>
              </a:rPr>
              <a:t>http://www.smeshariki.ru/vimages/factsimages/fact426.jpg</a:t>
            </a:r>
            <a:endParaRPr lang="ru-RU" dirty="0"/>
          </a:p>
          <a:p>
            <a:pPr marL="342900" indent="-342900">
              <a:buFont typeface="+mj-lt"/>
              <a:buAutoNum type="arabicPeriod"/>
              <a:defRPr/>
            </a:pPr>
            <a:r>
              <a:rPr lang="en-US" dirty="0">
                <a:hlinkClick r:id="rId15"/>
              </a:rPr>
              <a:t>http://a22003.rimg.info/icon/153113700004b0d4396e6e4e78dc117ff8eb94aa41.jpg</a:t>
            </a:r>
            <a:endParaRPr lang="ru-RU" dirty="0"/>
          </a:p>
          <a:p>
            <a:pPr marL="342900" indent="-342900">
              <a:buFont typeface="+mj-lt"/>
              <a:buAutoNum type="arabicPeriod"/>
              <a:defRPr/>
            </a:pPr>
            <a:r>
              <a:rPr lang="en-US" dirty="0">
                <a:hlinkClick r:id="rId16"/>
              </a:rPr>
              <a:t>http://img-fotki.yandex.ru/get/8/vibpxhgglzd.991/0_22da2_f10fbe53_XL</a:t>
            </a:r>
            <a:endParaRPr lang="ru-RU" dirty="0"/>
          </a:p>
          <a:p>
            <a:pPr marL="342900" indent="-342900">
              <a:buFont typeface="+mj-lt"/>
              <a:buAutoNum type="arabicPeriod"/>
              <a:defRPr/>
            </a:pPr>
            <a:r>
              <a:rPr lang="en-US" dirty="0">
                <a:hlinkClick r:id="rId17"/>
              </a:rPr>
              <a:t>http://kul1nar.ru/uploads/posts/2010-09/1285851172_1540898.jpg</a:t>
            </a:r>
            <a:endParaRPr lang="ru-RU" dirty="0"/>
          </a:p>
          <a:p>
            <a:pPr marL="342900" indent="-342900">
              <a:buFont typeface="Calibri" pitchFamily="34" charset="0"/>
              <a:buAutoNum type="arabicPeriod" startAt="19"/>
              <a:defRPr/>
            </a:pPr>
            <a:r>
              <a:rPr lang="en-US" dirty="0">
                <a:hlinkClick r:id="rId18"/>
              </a:rPr>
              <a:t>http://www.present4man.ru/images/autothumbs/images/cms/data/ev90793_sl_600_600.jpg</a:t>
            </a:r>
            <a:endParaRPr lang="ru-RU" dirty="0"/>
          </a:p>
          <a:p>
            <a:pPr marL="342900" indent="-342900">
              <a:buFont typeface="+mj-lt"/>
              <a:buAutoNum type="arabicPeriod"/>
              <a:defRPr/>
            </a:pPr>
            <a:endParaRPr lang="ru-RU" dirty="0"/>
          </a:p>
          <a:p>
            <a:pPr>
              <a:defRPr/>
            </a:pPr>
            <a:r>
              <a:rPr lang="ru-RU" dirty="0"/>
              <a:t>   </a:t>
            </a:r>
          </a:p>
          <a:p>
            <a:pPr>
              <a:defRPr/>
            </a:pPr>
            <a:endParaRPr lang="ru-RU" dirty="0"/>
          </a:p>
        </p:txBody>
      </p:sp>
      <p:sp>
        <p:nvSpPr>
          <p:cNvPr id="26627" name="TextBox 11"/>
          <p:cNvSpPr txBox="1">
            <a:spLocks noChangeArrowheads="1"/>
          </p:cNvSpPr>
          <p:nvPr/>
        </p:nvSpPr>
        <p:spPr bwMode="auto">
          <a:xfrm>
            <a:off x="2214563" y="71438"/>
            <a:ext cx="44291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7030A0"/>
                </a:solidFill>
              </a:rPr>
              <a:t>Источники материалов: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Прямоугольник 1"/>
          <p:cNvSpPr>
            <a:spLocks noChangeArrowheads="1"/>
          </p:cNvSpPr>
          <p:nvPr/>
        </p:nvSpPr>
        <p:spPr bwMode="auto">
          <a:xfrm>
            <a:off x="142875" y="214313"/>
            <a:ext cx="9001125" cy="535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 typeface="Calibri" pitchFamily="34" charset="0"/>
              <a:buAutoNum type="arabicPeriod" startAt="20"/>
            </a:pPr>
            <a:r>
              <a:rPr lang="en-US">
                <a:hlinkClick r:id="rId2"/>
              </a:rPr>
              <a:t>http://www.alfavitzdorovia.ru/_mod_files/ce_images/articles/piramida.jpg</a:t>
            </a:r>
            <a:endParaRPr lang="ru-RU"/>
          </a:p>
          <a:p>
            <a:pPr marL="342900" indent="-342900">
              <a:buFont typeface="Calibri" pitchFamily="34" charset="0"/>
              <a:buAutoNum type="arabicPeriod" startAt="20"/>
            </a:pPr>
            <a:r>
              <a:rPr lang="en-US">
                <a:hlinkClick r:id="rId3"/>
              </a:rPr>
              <a:t>http://s45.radikal.ru/i107/0910/3f/ead2785faa44.jpg</a:t>
            </a:r>
            <a:endParaRPr lang="ru-RU"/>
          </a:p>
          <a:p>
            <a:pPr marL="342900" indent="-342900">
              <a:buFont typeface="Calibri" pitchFamily="34" charset="0"/>
              <a:buAutoNum type="arabicPeriod" startAt="20"/>
            </a:pPr>
            <a:r>
              <a:rPr lang="en-US">
                <a:hlinkClick r:id="rId4"/>
              </a:rPr>
              <a:t>http://www.open-food.ru/images/17.jpg</a:t>
            </a:r>
            <a:endParaRPr lang="ru-RU"/>
          </a:p>
          <a:p>
            <a:pPr marL="342900" indent="-342900">
              <a:buFont typeface="Calibri" pitchFamily="34" charset="0"/>
              <a:buAutoNum type="arabicPeriod" startAt="20"/>
            </a:pPr>
            <a:r>
              <a:rPr lang="en-US">
                <a:hlinkClick r:id="rId5"/>
              </a:rPr>
              <a:t>http://www.domovoy24.ru/upload/iblock/a6b/top-2.jpg</a:t>
            </a:r>
            <a:endParaRPr lang="ru-RU"/>
          </a:p>
          <a:p>
            <a:pPr marL="342900" indent="-342900">
              <a:buFont typeface="Calibri" pitchFamily="34" charset="0"/>
              <a:buAutoNum type="arabicPeriod" startAt="20"/>
            </a:pPr>
            <a:r>
              <a:rPr lang="en-US">
                <a:hlinkClick r:id="rId6"/>
              </a:rPr>
              <a:t>http://www.foragro.ru/images/produce/myaso_kur/produce_myaso_kur_1_h_orig.jpeg</a:t>
            </a:r>
            <a:endParaRPr lang="ru-RU"/>
          </a:p>
          <a:p>
            <a:pPr marL="342900" indent="-342900">
              <a:buFont typeface="Calibri" pitchFamily="34" charset="0"/>
              <a:buAutoNum type="arabicPeriod" startAt="20"/>
            </a:pPr>
            <a:r>
              <a:rPr lang="en-US">
                <a:hlinkClick r:id="rId7"/>
              </a:rPr>
              <a:t>http://www.savok.org/uploads/posts/2009-11/1259559116_rrrrryer2.jpg</a:t>
            </a:r>
            <a:endParaRPr lang="ru-RU"/>
          </a:p>
          <a:p>
            <a:pPr marL="342900" indent="-342900">
              <a:buFont typeface="Calibri" pitchFamily="34" charset="0"/>
              <a:buAutoNum type="arabicPeriod" startAt="20"/>
            </a:pPr>
            <a:r>
              <a:rPr lang="en-US">
                <a:hlinkClick r:id="rId8"/>
              </a:rPr>
              <a:t>http://stat8.blog.ru/lr/0916b9fdbbea99bd121e0847ab2f98a9</a:t>
            </a:r>
            <a:endParaRPr lang="ru-RU"/>
          </a:p>
          <a:p>
            <a:pPr marL="342900" indent="-342900">
              <a:buFont typeface="Calibri" pitchFamily="34" charset="0"/>
              <a:buAutoNum type="arabicPeriod" startAt="20"/>
            </a:pPr>
            <a:r>
              <a:rPr lang="en-US">
                <a:hlinkClick r:id="rId9"/>
              </a:rPr>
              <a:t>http://trademos.ru/data/wares/4ba35fe66ee21.gif</a:t>
            </a:r>
            <a:endParaRPr lang="ru-RU"/>
          </a:p>
          <a:p>
            <a:pPr marL="342900" indent="-342900">
              <a:buFont typeface="Calibri" pitchFamily="34" charset="0"/>
              <a:buAutoNum type="arabicPeriod" startAt="20"/>
            </a:pPr>
            <a:r>
              <a:rPr lang="en-US">
                <a:hlinkClick r:id="rId10"/>
              </a:rPr>
              <a:t>http://www.utkonos.ru/images/it/001/001/012/1011908P.jpg</a:t>
            </a:r>
            <a:endParaRPr lang="ru-RU"/>
          </a:p>
          <a:p>
            <a:pPr marL="342900" indent="-342900">
              <a:buFont typeface="Calibri" pitchFamily="34" charset="0"/>
              <a:buAutoNum type="arabicPeriod" startAt="20"/>
            </a:pPr>
            <a:r>
              <a:rPr lang="en-US">
                <a:hlinkClick r:id="rId11"/>
              </a:rPr>
              <a:t>http://medinfo.ua/file.php?000155df91464c32fb1c18a458154525</a:t>
            </a:r>
            <a:endParaRPr lang="ru-RU"/>
          </a:p>
          <a:p>
            <a:pPr marL="342900" indent="-342900">
              <a:buFont typeface="Calibri" pitchFamily="34" charset="0"/>
              <a:buAutoNum type="arabicPeriod" startAt="20"/>
            </a:pPr>
            <a:r>
              <a:rPr lang="en-US">
                <a:hlinkClick r:id="rId12"/>
              </a:rPr>
              <a:t>http://www.discovery-chel.ru/assets/word/moroz.jpg</a:t>
            </a:r>
            <a:endParaRPr lang="ru-RU"/>
          </a:p>
          <a:p>
            <a:pPr marL="342900" indent="-342900">
              <a:buFont typeface="Calibri" pitchFamily="34" charset="0"/>
              <a:buAutoNum type="arabicPeriod" startAt="20"/>
            </a:pPr>
            <a:r>
              <a:rPr lang="en-US">
                <a:hlinkClick r:id="rId13"/>
              </a:rPr>
              <a:t>http://www.bembi.ru/system/pic.php?img_id=2134&amp;galid=53</a:t>
            </a:r>
            <a:endParaRPr lang="ru-RU"/>
          </a:p>
          <a:p>
            <a:pPr marL="342900" indent="-342900">
              <a:buFont typeface="Calibri" pitchFamily="34" charset="0"/>
              <a:buAutoNum type="arabicPeriod" startAt="20"/>
            </a:pPr>
            <a:r>
              <a:rPr lang="en-US">
                <a:hlinkClick r:id="rId14"/>
              </a:rPr>
              <a:t>http://www.freelancejob.ru/upload/118/98842714726924.jpg</a:t>
            </a:r>
            <a:endParaRPr lang="ru-RU"/>
          </a:p>
          <a:p>
            <a:pPr marL="342900" indent="-342900">
              <a:buFont typeface="Calibri" pitchFamily="34" charset="0"/>
              <a:buAutoNum type="arabicPeriod" startAt="20"/>
            </a:pPr>
            <a:r>
              <a:rPr lang="en-US">
                <a:hlinkClick r:id="rId15"/>
              </a:rPr>
              <a:t>http://dic.academic.ru/dic.nsf/enc_medicine/2940/</a:t>
            </a:r>
            <a:endParaRPr lang="ru-RU"/>
          </a:p>
          <a:p>
            <a:pPr marL="342900" indent="-342900">
              <a:buFont typeface="Calibri" pitchFamily="34" charset="0"/>
              <a:buAutoNum type="arabicPeriod" startAt="20"/>
            </a:pPr>
            <a:r>
              <a:rPr lang="en-US">
                <a:hlinkClick r:id="rId16"/>
              </a:rPr>
              <a:t>http://potrebitel.net.ua/files/shvydka.jpg</a:t>
            </a:r>
            <a:endParaRPr lang="ru-RU"/>
          </a:p>
          <a:p>
            <a:pPr marL="342900" indent="-342900">
              <a:buFont typeface="Calibri" pitchFamily="34" charset="0"/>
              <a:buAutoNum type="arabicPeriod" startAt="20"/>
            </a:pPr>
            <a:r>
              <a:rPr lang="en-US"/>
              <a:t>http://tiny.abstractdynamics.org/archives/vomiting.jpg</a:t>
            </a:r>
            <a:endParaRPr lang="ru-RU"/>
          </a:p>
          <a:p>
            <a:pPr marL="342900" indent="-342900">
              <a:buFont typeface="Calibri" pitchFamily="34" charset="0"/>
              <a:buAutoNum type="arabicPeriod" startAt="20"/>
            </a:pPr>
            <a:r>
              <a:rPr lang="ru-RU" i="1"/>
              <a:t>Колесов Д. В. Маш Р. Д., Беляев И. Н. Биология 8 класс,§35</a:t>
            </a:r>
            <a:br>
              <a:rPr lang="ru-RU" i="1"/>
            </a:b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Выгнутая вверх стрелка 10"/>
          <p:cNvSpPr/>
          <p:nvPr/>
        </p:nvSpPr>
        <p:spPr>
          <a:xfrm rot="20875373">
            <a:off x="2578100" y="1908175"/>
            <a:ext cx="3340100" cy="1096963"/>
          </a:xfrm>
          <a:prstGeom prst="curvedDownArrow">
            <a:avLst/>
          </a:prstGeom>
          <a:solidFill>
            <a:srgbClr val="E63C1A"/>
          </a:solidFill>
          <a:ln>
            <a:solidFill>
              <a:srgbClr val="E63C1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14688" y="2436813"/>
            <a:ext cx="5786437" cy="24939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 err="1">
                <a:solidFill>
                  <a:srgbClr val="E63C1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Аппети́т</a:t>
            </a:r>
            <a:r>
              <a:rPr lang="ru-RU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–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эмоциональное побуждение к приему определенной пищи в форме заведомого переживания удовольствия от предстоящей еды.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0" y="214313"/>
            <a:ext cx="9144000" cy="1323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514350" indent="-514350" algn="ctr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4000" b="1" dirty="0">
                <a:solidFill>
                  <a:srgbClr val="E63C1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cs typeface="Times New Roman" pitchFamily="18" charset="0"/>
              </a:rPr>
              <a:t>ПРИВЛЕКАТЕЛЬНЫЙ  ВИД, </a:t>
            </a:r>
          </a:p>
          <a:p>
            <a:pPr marL="514350" indent="-51435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rgbClr val="E63C1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cs typeface="Times New Roman" pitchFamily="18" charset="0"/>
              </a:rPr>
              <a:t>ВКУС И  ЗАПАХ  ПИЩИ</a:t>
            </a:r>
          </a:p>
        </p:txBody>
      </p:sp>
      <p:pic>
        <p:nvPicPr>
          <p:cNvPr id="10" name="Picture 10" descr="C:\Users\Светлана\Desktop\Рисунок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3565" y="2008661"/>
            <a:ext cx="3391119" cy="2915172"/>
          </a:xfrm>
          <a:prstGeom prst="ellipse">
            <a:avLst/>
          </a:prstGeom>
          <a:noFill/>
        </p:spPr>
      </p:pic>
      <p:sp>
        <p:nvSpPr>
          <p:cNvPr id="12" name="Выгнутая вверх стрелка 11"/>
          <p:cNvSpPr/>
          <p:nvPr/>
        </p:nvSpPr>
        <p:spPr>
          <a:xfrm rot="5002908">
            <a:off x="6398418" y="3393282"/>
            <a:ext cx="3624263" cy="1727200"/>
          </a:xfrm>
          <a:prstGeom prst="curvedDownArrow">
            <a:avLst>
              <a:gd name="adj1" fmla="val 11762"/>
              <a:gd name="adj2" fmla="val 30127"/>
              <a:gd name="adj3" fmla="val 25000"/>
            </a:avLst>
          </a:prstGeom>
          <a:solidFill>
            <a:srgbClr val="E63C1A"/>
          </a:solidFill>
          <a:ln>
            <a:solidFill>
              <a:srgbClr val="E63C1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14500" y="5072063"/>
            <a:ext cx="6143625" cy="1570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E63C1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cs typeface="Times New Roman" pitchFamily="18" charset="0"/>
              </a:rPr>
              <a:t>ВЫДЕЛЕНИЕ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E63C1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cs typeface="Times New Roman" pitchFamily="18" charset="0"/>
              </a:rPr>
              <a:t>ПИЩЕВАРИТЕЛЬНЫХ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E63C1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cs typeface="Times New Roman" pitchFamily="18" charset="0"/>
              </a:rPr>
              <a:t> СОКОВ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500"/>
                            </p:stCondLst>
                            <p:childTnLst>
                              <p:par>
                                <p:cTn id="24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7" grpId="0"/>
      <p:bldP spid="12" grpId="0" animBg="1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Картинка 46 из 64000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lum bright="-20000" contrast="30000"/>
          </a:blip>
          <a:srcRect/>
          <a:stretch>
            <a:fillRect/>
          </a:stretch>
        </p:blipFill>
        <p:spPr bwMode="auto">
          <a:xfrm>
            <a:off x="2857488" y="1500174"/>
            <a:ext cx="3714776" cy="3714776"/>
          </a:xfrm>
          <a:prstGeom prst="ellipse">
            <a:avLst/>
          </a:prstGeom>
          <a:noFill/>
          <a:ln w="76200">
            <a:solidFill>
              <a:srgbClr val="E63C1A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0" y="214313"/>
            <a:ext cx="9144000" cy="1323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514350" indent="-51435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rgbClr val="E63C1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cs typeface="Times New Roman" pitchFamily="18" charset="0"/>
              </a:rPr>
              <a:t>2. ПОСТОЯННОЕ ВРЕМЯ ПРИЁМА ПИЩИ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5565775"/>
            <a:ext cx="9144000" cy="10779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E63C1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cs typeface="+mn-cs"/>
              </a:rPr>
              <a:t>ВЫРАБАТЫВАЕТСЯ УСЛОВНЫЙ ПИЩЕВОЙ  РЕФЛЕКС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9144000" cy="1938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514350" indent="-51435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rgbClr val="E63C1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cs typeface="Times New Roman" pitchFamily="18" charset="0"/>
              </a:rPr>
              <a:t>3. В НАЧАЛЕ ЕДЫ ПОЛЕЗНО УПОТРЕБЛЯТЬ САЛАТЫ, БУЛЬОНЫ</a:t>
            </a:r>
          </a:p>
        </p:txBody>
      </p:sp>
      <p:pic>
        <p:nvPicPr>
          <p:cNvPr id="4" name="Picture 13" descr="C:\Users\Светлана\Desktop\Рисунок3.pn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-32" y="2000240"/>
            <a:ext cx="2571768" cy="2079238"/>
          </a:xfrm>
          <a:prstGeom prst="ellipse">
            <a:avLst/>
          </a:prstGeom>
          <a:noFill/>
        </p:spPr>
      </p:pic>
      <p:pic>
        <p:nvPicPr>
          <p:cNvPr id="29700" name="Picture 4" descr="http://t2.gstatic.com/images?q=tbn:ANd9GcTvv3gtRHCl_em85Xijqjv5sNFhmeUSe5tJTVvnXL_hLNlrOq9b"/>
          <p:cNvPicPr>
            <a:picLocks noChangeAspect="1" noChangeArrowheads="1"/>
          </p:cNvPicPr>
          <p:nvPr/>
        </p:nvPicPr>
        <p:blipFill>
          <a:blip r:embed="rId3" cstate="print">
            <a:lum bright="-10000" contrast="30000"/>
          </a:blip>
          <a:srcRect/>
          <a:stretch>
            <a:fillRect/>
          </a:stretch>
        </p:blipFill>
        <p:spPr bwMode="auto">
          <a:xfrm>
            <a:off x="6453219" y="1928802"/>
            <a:ext cx="2619375" cy="2143140"/>
          </a:xfrm>
          <a:prstGeom prst="ellipse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000250" y="2214563"/>
            <a:ext cx="4786313" cy="10779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E63C1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cs typeface="+mn-cs"/>
              </a:rPr>
              <a:t>УСИЛЕНИЕ 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E63C1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cs typeface="+mn-cs"/>
              </a:rPr>
              <a:t>СОКООТДЕЛЕНИЯ</a:t>
            </a: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0" y="4214813"/>
            <a:ext cx="9144000" cy="1587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709" name="Picture 13" descr="C:\Users\Светлана\Desktop\Рисунок1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214813"/>
            <a:ext cx="3090863" cy="264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10" name="Picture 14" descr="C:\Users\Светлана\Desktop\Рисунок10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96025" y="4394200"/>
            <a:ext cx="2776538" cy="232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Умножение 26"/>
          <p:cNvSpPr/>
          <p:nvPr/>
        </p:nvSpPr>
        <p:spPr>
          <a:xfrm>
            <a:off x="-642938" y="3857625"/>
            <a:ext cx="4429126" cy="2928938"/>
          </a:xfrm>
          <a:prstGeom prst="mathMultiply">
            <a:avLst>
              <a:gd name="adj1" fmla="val 3493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8" name="Умножение 27"/>
          <p:cNvSpPr/>
          <p:nvPr/>
        </p:nvSpPr>
        <p:spPr>
          <a:xfrm>
            <a:off x="5286375" y="3929063"/>
            <a:ext cx="4429125" cy="2928937"/>
          </a:xfrm>
          <a:prstGeom prst="mathMultiply">
            <a:avLst>
              <a:gd name="adj1" fmla="val 3493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9" name="TextBox 28"/>
          <p:cNvSpPr txBox="1"/>
          <p:nvPr/>
        </p:nvSpPr>
        <p:spPr>
          <a:xfrm>
            <a:off x="2714625" y="4714875"/>
            <a:ext cx="3714750" cy="1570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cs typeface="+mn-cs"/>
              </a:rPr>
              <a:t>РАЗДРАЖАЮТ ЖЕЛЕЗЫ ЖЕЛУДКА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429000" y="3916363"/>
            <a:ext cx="2286000" cy="5842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cs typeface="+mn-cs"/>
              </a:rPr>
              <a:t>ВРЕДНО: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29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29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7" grpId="0" animBg="1"/>
      <p:bldP spid="28" grpId="0" animBg="1"/>
      <p:bldP spid="29" grpId="0"/>
      <p:bldP spid="3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Рисунок 19" descr="pic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05500" y="4143375"/>
            <a:ext cx="3238500" cy="248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0" y="0"/>
            <a:ext cx="9144000" cy="1938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514350" indent="-51435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rgbClr val="E63C1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cs typeface="Times New Roman" pitchFamily="18" charset="0"/>
              </a:rPr>
              <a:t>3. В НАЧАЛЕ ЕДЫ ПОЛЕЗНО УПОТРЕБЛЯТЬ САЛАТЫ, БУЛЬОНЫ</a:t>
            </a:r>
          </a:p>
        </p:txBody>
      </p:sp>
      <p:pic>
        <p:nvPicPr>
          <p:cNvPr id="4" name="Picture 13" descr="C:\Users\Светлана\Desktop\Рисунок3.pn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-32" y="2000240"/>
            <a:ext cx="2571768" cy="2079238"/>
          </a:xfrm>
          <a:prstGeom prst="ellipse">
            <a:avLst/>
          </a:prstGeom>
          <a:noFill/>
        </p:spPr>
      </p:pic>
      <p:pic>
        <p:nvPicPr>
          <p:cNvPr id="29700" name="Picture 4" descr="http://t2.gstatic.com/images?q=tbn:ANd9GcTvv3gtRHCl_em85Xijqjv5sNFhmeUSe5tJTVvnXL_hLNlrOq9b"/>
          <p:cNvPicPr>
            <a:picLocks noChangeAspect="1" noChangeArrowheads="1"/>
          </p:cNvPicPr>
          <p:nvPr/>
        </p:nvPicPr>
        <p:blipFill>
          <a:blip r:embed="rId4" cstate="print">
            <a:lum bright="-10000" contrast="30000"/>
          </a:blip>
          <a:srcRect/>
          <a:stretch>
            <a:fillRect/>
          </a:stretch>
        </p:blipFill>
        <p:spPr bwMode="auto">
          <a:xfrm>
            <a:off x="6453219" y="1928802"/>
            <a:ext cx="2619375" cy="2143140"/>
          </a:xfrm>
          <a:prstGeom prst="ellipse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000250" y="2214563"/>
            <a:ext cx="4786313" cy="10779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E63C1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cs typeface="+mn-cs"/>
              </a:rPr>
              <a:t>УСИЛЕНИЕ 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E63C1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cs typeface="+mn-cs"/>
              </a:rPr>
              <a:t>СОКООТДЕЛЕНИЯ</a:t>
            </a:r>
          </a:p>
        </p:txBody>
      </p:sp>
      <p:grpSp>
        <p:nvGrpSpPr>
          <p:cNvPr id="7175" name="Группа 17"/>
          <p:cNvGrpSpPr>
            <a:grpSpLocks/>
          </p:cNvGrpSpPr>
          <p:nvPr/>
        </p:nvGrpSpPr>
        <p:grpSpPr bwMode="auto">
          <a:xfrm>
            <a:off x="-285750" y="3500438"/>
            <a:ext cx="9644063" cy="4071937"/>
            <a:chOff x="-285784" y="3500438"/>
            <a:chExt cx="9644130" cy="4071950"/>
          </a:xfrm>
        </p:grpSpPr>
        <p:cxnSp>
          <p:nvCxnSpPr>
            <p:cNvPr id="12" name="Прямая соединительная линия 11"/>
            <p:cNvCxnSpPr/>
            <p:nvPr/>
          </p:nvCxnSpPr>
          <p:spPr>
            <a:xfrm>
              <a:off x="-32" y="4214815"/>
              <a:ext cx="9144064" cy="1587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Box 28"/>
            <p:cNvSpPr txBox="1"/>
            <p:nvPr/>
          </p:nvSpPr>
          <p:spPr>
            <a:xfrm>
              <a:off x="2643174" y="4929193"/>
              <a:ext cx="3714776" cy="107791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32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egoe Script" pitchFamily="34" charset="0"/>
                  <a:cs typeface="+mn-cs"/>
                </a:rPr>
                <a:t>СНИЖАЮТ АППЕТИТ</a:t>
              </a:r>
            </a:p>
          </p:txBody>
        </p:sp>
        <p:pic>
          <p:nvPicPr>
            <p:cNvPr id="7179" name="Picture 3" descr="C:\Users\Светлана\Desktop\Рисунок12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14298" y="4071942"/>
              <a:ext cx="2714644" cy="27146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" name="Умножение 13"/>
            <p:cNvSpPr/>
            <p:nvPr/>
          </p:nvSpPr>
          <p:spPr>
            <a:xfrm rot="5400000">
              <a:off x="-392933" y="3607587"/>
              <a:ext cx="4000513" cy="3786214"/>
            </a:xfrm>
            <a:prstGeom prst="mathMultiply">
              <a:avLst>
                <a:gd name="adj1" fmla="val 2803"/>
              </a:avLst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17" name="Умножение 16"/>
            <p:cNvSpPr/>
            <p:nvPr/>
          </p:nvSpPr>
          <p:spPr>
            <a:xfrm rot="5400000">
              <a:off x="5464982" y="3679024"/>
              <a:ext cx="4000513" cy="3786214"/>
            </a:xfrm>
            <a:prstGeom prst="mathMultiply">
              <a:avLst>
                <a:gd name="adj1" fmla="val 2803"/>
              </a:avLst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3429000" y="3916363"/>
            <a:ext cx="2286000" cy="5842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cs typeface="+mn-cs"/>
              </a:rPr>
              <a:t>ВРЕДНО: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04775"/>
            <a:ext cx="9144000" cy="1323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514350" indent="-51435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rgbClr val="E63C1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cs typeface="Times New Roman" pitchFamily="18" charset="0"/>
              </a:rPr>
              <a:t>4. ТЩАТЕЛЬНО ПЕРЕЖЁВЫВАТЬ ПИЩУ</a:t>
            </a:r>
          </a:p>
        </p:txBody>
      </p:sp>
      <p:sp>
        <p:nvSpPr>
          <p:cNvPr id="8195" name="AutoShape 4" descr="http://www.smayli.ru/data/smiles/eda-156.gif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8196" name="AutoShape 6" descr="http://www.smayli.ru/data/smiles/eda-156.gif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9" name="Picture 8" descr="http://i146.photobucket.com/albums/r252/oricontest/dean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1802" y="1500174"/>
            <a:ext cx="3238516" cy="3238516"/>
          </a:xfrm>
          <a:prstGeom prst="round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 rot="2102312">
            <a:off x="-1857215" y="4330327"/>
            <a:ext cx="5546309" cy="2835578"/>
          </a:xfrm>
          <a:prstGeom prst="rect">
            <a:avLst/>
          </a:prstGeom>
          <a:noFill/>
        </p:spPr>
        <p:txBody>
          <a:bodyPr spcFirstLastPara="1">
            <a:prstTxWarp prst="textArchUp">
              <a:avLst>
                <a:gd name="adj" fmla="val 10442366"/>
              </a:avLst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cs typeface="+mn-cs"/>
              </a:rPr>
              <a:t>пища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cs typeface="+mn-cs"/>
              </a:rPr>
              <a:t>пропитывается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cs typeface="+mn-cs"/>
              </a:rPr>
              <a:t>слюной</a:t>
            </a:r>
          </a:p>
        </p:txBody>
      </p:sp>
      <p:sp>
        <p:nvSpPr>
          <p:cNvPr id="8" name="TextBox 7"/>
          <p:cNvSpPr txBox="1"/>
          <p:nvPr/>
        </p:nvSpPr>
        <p:spPr>
          <a:xfrm rot="19239110">
            <a:off x="5972833" y="4574983"/>
            <a:ext cx="5143536" cy="1754326"/>
          </a:xfrm>
          <a:prstGeom prst="rect">
            <a:avLst/>
          </a:prstGeom>
          <a:noFill/>
        </p:spPr>
        <p:txBody>
          <a:bodyPr spcFirstLastPara="1">
            <a:prstTxWarp prst="textArchUp">
              <a:avLst>
                <a:gd name="adj" fmla="val 10428410"/>
              </a:avLst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cs typeface="+mn-cs"/>
              </a:rPr>
              <a:t>пища дробится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cs typeface="+mn-cs"/>
              </a:rPr>
              <a:t>на мелкие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cs typeface="+mn-cs"/>
              </a:rPr>
              <a:t>частицы</a:t>
            </a:r>
          </a:p>
        </p:txBody>
      </p:sp>
      <p:sp>
        <p:nvSpPr>
          <p:cNvPr id="10" name="Правая фигурная скобка 9"/>
          <p:cNvSpPr/>
          <p:nvPr/>
        </p:nvSpPr>
        <p:spPr>
          <a:xfrm rot="5400000">
            <a:off x="4250531" y="2035969"/>
            <a:ext cx="785813" cy="7286625"/>
          </a:xfrm>
          <a:prstGeom prst="rightBrace">
            <a:avLst>
              <a:gd name="adj1" fmla="val 111397"/>
              <a:gd name="adj2" fmla="val 50000"/>
            </a:avLst>
          </a:prstGeom>
          <a:ln w="76200">
            <a:solidFill>
              <a:srgbClr val="E63C1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214313" y="6072188"/>
            <a:ext cx="8929687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E63C1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cs typeface="+mn-cs"/>
              </a:rPr>
              <a:t>УСКОРЯЕТСЯ ПИЩЕВАРЕНИЕ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img-fotki.yandex.ru/get/3606/dtufy1.5/0_f4fa_38cf1ad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Группа 21"/>
          <p:cNvGrpSpPr>
            <a:grpSpLocks/>
          </p:cNvGrpSpPr>
          <p:nvPr/>
        </p:nvGrpSpPr>
        <p:grpSpPr bwMode="auto">
          <a:xfrm>
            <a:off x="1985963" y="2857500"/>
            <a:ext cx="4960937" cy="3643313"/>
            <a:chOff x="1985451" y="2857496"/>
            <a:chExt cx="4962041" cy="3643338"/>
          </a:xfrm>
        </p:grpSpPr>
        <p:pic>
          <p:nvPicPr>
            <p:cNvPr id="10247" name="Picture 17" descr="C:\Users\Светлана\Desktop\Рисунок14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985451" y="3571876"/>
              <a:ext cx="1300665" cy="23574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48" name="Picture 10" descr="C:\Users\Светлана\Desktop\98842714726924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500298" y="2857496"/>
              <a:ext cx="4419600" cy="3571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49" name="Picture 12" descr="C:\Users\Светлана\Desktop\4ba35fe66ee21.gif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052114" y="3429000"/>
              <a:ext cx="895378" cy="30718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8" name="TextBox 17"/>
          <p:cNvSpPr txBox="1"/>
          <p:nvPr/>
        </p:nvSpPr>
        <p:spPr>
          <a:xfrm>
            <a:off x="0" y="104775"/>
            <a:ext cx="9144000" cy="1323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514350" indent="-51435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rgbClr val="E63C1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cs typeface="Times New Roman" pitchFamily="18" charset="0"/>
              </a:rPr>
              <a:t>5. ИЗБЕГАТЬ СЛИШКОМ ОСТРОЙ ПИЩИ</a:t>
            </a:r>
          </a:p>
        </p:txBody>
      </p:sp>
      <p:sp>
        <p:nvSpPr>
          <p:cNvPr id="19" name="TextBox 18"/>
          <p:cNvSpPr txBox="1"/>
          <p:nvPr/>
        </p:nvSpPr>
        <p:spPr>
          <a:xfrm rot="17374159">
            <a:off x="76209" y="3956245"/>
            <a:ext cx="2970349" cy="1500198"/>
          </a:xfrm>
          <a:prstGeom prst="rect">
            <a:avLst/>
          </a:prstGeom>
          <a:noFill/>
        </p:spPr>
        <p:txBody>
          <a:bodyPr spcFirstLastPara="1">
            <a:prstTxWarp prst="textArchUp">
              <a:avLst>
                <a:gd name="adj" fmla="val 10698426"/>
              </a:avLst>
            </a:prstTxWarp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cs typeface="+mn-cs"/>
              </a:rPr>
              <a:t>гастрит</a:t>
            </a:r>
          </a:p>
        </p:txBody>
      </p:sp>
      <p:sp>
        <p:nvSpPr>
          <p:cNvPr id="20" name="TextBox 19"/>
          <p:cNvSpPr txBox="1"/>
          <p:nvPr/>
        </p:nvSpPr>
        <p:spPr>
          <a:xfrm rot="1261556">
            <a:off x="2035382" y="2188436"/>
            <a:ext cx="2123881" cy="1500198"/>
          </a:xfrm>
          <a:prstGeom prst="rect">
            <a:avLst/>
          </a:prstGeom>
          <a:noFill/>
        </p:spPr>
        <p:txBody>
          <a:bodyPr spcFirstLastPara="1">
            <a:prstTxWarp prst="textArchUp">
              <a:avLst>
                <a:gd name="adj" fmla="val 10698426"/>
              </a:avLst>
            </a:prstTxWarp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cs typeface="+mn-cs"/>
              </a:rPr>
              <a:t>язва</a:t>
            </a:r>
          </a:p>
        </p:txBody>
      </p:sp>
      <p:sp>
        <p:nvSpPr>
          <p:cNvPr id="21" name="TextBox 20"/>
          <p:cNvSpPr txBox="1"/>
          <p:nvPr/>
        </p:nvSpPr>
        <p:spPr>
          <a:xfrm rot="2237550">
            <a:off x="4009354" y="3379185"/>
            <a:ext cx="5058062" cy="1500198"/>
          </a:xfrm>
          <a:prstGeom prst="rect">
            <a:avLst/>
          </a:prstGeom>
          <a:noFill/>
        </p:spPr>
        <p:txBody>
          <a:bodyPr spcFirstLastPara="1">
            <a:prstTxWarp prst="textArchUp">
              <a:avLst>
                <a:gd name="adj" fmla="val 10698426"/>
              </a:avLst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cs typeface="+mn-cs"/>
              </a:rPr>
              <a:t>болезни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cs typeface="+mn-cs"/>
              </a:rPr>
              <a:t>печени и почек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2013</TotalTime>
  <Words>537</Words>
  <Application>Microsoft Office PowerPoint</Application>
  <PresentationFormat>Экран (4:3)</PresentationFormat>
  <Paragraphs>154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1" baseType="lpstr">
      <vt:lpstr>Arial</vt:lpstr>
      <vt:lpstr>Calibri</vt:lpstr>
      <vt:lpstr>Times New Roman</vt:lpstr>
      <vt:lpstr>Segoe Script</vt:lpstr>
      <vt:lpstr>Тема Office</vt:lpstr>
      <vt:lpstr>Слайд 1</vt:lpstr>
      <vt:lpstr>ПРАВИЛА ПРИЁМА  ПИЩИ: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ПРАВИЛЬНЫЙ СОСТАВ ДНЕВНОГО ПИЩЕВОГО РАЦИОНА</vt:lpstr>
      <vt:lpstr>Слайд 12</vt:lpstr>
      <vt:lpstr>Слайд 13</vt:lpstr>
      <vt:lpstr>Слайд 14</vt:lpstr>
      <vt:lpstr>Слайд 15</vt:lpstr>
      <vt:lpstr>Слайд 16</vt:lpstr>
      <vt:lpstr>БОТУЛИЗМ</vt:lpstr>
      <vt:lpstr>САЛЬМОНЕЛЛЁЗ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Светлана</dc:creator>
  <cp:lastModifiedBy>Admin</cp:lastModifiedBy>
  <cp:revision>202</cp:revision>
  <dcterms:created xsi:type="dcterms:W3CDTF">2011-02-02T09:05:44Z</dcterms:created>
  <dcterms:modified xsi:type="dcterms:W3CDTF">2012-07-27T11:34:59Z</dcterms:modified>
</cp:coreProperties>
</file>