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48DC1-B355-4B79-8281-9FB62E39A814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705C2-0FB7-46D5-9BA7-9E6F2D5B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&#1051;&#1102;&#1076;&#1074;&#1080;&#1075;%20&#1074;&#1072;&#1085;%20&#1041;&#1077;&#1090;&#1093;&#1086;&#1074;&#1077;&#1085;%20-%20&#1058;&#1088;&#1072;&#1091;&#1088;&#1085;&#1099;&#1081;%20&#1084;&#1072;&#1088;&#109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6.gif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Melody%20of%20tears%20The%20Daydream%20-%20I%20miss%20you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6.gif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Admin\&#1056;&#1072;&#1073;&#1086;&#1095;&#1080;&#1081;%20&#1089;&#1090;&#1086;&#1083;\&#1091;&#1088;&#1086;&#1082;\&#1056;&#1086;&#1079;&#1099;%20&#1041;&#1077;&#1090;&#1093;&#1086;&#1074;&#1077;&#1085;%20&#1040;&#1083;&#1083;&#1077;&#1075;&#1088;&#1077;&#1090;&#1090;&#1086;.avi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Melody%20of%20tears%20The%20Daydream%20-%20I%20miss%20you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27%20-%20&#1051;.%20&#1074;&#1072;&#1085;%20&#1041;&#1077;&#1090;&#1093;&#1086;&#1074;&#1077;&#1085;%20-%20&#1057;&#1080;&#1084;&#1092;&#1086;&#1085;&#1080;&#1103;%20&#8470;5%20-%20&#1055;&#1077;&#1088;&#1074;&#1072;&#1103;%20&#1095;&#1072;&#1089;&#1090;&#1100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6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29%20-%20&#1051;.%20&#1074;&#1072;&#1085;%20&#1041;&#1077;&#1090;&#1093;&#1086;&#1074;&#1077;&#1085;%20-%20&#1057;&#1080;&#1084;&#1092;&#1086;&#1085;&#1080;&#1103;%20&#8470;5%20-%20&#1063;&#1077;&#1090;&#1074;&#1077;&#1088;&#1090;&#1072;&#1103;%20&#1095;&#1072;&#1089;&#1090;&#1100;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10.pn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&#1041;&#1077;&#1090;&#1093;&#1086;&#1074;&#1077;&#1085;%20-%20&#1058;&#1080;&#1096;&#1080;&#1085;&#1072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1;&#1088;&#1086;&#1082;\&#1041;&#1077;&#1090;&#1093;&#1086;&#1074;&#1077;&#1085;%20%20-%20&#1058;&#1091;&#1088;&#1077;&#1094;&#1082;&#1080;&#1081;%20&#1084;&#1072;&#1088;&#109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6.gif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48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643998" cy="174308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Образы борьбы и победы в искусстве. </a:t>
            </a:r>
            <a:br>
              <a:rPr lang="ru-RU" b="1" i="1" dirty="0" smtClean="0"/>
            </a:br>
            <a:r>
              <a:rPr lang="ru-RU" b="1" i="1" dirty="0" smtClean="0"/>
              <a:t>Творчество Людвига </a:t>
            </a:r>
            <a:r>
              <a:rPr lang="ru-RU" b="1" i="1" dirty="0" err="1" smtClean="0"/>
              <a:t>ван</a:t>
            </a:r>
            <a:r>
              <a:rPr lang="ru-RU" b="1" i="1" dirty="0" smtClean="0"/>
              <a:t> </a:t>
            </a:r>
            <a:r>
              <a:rPr lang="ru-RU" b="1" i="1" dirty="0"/>
              <a:t>Б</a:t>
            </a:r>
            <a:r>
              <a:rPr lang="ru-RU" b="1" i="1" dirty="0" smtClean="0"/>
              <a:t>етховена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ww.graycell.ru/picture/big/bethov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071678"/>
            <a:ext cx="4572008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18434" name="Picture 2" descr="http://www.trenton.k12.nj.us/franklin/4963828_567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7345" y="2643182"/>
            <a:ext cx="3185671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68231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Рисуем музыку Бетховена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5786454"/>
            <a:ext cx="3922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«Траурный марш»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214818"/>
            <a:ext cx="1760059" cy="2024070"/>
          </a:xfrm>
          <a:prstGeom prst="rect">
            <a:avLst/>
          </a:prstGeom>
          <a:noFill/>
        </p:spPr>
      </p:pic>
      <p:pic>
        <p:nvPicPr>
          <p:cNvPr id="9" name="Людвиг ван Бетховен - Траурный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571736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58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500042"/>
            <a:ext cx="693074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Домашнее задание.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Выписать в тетрадь определения,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используя дополнительную литературу: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эскиз, этюд, набросок, зарисовка.</a:t>
            </a:r>
          </a:p>
          <a:p>
            <a:endParaRPr lang="ru-RU" b="1" i="1" dirty="0"/>
          </a:p>
        </p:txBody>
      </p:sp>
      <p:pic>
        <p:nvPicPr>
          <p:cNvPr id="17410" name="Picture 2" descr="http://wiki.omskedu.ru/images/c/c9/%D0%A2%D0%B5%D1%82%D1%80%D0%B0%D0%B4%D1%8C_ThGast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9" y="1928802"/>
            <a:ext cx="4114821" cy="3857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3143"/>
            <a:ext cx="9144000" cy="6854857"/>
          </a:xfrm>
          <a:prstGeom prst="rect">
            <a:avLst/>
          </a:prstGeom>
          <a:noFill/>
        </p:spPr>
      </p:pic>
      <p:pic>
        <p:nvPicPr>
          <p:cNvPr id="16388" name="Picture 4" descr="http://th268.photobucket.com/albums/jj38/brother-louis/th_muzieknote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357298"/>
            <a:ext cx="6786610" cy="4071969"/>
          </a:xfrm>
          <a:prstGeom prst="rect">
            <a:avLst/>
          </a:prstGeom>
          <a:noFill/>
        </p:spPr>
      </p:pic>
      <p:pic>
        <p:nvPicPr>
          <p:cNvPr id="2050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511579" cy="1738318"/>
          </a:xfrm>
          <a:prstGeom prst="rect">
            <a:avLst/>
          </a:prstGeom>
          <a:noFill/>
        </p:spPr>
      </p:pic>
      <p:pic>
        <p:nvPicPr>
          <p:cNvPr id="7" name="Melody of tears The Daydream - I miss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000232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0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5" name="Розы Бетховен Аллегретто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26626" name="Picture 2" descr="http://img1.liveinternet.ru/images/attach/c/4/81/161/81161189_4000491_BETH_MALCh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86124"/>
            <a:ext cx="2643206" cy="328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cs315420.userapi.com/v315420083/3108/FW6hrDNXWF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214291"/>
            <a:ext cx="2883539" cy="328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i076.radikal.ru/1109/35/93f01c5de47a.jpg"/>
          <p:cNvPicPr>
            <a:picLocks noChangeAspect="1" noChangeArrowheads="1"/>
          </p:cNvPicPr>
          <p:nvPr/>
        </p:nvPicPr>
        <p:blipFill>
          <a:blip r:embed="rId6" cstate="print"/>
          <a:srcRect l="9407"/>
          <a:stretch>
            <a:fillRect/>
          </a:stretch>
        </p:blipFill>
        <p:spPr bwMode="auto">
          <a:xfrm>
            <a:off x="5715008" y="214290"/>
            <a:ext cx="293620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928926" y="4000504"/>
            <a:ext cx="6010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«Почему я пишу? То, что у меня на сердце,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должно найти себе выход.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Вот поэтому-то я и пишу»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</a:rPr>
              <a:t>	Людвиг </a:t>
            </a:r>
            <a:r>
              <a:rPr lang="ru-RU" sz="2400" b="1" dirty="0" err="1" smtClean="0">
                <a:solidFill>
                  <a:srgbClr val="FF0000"/>
                </a:solidFill>
              </a:rPr>
              <a:t>ван</a:t>
            </a:r>
            <a:r>
              <a:rPr lang="ru-RU" sz="2400" b="1" dirty="0" smtClean="0">
                <a:solidFill>
                  <a:srgbClr val="FF0000"/>
                </a:solidFill>
              </a:rPr>
              <a:t> Бетховен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5100649"/>
            <a:ext cx="1238252" cy="1423991"/>
          </a:xfrm>
          <a:prstGeom prst="rect">
            <a:avLst/>
          </a:prstGeom>
          <a:noFill/>
        </p:spPr>
      </p:pic>
      <p:pic>
        <p:nvPicPr>
          <p:cNvPr id="10" name="Melody of tears The Daydream - I miss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71527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0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3143"/>
            <a:ext cx="9144000" cy="6854857"/>
          </a:xfrm>
          <a:prstGeom prst="rect">
            <a:avLst/>
          </a:prstGeom>
          <a:noFill/>
        </p:spPr>
      </p:pic>
      <p:pic>
        <p:nvPicPr>
          <p:cNvPr id="25602" name="Picture 2" descr="http://profi.orbita.co.il/images/users/425/85038_35562740_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8604"/>
            <a:ext cx="3535705" cy="45720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0694" y="5143512"/>
            <a:ext cx="3259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(1770-1827)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500438"/>
            <a:ext cx="40743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Жанры: концерт,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соната, квартет,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опера, балет.</a:t>
            </a:r>
          </a:p>
          <a:p>
            <a:endParaRPr lang="ru-RU" sz="3600" b="1" dirty="0"/>
          </a:p>
          <a:p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85728"/>
            <a:ext cx="468307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</a:rPr>
              <a:t>Симфония</a:t>
            </a:r>
            <a:r>
              <a:rPr lang="ru-RU" sz="2400" b="1" i="1" dirty="0" smtClean="0">
                <a:solidFill>
                  <a:srgbClr val="C00000"/>
                </a:solidFill>
              </a:rPr>
              <a:t> –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муз.произведение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для симфонического оркестра,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состоящее из 3-4 частей, 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разных по звучанию,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но объединённых общей темой.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23554" name="Picture 2" descr="http://im5-tub-ru.yandex.net/i?id=483074919-6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3115"/>
            <a:ext cx="8358246" cy="197812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500166" y="4857760"/>
            <a:ext cx="69745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«Так судьба стучится в дверь»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	</a:t>
            </a:r>
            <a:r>
              <a:rPr lang="ru-RU" sz="4000" b="1" dirty="0" smtClean="0">
                <a:solidFill>
                  <a:srgbClr val="C00000"/>
                </a:solidFill>
              </a:rPr>
              <a:t>				Бетховен.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28604"/>
            <a:ext cx="4495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Людвиг </a:t>
            </a:r>
            <a:r>
              <a:rPr lang="ru-RU" sz="3200" b="1" i="1" dirty="0" err="1" smtClean="0"/>
              <a:t>ван</a:t>
            </a:r>
            <a:r>
              <a:rPr lang="ru-RU" sz="3200" b="1" i="1" dirty="0" smtClean="0"/>
              <a:t> Бетховен</a:t>
            </a:r>
            <a:endParaRPr lang="en-US" sz="3200" b="1" i="1" dirty="0" smtClean="0"/>
          </a:p>
          <a:p>
            <a:r>
              <a:rPr lang="ru-RU" sz="3200" b="1" i="1" dirty="0" smtClean="0"/>
              <a:t> Симфония № 5 часть 1</a:t>
            </a:r>
            <a:endParaRPr lang="ru-RU" sz="3200" b="1" i="1" dirty="0"/>
          </a:p>
        </p:txBody>
      </p:sp>
      <p:pic>
        <p:nvPicPr>
          <p:cNvPr id="10242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7" y="214290"/>
            <a:ext cx="1180279" cy="1357322"/>
          </a:xfrm>
          <a:prstGeom prst="rect">
            <a:avLst/>
          </a:prstGeom>
          <a:noFill/>
        </p:spPr>
      </p:pic>
      <p:pic>
        <p:nvPicPr>
          <p:cNvPr id="9" name="27 - Л. ван Бетховен - Симфония №5 - Первая ча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857884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8460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28662" y="-32861"/>
            <a:ext cx="748955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</a:rPr>
              <a:t>лад: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</a:rPr>
              <a:t> грустный. весёлый;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темп: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 быстрый, медленный, умеренный: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ритм: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плавный, отрывистый;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</a:rPr>
              <a:t>динамика: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ookman Old Style" pitchFamily="18" charset="0"/>
                <a:ea typeface="Times New Roman" pitchFamily="18" charset="0"/>
              </a:rPr>
              <a:t>громкая. тихая, смешанная;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</a:rPr>
              <a:t>Мелодия…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24579" name="Picture 3" descr="http://www.proshkolu.ru/content/media/pic/std/3000000/2798000/2797377-6be9af68ff111d9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5869" y="2285992"/>
            <a:ext cx="4912641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29 - Л. ван Бетховен - Симфония №5 - Четвертая ча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71604" y="5072074"/>
            <a:ext cx="304800" cy="304800"/>
          </a:xfrm>
          <a:prstGeom prst="rect">
            <a:avLst/>
          </a:prstGeom>
        </p:spPr>
      </p:pic>
      <p:pic>
        <p:nvPicPr>
          <p:cNvPr id="9218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86256"/>
            <a:ext cx="1325220" cy="1524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5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22530" name="Picture 2" descr="http://www.museum.ru/img.asp?56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28"/>
            <a:ext cx="3911472" cy="2855376"/>
          </a:xfrm>
          <a:prstGeom prst="rect">
            <a:avLst/>
          </a:prstGeom>
          <a:noFill/>
        </p:spPr>
      </p:pic>
      <p:pic>
        <p:nvPicPr>
          <p:cNvPr id="22532" name="Picture 4" descr="http://fr.academic.ru/pictures/frwiki/66/Beethoven_Ninth_Symphon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4762500" cy="4200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http://www.dw.de/image/0,,2452053_4,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357562"/>
            <a:ext cx="5619750" cy="3162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21506" name="Picture 2" descr="http://arttower.ru/forum/uploads/monthly_01_2010/post-9736-1263026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500174"/>
            <a:ext cx="3327997" cy="459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img0.liveinternet.ru/images/attach/c/3/83/389/83389506_Vosstavshiy_rab_15131515_Mramor_Vuysota_209_m_Luvr_Pariz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1126" y="2500306"/>
            <a:ext cx="2368571" cy="4152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stat16.privet.ru/lr/090f6db70907286de310003e6ffe59b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04"/>
            <a:ext cx="2714644" cy="4632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20482" name="Picture 2" descr="http://www.gifanimados.com/musica/directores_orquesta/me_mu_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714620"/>
            <a:ext cx="2920535" cy="36242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1000108"/>
            <a:ext cx="59788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Бетховен «Тишина»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57166"/>
            <a:ext cx="1387340" cy="1595442"/>
          </a:xfrm>
          <a:prstGeom prst="rect">
            <a:avLst/>
          </a:prstGeom>
          <a:noFill/>
        </p:spPr>
      </p:pic>
      <p:pic>
        <p:nvPicPr>
          <p:cNvPr id="8" name="Бетховен - Ти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429520" y="13572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7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ums.vkmonline.com/image.php?u=68325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4857"/>
          </a:xfrm>
          <a:prstGeom prst="rect">
            <a:avLst/>
          </a:prstGeom>
          <a:noFill/>
        </p:spPr>
      </p:pic>
      <p:pic>
        <p:nvPicPr>
          <p:cNvPr id="19458" name="Picture 2" descr="http://img1.liveinternet.ru/images/attach/c/2/70/161/70161103_1296743956_CONDUCT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435356"/>
            <a:ext cx="2928958" cy="39940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500042"/>
            <a:ext cx="57971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Бетховен</a:t>
            </a:r>
            <a:endParaRPr lang="en-US" sz="5400" dirty="0" smtClean="0">
              <a:solidFill>
                <a:srgbClr val="FF0000"/>
              </a:solidFill>
            </a:endParaRPr>
          </a:p>
          <a:p>
            <a:r>
              <a:rPr lang="ru-RU" sz="5400" dirty="0" smtClean="0">
                <a:solidFill>
                  <a:srgbClr val="FF0000"/>
                </a:solidFill>
              </a:rPr>
              <a:t> «Турецкий  марш»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img0.liveinternet.ru/images/attach/c/1/51/556/51556880_skripichnuyy_klyuc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85728"/>
            <a:ext cx="1449460" cy="1666880"/>
          </a:xfrm>
          <a:prstGeom prst="rect">
            <a:avLst/>
          </a:prstGeom>
          <a:noFill/>
        </p:spPr>
      </p:pic>
      <p:pic>
        <p:nvPicPr>
          <p:cNvPr id="8" name="Бетховен  - Турецкий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715272" y="1357298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153</Words>
  <Application>Microsoft Office PowerPoint</Application>
  <PresentationFormat>Экран (4:3)</PresentationFormat>
  <Paragraphs>32</Paragraphs>
  <Slides>13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Образы борьбы и победы в искусстве.  Творчество Людвига ван Бетховена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15</cp:revision>
  <dcterms:created xsi:type="dcterms:W3CDTF">2013-03-31T15:17:27Z</dcterms:created>
  <dcterms:modified xsi:type="dcterms:W3CDTF">2013-12-03T11:35:00Z</dcterms:modified>
</cp:coreProperties>
</file>