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EB97872-6144-4DE3-98B6-89E6B5EC4C83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68F7435-2691-48A0-B6D3-2DFDBFA21F88}">
      <dgm:prSet/>
      <dgm:spPr/>
      <dgm:t>
        <a:bodyPr/>
        <a:lstStyle/>
        <a:p>
          <a:pPr rtl="0"/>
          <a:r>
            <a:rPr lang="ru-RU" smtClean="0"/>
            <a:t>После смерти отца 3-летний Иван остался на попечении матери, умершей в 1538 году, когда ему было 8 лет. Иван рос в обстановке дворцовых переворотов, борьбы за власть враждующих между собой боярских родов Шуйских и Бельских. Убийства, интриги и насилия, окружавшие его, способствовали развитию в нем подозрительности, мстительности и жестокости. Склонность мучить живые существа проявлялась у Ивана уже в детстве, и приближенные одобряли ее. Одним из сильных впечатлений царя в юности были "великий пожар" и Московское восстание 1547 года. После убийства одного из Глинских, родственника царя, бунтовщики явились в село Воробьево, где укрылся великий князь, и потребовали выдачи остальных Глинских. С большим трудом удалось уговорить толпу разойтись, убеждая ее, что их в Воробьеве нет. Едва опасность миновала, будущий царь приказал арестовать главных заговорщиков и казнить их.</a:t>
          </a:r>
          <a:endParaRPr lang="ru-RU"/>
        </a:p>
      </dgm:t>
    </dgm:pt>
    <dgm:pt modelId="{6A5BCE64-37B6-43DB-B7FE-4B1033031F98}" type="parTrans" cxnId="{B1AF9196-544C-4DB0-B7AD-721E76DC331F}">
      <dgm:prSet/>
      <dgm:spPr/>
      <dgm:t>
        <a:bodyPr/>
        <a:lstStyle/>
        <a:p>
          <a:endParaRPr lang="ru-RU"/>
        </a:p>
      </dgm:t>
    </dgm:pt>
    <dgm:pt modelId="{200B218A-274A-4A6D-981D-34E2FFE55209}" type="sibTrans" cxnId="{B1AF9196-544C-4DB0-B7AD-721E76DC331F}">
      <dgm:prSet/>
      <dgm:spPr/>
      <dgm:t>
        <a:bodyPr/>
        <a:lstStyle/>
        <a:p>
          <a:endParaRPr lang="ru-RU"/>
        </a:p>
      </dgm:t>
    </dgm:pt>
    <dgm:pt modelId="{950801F8-CE8C-404A-8422-62C38CAF32D1}" type="pres">
      <dgm:prSet presAssocID="{6EB97872-6144-4DE3-98B6-89E6B5EC4C83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E4E5ACE3-4D2D-4844-9F1B-42C95B4DEE83}" type="pres">
      <dgm:prSet presAssocID="{568F7435-2691-48A0-B6D3-2DFDBFA21F88}" presName="circle1" presStyleLbl="node1" presStyleIdx="0" presStyleCnt="1"/>
      <dgm:spPr/>
    </dgm:pt>
    <dgm:pt modelId="{855E2A77-2493-4961-BCA3-D8C82E3B74FF}" type="pres">
      <dgm:prSet presAssocID="{568F7435-2691-48A0-B6D3-2DFDBFA21F88}" presName="space" presStyleCnt="0"/>
      <dgm:spPr/>
    </dgm:pt>
    <dgm:pt modelId="{F3B1636E-17D6-4ED4-9FA2-AFFBFD668388}" type="pres">
      <dgm:prSet presAssocID="{568F7435-2691-48A0-B6D3-2DFDBFA21F88}" presName="rect1" presStyleLbl="alignAcc1" presStyleIdx="0" presStyleCnt="1" custScaleX="112795" custScaleY="109789"/>
      <dgm:spPr/>
    </dgm:pt>
    <dgm:pt modelId="{8A080AF3-E313-40BA-BA66-C9C4C57D1397}" type="pres">
      <dgm:prSet presAssocID="{568F7435-2691-48A0-B6D3-2DFDBFA21F88}" presName="rect1ParTxNoCh" presStyleLbl="alignAcc1" presStyleIdx="0" presStyleCnt="1">
        <dgm:presLayoutVars>
          <dgm:chMax val="1"/>
          <dgm:bulletEnabled val="1"/>
        </dgm:presLayoutVars>
      </dgm:prSet>
      <dgm:spPr/>
    </dgm:pt>
  </dgm:ptLst>
  <dgm:cxnLst>
    <dgm:cxn modelId="{811E9385-8FA7-495E-9305-13D14B3DB419}" type="presOf" srcId="{6EB97872-6144-4DE3-98B6-89E6B5EC4C83}" destId="{950801F8-CE8C-404A-8422-62C38CAF32D1}" srcOrd="0" destOrd="0" presId="urn:microsoft.com/office/officeart/2005/8/layout/target3"/>
    <dgm:cxn modelId="{E042E234-D68E-4E34-81C2-11316E4D9D79}" type="presOf" srcId="{568F7435-2691-48A0-B6D3-2DFDBFA21F88}" destId="{8A080AF3-E313-40BA-BA66-C9C4C57D1397}" srcOrd="1" destOrd="0" presId="urn:microsoft.com/office/officeart/2005/8/layout/target3"/>
    <dgm:cxn modelId="{B1AF9196-544C-4DB0-B7AD-721E76DC331F}" srcId="{6EB97872-6144-4DE3-98B6-89E6B5EC4C83}" destId="{568F7435-2691-48A0-B6D3-2DFDBFA21F88}" srcOrd="0" destOrd="0" parTransId="{6A5BCE64-37B6-43DB-B7FE-4B1033031F98}" sibTransId="{200B218A-274A-4A6D-981D-34E2FFE55209}"/>
    <dgm:cxn modelId="{349865CB-7403-44F4-8836-D9D101EB3103}" type="presOf" srcId="{568F7435-2691-48A0-B6D3-2DFDBFA21F88}" destId="{F3B1636E-17D6-4ED4-9FA2-AFFBFD668388}" srcOrd="0" destOrd="0" presId="urn:microsoft.com/office/officeart/2005/8/layout/target3"/>
    <dgm:cxn modelId="{82EE85F4-AD82-4BD2-8F82-E8591085DB1D}" type="presParOf" srcId="{950801F8-CE8C-404A-8422-62C38CAF32D1}" destId="{E4E5ACE3-4D2D-4844-9F1B-42C95B4DEE83}" srcOrd="0" destOrd="0" presId="urn:microsoft.com/office/officeart/2005/8/layout/target3"/>
    <dgm:cxn modelId="{A823D8FE-737D-43BF-A00E-C1C7906A3445}" type="presParOf" srcId="{950801F8-CE8C-404A-8422-62C38CAF32D1}" destId="{855E2A77-2493-4961-BCA3-D8C82E3B74FF}" srcOrd="1" destOrd="0" presId="urn:microsoft.com/office/officeart/2005/8/layout/target3"/>
    <dgm:cxn modelId="{8B7E17F5-4FC4-46A9-9F8C-D87B5D25DA47}" type="presParOf" srcId="{950801F8-CE8C-404A-8422-62C38CAF32D1}" destId="{F3B1636E-17D6-4ED4-9FA2-AFFBFD668388}" srcOrd="2" destOrd="0" presId="urn:microsoft.com/office/officeart/2005/8/layout/target3"/>
    <dgm:cxn modelId="{2082E1C4-1936-4D99-A523-6FACA91B6A42}" type="presParOf" srcId="{950801F8-CE8C-404A-8422-62C38CAF32D1}" destId="{8A080AF3-E313-40BA-BA66-C9C4C57D139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FFE020-DD1D-45CE-93B4-B8A9EF745BEE}" type="doc">
      <dgm:prSet loTypeId="urn:microsoft.com/office/officeart/2005/8/layout/hierarchy3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7AD248-86F3-4B69-87A4-45A7B3553DD0}">
      <dgm:prSet/>
      <dgm:spPr/>
      <dgm:t>
        <a:bodyPr/>
        <a:lstStyle/>
        <a:p>
          <a:pPr rtl="0"/>
          <a:r>
            <a:rPr lang="ru-RU" smtClean="0"/>
            <a:t>Излюбленной идеей царя, осознанной уже в юности, стала мысль о неограниченной самодержавной власти. 16 января 1547 года в Успенском соборе Московского Кремля состоялось торжественное венчание на царство великого князя Ивана IV. На него были возложены знаки царского достоинства: крест Животворящего Древа, бармы и шапка Мономаха. После приобщения Святых Тайн Иван Васильевич был помазан миром. Царский титул позволял занять существенно иную позицию в дипломатических сношениях с Западной Европой. Великокняжеский титул переводили как "принц" или даже "великий герцог". Титул же "царь" или совсем не переводили, или переводили как "император". Русский самодержец тем самым вставал вровень с единственным в Европе императором Священной Римской империи.</a:t>
          </a:r>
          <a:endParaRPr lang="ru-RU"/>
        </a:p>
      </dgm:t>
    </dgm:pt>
    <dgm:pt modelId="{23A3E9F7-2D95-4201-A08F-B0A36C462B12}" type="parTrans" cxnId="{1C52CD38-0245-43C1-9CD6-B2D15505DD26}">
      <dgm:prSet/>
      <dgm:spPr/>
      <dgm:t>
        <a:bodyPr/>
        <a:lstStyle/>
        <a:p>
          <a:endParaRPr lang="ru-RU"/>
        </a:p>
      </dgm:t>
    </dgm:pt>
    <dgm:pt modelId="{71D62610-F973-4068-9F02-0A9F13FE396C}" type="sibTrans" cxnId="{1C52CD38-0245-43C1-9CD6-B2D15505DD26}">
      <dgm:prSet/>
      <dgm:spPr/>
      <dgm:t>
        <a:bodyPr/>
        <a:lstStyle/>
        <a:p>
          <a:endParaRPr lang="ru-RU"/>
        </a:p>
      </dgm:t>
    </dgm:pt>
    <dgm:pt modelId="{0B151488-6320-4E10-BA6C-3D25C5459129}" type="pres">
      <dgm:prSet presAssocID="{26FFE020-DD1D-45CE-93B4-B8A9EF745BE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138D95D-E6BE-43BF-80DE-1AEC64EA7F12}" type="pres">
      <dgm:prSet presAssocID="{7A7AD248-86F3-4B69-87A4-45A7B3553DD0}" presName="root" presStyleCnt="0"/>
      <dgm:spPr/>
    </dgm:pt>
    <dgm:pt modelId="{3AB9AC11-78B1-4549-BDA2-4E9A3D991AAF}" type="pres">
      <dgm:prSet presAssocID="{7A7AD248-86F3-4B69-87A4-45A7B3553DD0}" presName="rootComposite" presStyleCnt="0"/>
      <dgm:spPr/>
    </dgm:pt>
    <dgm:pt modelId="{9FFFC4B9-68AC-4CD5-AD6C-CE1CC4F8674D}" type="pres">
      <dgm:prSet presAssocID="{7A7AD248-86F3-4B69-87A4-45A7B3553DD0}" presName="rootText" presStyleLbl="node1" presStyleIdx="0" presStyleCnt="1" custScaleX="107626" custScaleY="122765"/>
      <dgm:spPr/>
    </dgm:pt>
    <dgm:pt modelId="{60D03622-8B5B-4D95-98F9-3E3C0DC75C70}" type="pres">
      <dgm:prSet presAssocID="{7A7AD248-86F3-4B69-87A4-45A7B3553DD0}" presName="rootConnector" presStyleLbl="node1" presStyleIdx="0" presStyleCnt="1"/>
      <dgm:spPr/>
    </dgm:pt>
    <dgm:pt modelId="{649DD247-0927-46F3-874D-7748AE7B4FA8}" type="pres">
      <dgm:prSet presAssocID="{7A7AD248-86F3-4B69-87A4-45A7B3553DD0}" presName="childShape" presStyleCnt="0"/>
      <dgm:spPr/>
    </dgm:pt>
  </dgm:ptLst>
  <dgm:cxnLst>
    <dgm:cxn modelId="{3AF34B52-12A0-4CEC-BF3E-273A07D7E75D}" type="presOf" srcId="{7A7AD248-86F3-4B69-87A4-45A7B3553DD0}" destId="{60D03622-8B5B-4D95-98F9-3E3C0DC75C70}" srcOrd="1" destOrd="0" presId="urn:microsoft.com/office/officeart/2005/8/layout/hierarchy3"/>
    <dgm:cxn modelId="{5BF581C9-9E98-4FDD-8FEE-FF099ADD2F1D}" type="presOf" srcId="{26FFE020-DD1D-45CE-93B4-B8A9EF745BEE}" destId="{0B151488-6320-4E10-BA6C-3D25C5459129}" srcOrd="0" destOrd="0" presId="urn:microsoft.com/office/officeart/2005/8/layout/hierarchy3"/>
    <dgm:cxn modelId="{1C52CD38-0245-43C1-9CD6-B2D15505DD26}" srcId="{26FFE020-DD1D-45CE-93B4-B8A9EF745BEE}" destId="{7A7AD248-86F3-4B69-87A4-45A7B3553DD0}" srcOrd="0" destOrd="0" parTransId="{23A3E9F7-2D95-4201-A08F-B0A36C462B12}" sibTransId="{71D62610-F973-4068-9F02-0A9F13FE396C}"/>
    <dgm:cxn modelId="{EFFAE0EE-D96C-4747-8C75-B33EF605DCC6}" type="presOf" srcId="{7A7AD248-86F3-4B69-87A4-45A7B3553DD0}" destId="{9FFFC4B9-68AC-4CD5-AD6C-CE1CC4F8674D}" srcOrd="0" destOrd="0" presId="urn:microsoft.com/office/officeart/2005/8/layout/hierarchy3"/>
    <dgm:cxn modelId="{D44980FF-EA22-4C6F-ADB2-2DEE0177AC2B}" type="presParOf" srcId="{0B151488-6320-4E10-BA6C-3D25C5459129}" destId="{E138D95D-E6BE-43BF-80DE-1AEC64EA7F12}" srcOrd="0" destOrd="0" presId="urn:microsoft.com/office/officeart/2005/8/layout/hierarchy3"/>
    <dgm:cxn modelId="{2AB13922-DDE8-48B9-B1C4-CD9F8AB77031}" type="presParOf" srcId="{E138D95D-E6BE-43BF-80DE-1AEC64EA7F12}" destId="{3AB9AC11-78B1-4549-BDA2-4E9A3D991AAF}" srcOrd="0" destOrd="0" presId="urn:microsoft.com/office/officeart/2005/8/layout/hierarchy3"/>
    <dgm:cxn modelId="{F0F83AE2-554B-47DA-A47B-D85190CC0A66}" type="presParOf" srcId="{3AB9AC11-78B1-4549-BDA2-4E9A3D991AAF}" destId="{9FFFC4B9-68AC-4CD5-AD6C-CE1CC4F8674D}" srcOrd="0" destOrd="0" presId="urn:microsoft.com/office/officeart/2005/8/layout/hierarchy3"/>
    <dgm:cxn modelId="{3EC9F99E-11A8-41AC-BC2D-E1453EF3AC07}" type="presParOf" srcId="{3AB9AC11-78B1-4549-BDA2-4E9A3D991AAF}" destId="{60D03622-8B5B-4D95-98F9-3E3C0DC75C70}" srcOrd="1" destOrd="0" presId="urn:microsoft.com/office/officeart/2005/8/layout/hierarchy3"/>
    <dgm:cxn modelId="{32780361-C894-4B9E-BCA9-A759557E742B}" type="presParOf" srcId="{E138D95D-E6BE-43BF-80DE-1AEC64EA7F12}" destId="{649DD247-0927-46F3-874D-7748AE7B4FA8}" srcOrd="1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E5ACE3-4D2D-4844-9F1B-42C95B4DEE83}">
      <dsp:nvSpPr>
        <dsp:cNvPr id="0" name=""/>
        <dsp:cNvSpPr/>
      </dsp:nvSpPr>
      <dsp:spPr>
        <a:xfrm>
          <a:off x="-173782" y="227928"/>
          <a:ext cx="4656710" cy="465671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B1636E-17D6-4ED4-9FA2-AFFBFD668388}">
      <dsp:nvSpPr>
        <dsp:cNvPr id="0" name=""/>
        <dsp:cNvSpPr/>
      </dsp:nvSpPr>
      <dsp:spPr>
        <a:xfrm>
          <a:off x="1807007" y="5"/>
          <a:ext cx="6127959" cy="51125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smtClean="0"/>
            <a:t>После смерти отца 3-летний Иван остался на попечении матери, умершей в 1538 году, когда ему было 8 лет. Иван рос в обстановке дворцовых переворотов, борьбы за власть враждующих между собой боярских родов Шуйских и Бельских. Убийства, интриги и насилия, окружавшие его, способствовали развитию в нем подозрительности, мстительности и жестокости. Склонность мучить живые существа проявлялась у Ивана уже в детстве, и приближенные одобряли ее. Одним из сильных впечатлений царя в юности были "великий пожар" и Московское восстание 1547 года. После убийства одного из Глинских, родственника царя, бунтовщики явились в село Воробьево, где укрылся великий князь, и потребовали выдачи остальных Глинских. С большим трудом удалось уговорить толпу разойтись, убеждая ее, что их в Воробьеве нет. Едва опасность миновала, будущий царь приказал арестовать главных заговорщиков и казнить их.</a:t>
          </a:r>
          <a:endParaRPr lang="ru-RU" sz="1900" kern="1200"/>
        </a:p>
      </dsp:txBody>
      <dsp:txXfrm>
        <a:off x="1807007" y="5"/>
        <a:ext cx="6127959" cy="51125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FFC4B9-68AC-4CD5-AD6C-CE1CC4F8674D}">
      <dsp:nvSpPr>
        <dsp:cNvPr id="0" name=""/>
        <dsp:cNvSpPr/>
      </dsp:nvSpPr>
      <dsp:spPr>
        <a:xfrm>
          <a:off x="400702" y="0"/>
          <a:ext cx="6944100" cy="396043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/>
            <a:t>Излюбленной идеей царя, осознанной уже в юности, стала мысль о неограниченной самодержавной власти. 16 января 1547 года в Успенском соборе Московского Кремля состоялось торжественное венчание на царство великого князя Ивана IV. На него были возложены знаки царского достоинства: крест Животворящего Древа, бармы и шапка Мономаха. После приобщения Святых Тайн Иван Васильевич был помазан миром. Царский титул позволял занять существенно иную позицию в дипломатических сношениях с Западной Европой. Великокняжеский титул переводили как "принц" или даже "великий герцог". Титул же "царь" или совсем не переводили, или переводили как "император". Русский самодержец тем самым вставал вровень с единственным в Европе императором Священной Римской империи.</a:t>
          </a:r>
          <a:endParaRPr lang="ru-RU" sz="1800" kern="1200"/>
        </a:p>
      </dsp:txBody>
      <dsp:txXfrm>
        <a:off x="516699" y="115997"/>
        <a:ext cx="6712106" cy="37284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AB90FC5-4A75-4BC0-A3FD-641A34B4D2BC}" type="datetimeFigureOut">
              <a:rPr lang="ru-RU" smtClean="0"/>
              <a:t>07.11.2013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0B816482-58D4-475A-8EB4-A32722F80DA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27784" y="44624"/>
            <a:ext cx="6777318" cy="3024336"/>
          </a:xfrm>
        </p:spPr>
        <p:txBody>
          <a:bodyPr/>
          <a:lstStyle/>
          <a:p>
            <a:r>
              <a:rPr lang="ru-RU" sz="7200" dirty="0" smtClean="0"/>
              <a:t>Иван Грозный </a:t>
            </a:r>
            <a:br>
              <a:rPr lang="ru-RU" sz="7200" dirty="0" smtClean="0"/>
            </a:br>
            <a:endParaRPr lang="ru-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5301208"/>
            <a:ext cx="4744616" cy="1176536"/>
          </a:xfrm>
        </p:spPr>
        <p:txBody>
          <a:bodyPr/>
          <a:lstStyle/>
          <a:p>
            <a:r>
              <a:rPr lang="ru-RU" dirty="0" smtClean="0"/>
              <a:t>Презентация студента МЭСИ </a:t>
            </a:r>
            <a:r>
              <a:rPr lang="ru-RU" dirty="0" err="1" smtClean="0"/>
              <a:t>А.Карапетяна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73" y="3573016"/>
            <a:ext cx="3384376" cy="2841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61586"/>
            <a:ext cx="2001391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8108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547664" y="2708920"/>
            <a:ext cx="6192688" cy="3960440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Ливонская война завершилась полной неудачей и потерей исконно русских земель. Объективные итоги царствования Иван Грозный мог увидеть уже при жизни: это был провал всех внутри- и внешнеполитических начинаний. С 1578 года царь перестал казнить. Почти в это же время он приказал составить синодики (поминальные списки) казненных и разослать по монастырям вклады на поминовение их душ; в завещании 1579 года каялся в содеянном.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8001" y="168043"/>
            <a:ext cx="4343399" cy="296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8043"/>
            <a:ext cx="4283968" cy="2963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36267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5163100"/>
          </a:xfrm>
        </p:spPr>
        <p:txBody>
          <a:bodyPr/>
          <a:lstStyle/>
          <a:p>
            <a:r>
              <a:rPr lang="ru-RU" dirty="0" smtClean="0"/>
              <a:t>КОНЕЦ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706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9203386"/>
              </p:ext>
            </p:extLst>
          </p:nvPr>
        </p:nvGraphicFramePr>
        <p:xfrm>
          <a:off x="683569" y="1268760"/>
          <a:ext cx="7761184" cy="5112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420888"/>
            <a:ext cx="174307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6632"/>
            <a:ext cx="7756263" cy="1054250"/>
          </a:xfrm>
        </p:spPr>
        <p:txBody>
          <a:bodyPr/>
          <a:lstStyle/>
          <a:p>
            <a:r>
              <a:rPr lang="ru-RU" dirty="0" smtClean="0"/>
              <a:t>Детство.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64731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2869966"/>
              </p:ext>
            </p:extLst>
          </p:nvPr>
        </p:nvGraphicFramePr>
        <p:xfrm>
          <a:off x="611560" y="1340768"/>
          <a:ext cx="7745505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56263" cy="1054250"/>
          </a:xfrm>
        </p:spPr>
        <p:txBody>
          <a:bodyPr/>
          <a:lstStyle/>
          <a:p>
            <a:r>
              <a:rPr lang="ru-RU" dirty="0" smtClean="0"/>
              <a:t>Начало правления.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992177"/>
            <a:ext cx="3694162" cy="1844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73490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1907704" y="620688"/>
            <a:ext cx="5040560" cy="56886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 1549 года вместе с Избранной радой Иван IV провел ряд реформ, направленных на централизацию государства: Земскую реформу Ивана IV, Губную реформу, проведены преобразования в армии, в 1550 году принят новый Судебник Ивана IV. В 1549 году созван первый Земский собор, в 1551 году Стоглавый собор, принявший сборник решений о церковной жизни "Стоглав". В 1555-1556 годах Иван IV отменил кормления и принял Уложение о службе. В 1550-1551 годах Иван Грозный лично участвовал в Казанских походах. В 1552 году была покорена Казань, затем Астраханское ханство (1556), в зависимость от русского царя попали сибирский хан </a:t>
            </a:r>
            <a:r>
              <a:rPr lang="ru-RU" dirty="0" err="1"/>
              <a:t>Едигер</a:t>
            </a:r>
            <a:r>
              <a:rPr lang="ru-RU" dirty="0"/>
              <a:t> и </a:t>
            </a:r>
            <a:r>
              <a:rPr lang="ru-RU" dirty="0" err="1"/>
              <a:t>Ногаи</a:t>
            </a:r>
            <a:r>
              <a:rPr lang="ru-RU" dirty="0"/>
              <a:t> Большие.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9" y="2217229"/>
            <a:ext cx="1838325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033306"/>
            <a:ext cx="2250450" cy="2863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390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268761"/>
            <a:ext cx="7745505" cy="485740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259632" y="764704"/>
            <a:ext cx="6264696" cy="532859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В 1553 году устанавливаются торговые отношения с Англией. В 1558 году Иван IV начал Ливонскую войну за овладение побережьем Балтийского моря. Первоначально военные действия развивались успешно. К 1560 году армия Ливонского ордена была окончательно разгромлена, а сам Орден перестал существовать. Тем временем во внутреннем положении страны произошли серьезные изменения. Около 1560 года царь порвал с деятелями Избранной рады и наложил на них различные опалы. По мнению некоторых историков, Сильвестр и Адашев, понимая, что Ливонская война не сулит России успеха, безуспешно советовали царю пойти на соглашение с противником. В 1563 году русские войска овладели Полоцком, в то время крупной литовской крепостью. Царь был особенно горд этой победой, одержанной уже после разрыва с Избранной радой. Однако уже в 1564 году Россия потерпела серьезные поражения. Царь стал искать "виноватых", начались опалы и казни.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2066925"/>
            <a:ext cx="16764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616" y="1988839"/>
            <a:ext cx="1800200" cy="3114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73239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0"/>
            <a:ext cx="4248472" cy="2450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1628801"/>
            <a:ext cx="7745505" cy="449736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6632"/>
            <a:ext cx="7756263" cy="105425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Опричнина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3588" y="2450058"/>
            <a:ext cx="6984776" cy="42484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Царь все больше проникался мыслью об установлении личной диктатуры. В 1565 году он объявил о введении в стране опричнины. Страна делилась на две части: территории, не вошедшие в опричнину, стали называться земщиной, каждый опричник приносил клятву на верность царю и обязывался не общаться с земскими. Опричники одевались в черную одежду, подобную монашеской. Конные опричники имели особые знаки отличия, к седлам прикреплялись мрачные символы эпохи: метла - чтобы выметать измену, и собачьи головы - чтобы выгрызать измену.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505344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с одним вырезанным скругленным углом 4"/>
          <p:cNvSpPr/>
          <p:nvPr/>
        </p:nvSpPr>
        <p:spPr>
          <a:xfrm>
            <a:off x="1043608" y="1772816"/>
            <a:ext cx="6984776" cy="4824536"/>
          </a:xfrm>
          <a:prstGeom prst="snip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 помощью опричников, которые были освобождены от судебной ответственности, Иван IV насильственно </a:t>
            </a:r>
            <a:r>
              <a:rPr lang="ru-RU" dirty="0" err="1"/>
              <a:t>конфисковывал</a:t>
            </a:r>
            <a:r>
              <a:rPr lang="ru-RU" dirty="0"/>
              <a:t> боярские вотчины, передавая их дворянам-опричникам. Казни и опалы сопровождались террором и разбоем среди населения. Крупным событием опричнины был новгородский погром в январе-феврале 1570 года, поводом к которому послужило подозрение в желании Новгорода перейти к Литве. Царь лично руководил походом. Были разграблены все города по дороге от Москвы до Новгорода. Во время этого похода в декабре 1569 года </a:t>
            </a:r>
            <a:r>
              <a:rPr lang="ru-RU" dirty="0" err="1"/>
              <a:t>Малюта</a:t>
            </a:r>
            <a:r>
              <a:rPr lang="ru-RU" dirty="0"/>
              <a:t> Скуратов задушил в тверском </a:t>
            </a:r>
            <a:r>
              <a:rPr lang="ru-RU" dirty="0" err="1"/>
              <a:t>Отроч</a:t>
            </a:r>
            <a:r>
              <a:rPr lang="ru-RU" dirty="0"/>
              <a:t> монастыре митрополита Филиппа, пытавшегося противостоять царю. Считается, что число жертв в Новгороде, где тогда проживало не более 30 тысяч человек, достигло 10-15 тысяч.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-1"/>
            <a:ext cx="3845195" cy="2362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25053"/>
            <a:ext cx="3816424" cy="2387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614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331640" y="2636912"/>
            <a:ext cx="6264696" cy="396044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Большинство историков считают, что в 1572 году царь отменил опричнину. Свою роль сыграло нашествие на Москву в 1571 году крымского хана </a:t>
            </a:r>
            <a:r>
              <a:rPr lang="ru-RU" dirty="0" err="1"/>
              <a:t>Девлет</a:t>
            </a:r>
            <a:r>
              <a:rPr lang="ru-RU" dirty="0"/>
              <a:t>- </a:t>
            </a:r>
            <a:r>
              <a:rPr lang="ru-RU" dirty="0" err="1"/>
              <a:t>Гирея</a:t>
            </a:r>
            <a:r>
              <a:rPr lang="ru-RU" dirty="0"/>
              <a:t>, которого опричное войско не смогло остановить; были пожжены посады, огонь перекинулся в Китай-город и Кремль.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176464" cy="32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16632"/>
            <a:ext cx="4104456" cy="3270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70999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16632"/>
            <a:ext cx="7756263" cy="1054250"/>
          </a:xfrm>
        </p:spPr>
        <p:txBody>
          <a:bodyPr/>
          <a:lstStyle/>
          <a:p>
            <a:r>
              <a:rPr lang="ru-RU" dirty="0" smtClean="0"/>
              <a:t>Итоги Царствования.</a:t>
            </a:r>
            <a:endParaRPr lang="ru-RU" dirty="0"/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899592" y="2183764"/>
            <a:ext cx="7200800" cy="410445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Разделение страны пагубно сказалось на экономике государства. Огромное число земель было разорено и опустошено. В 1581 году с целью предотвратить запустение имений царь ввел заповедные лета - временный запрет крестьянам уходить от своих хозяев в Юрьев день, что способствовало утверждению в России крепостнических отношений.</a:t>
            </a:r>
            <a:endParaRPr lang="ru-RU" dirty="0"/>
          </a:p>
        </p:txBody>
      </p:sp>
      <p:sp>
        <p:nvSpPr>
          <p:cNvPr id="6" name="AutoShape 2" descr="http://actualhistory.ru/thumbs/zc=1;750x414;/app/var/pub/files/2198/Oprichnina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349" y="988734"/>
            <a:ext cx="3107285" cy="2219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418897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56</TotalTime>
  <Words>914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Твердый переплет</vt:lpstr>
      <vt:lpstr>Иван Грозный  </vt:lpstr>
      <vt:lpstr>Детство.</vt:lpstr>
      <vt:lpstr>Начало правления.</vt:lpstr>
      <vt:lpstr>Презентация PowerPoint</vt:lpstr>
      <vt:lpstr>Презентация PowerPoint</vt:lpstr>
      <vt:lpstr>Опричнина</vt:lpstr>
      <vt:lpstr>Презентация PowerPoint</vt:lpstr>
      <vt:lpstr>Презентация PowerPoint</vt:lpstr>
      <vt:lpstr>Итоги Царствования.</vt:lpstr>
      <vt:lpstr>Презентация PowerPoint</vt:lpstr>
      <vt:lpstr>КОНЕЦ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Грозный</dc:title>
  <dc:creator>User</dc:creator>
  <cp:lastModifiedBy>User</cp:lastModifiedBy>
  <cp:revision>6</cp:revision>
  <dcterms:created xsi:type="dcterms:W3CDTF">2013-11-07T15:24:25Z</dcterms:created>
  <dcterms:modified xsi:type="dcterms:W3CDTF">2013-11-07T16:21:04Z</dcterms:modified>
</cp:coreProperties>
</file>