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9" r:id="rId3"/>
    <p:sldId id="276" r:id="rId4"/>
    <p:sldId id="278" r:id="rId5"/>
    <p:sldId id="281" r:id="rId6"/>
    <p:sldId id="284" r:id="rId7"/>
    <p:sldId id="280" r:id="rId8"/>
    <p:sldId id="289" r:id="rId9"/>
    <p:sldId id="283" r:id="rId10"/>
    <p:sldId id="290" r:id="rId11"/>
    <p:sldId id="267" r:id="rId12"/>
    <p:sldId id="268" r:id="rId13"/>
    <p:sldId id="294" r:id="rId14"/>
    <p:sldId id="270" r:id="rId15"/>
    <p:sldId id="271" r:id="rId16"/>
    <p:sldId id="274" r:id="rId17"/>
    <p:sldId id="275" r:id="rId18"/>
    <p:sldId id="257" r:id="rId19"/>
    <p:sldId id="300" r:id="rId20"/>
    <p:sldId id="297" r:id="rId21"/>
    <p:sldId id="296" r:id="rId22"/>
    <p:sldId id="262" r:id="rId23"/>
    <p:sldId id="303" r:id="rId24"/>
    <p:sldId id="302" r:id="rId25"/>
    <p:sldId id="301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23" autoAdjust="0"/>
    <p:restoredTop sz="94660"/>
  </p:normalViewPr>
  <p:slideViewPr>
    <p:cSldViewPr>
      <p:cViewPr varScale="1">
        <p:scale>
          <a:sx n="66" d="100"/>
          <a:sy n="66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833B0-E593-4D76-A4CC-02E9F7B1BD84}" type="datetimeFigureOut">
              <a:rPr lang="ru-RU" smtClean="0"/>
              <a:t>14.10.2012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1F70D-2948-4094-AAFB-206B5E1EDC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E1691C-4ACD-4AFF-99AE-01715BBCB852}" type="slidenum">
              <a:rPr lang="ru-RU"/>
              <a:pPr/>
              <a:t>4</a:t>
            </a:fld>
            <a:endParaRPr lang="ru-RU"/>
          </a:p>
        </p:txBody>
      </p:sp>
      <p:sp>
        <p:nvSpPr>
          <p:cNvPr id="8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CE1148-A624-4DEE-B496-EF317221A9D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5723C-BFF1-47B8-B80A-662E6AB6D283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A4389-A8BC-447C-BB09-EA1E118F1D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1B292-DDB7-4E7A-AA73-CBAAEDFB51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ABBF7-A5F6-4648-BB73-F13E8A646A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9E77A-94EC-43AC-A93A-054959C856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0719B-19F5-4B8E-88B7-DE9D48776F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D53D7-A965-4D94-937B-8865ED4C2A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6B91-509A-417D-8A7C-5A1599842B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675D4-69EE-44E3-BFDF-68211BFEB3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A6F57-098F-4685-B839-A3F7635078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E6AE5-47DD-4335-BD8E-A94D29B097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750BFB-C475-4855-B4DD-373E6D3DF2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E4F070A-84BC-4506-871F-93600992AFB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5.ppt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2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3.ppt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4.ppt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idx="1"/>
          </p:nvPr>
        </p:nvSpPr>
        <p:spPr>
          <a:xfrm>
            <a:off x="357188" y="2714625"/>
            <a:ext cx="3900487" cy="3543300"/>
          </a:xfrm>
        </p:spPr>
        <p:txBody>
          <a:bodyPr>
            <a:normAutofit fontScale="85000" lnSpcReduction="1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Блюз- народная песня американских </a:t>
            </a:r>
            <a:r>
              <a:rPr lang="ru-RU" dirty="0" err="1" smtClean="0"/>
              <a:t>негров</a:t>
            </a:r>
            <a:r>
              <a:rPr lang="ru-RU" dirty="0" smtClean="0"/>
              <a:t> с грустным, печальным оттенком. Блюзы пелись в сопровождении банджо или гитары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428860" y="642918"/>
            <a:ext cx="5072098" cy="785818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>
            <a:prstTxWarp prst="textTriangle">
              <a:avLst>
                <a:gd name="adj" fmla="val 23591"/>
              </a:avLst>
            </a:prstTxWarp>
            <a:spAutoFit/>
          </a:bodyPr>
          <a:lstStyle/>
          <a:p>
            <a:pPr algn="ctr"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Блюз</a:t>
            </a:r>
          </a:p>
        </p:txBody>
      </p:sp>
      <p:pic>
        <p:nvPicPr>
          <p:cNvPr id="12292" name="Рисунок 6" descr="сканирование00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0" y="4143375"/>
            <a:ext cx="1643063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7" descr="блюз0001.t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1928813"/>
            <a:ext cx="400050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9" descr="блюз0001.t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4143375"/>
            <a:ext cx="278606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3656029"/>
          </a:xfrm>
        </p:spPr>
        <p:txBody>
          <a:bodyPr/>
          <a:lstStyle/>
          <a:p>
            <a:r>
              <a:rPr lang="ru-RU" sz="2800" dirty="0" smtClean="0"/>
              <a:t>«</a:t>
            </a:r>
            <a:endParaRPr lang="ru-RU" sz="28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071546"/>
            <a:ext cx="6400800" cy="4567254"/>
          </a:xfrm>
        </p:spPr>
        <p:txBody>
          <a:bodyPr/>
          <a:lstStyle/>
          <a:p>
            <a:r>
              <a:rPr lang="ru-RU" sz="2800" dirty="0" smtClean="0">
                <a:solidFill>
                  <a:srgbClr val="7030A0"/>
                </a:solidFill>
              </a:rPr>
              <a:t>«Блюзы на меня всегда производили впечатление беспредельно грустной музыки, гораздо более грустной, чем спиричуэл. Это потому, что в блюзах горечь не смягчена слезами, а, наоборот, ожесточена смехом - абсурдным </a:t>
            </a:r>
            <a:r>
              <a:rPr lang="ru-RU" sz="2800" dirty="0" err="1" smtClean="0">
                <a:solidFill>
                  <a:srgbClr val="7030A0"/>
                </a:solidFill>
              </a:rPr>
              <a:t>протеворечивым</a:t>
            </a:r>
            <a:r>
              <a:rPr lang="ru-RU" sz="2800" dirty="0" smtClean="0">
                <a:solidFill>
                  <a:srgbClr val="7030A0"/>
                </a:solidFill>
              </a:rPr>
              <a:t> смехом  горя, который рождается когда нет веры, на которую можно опереться».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                                 Л.Хьюз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Павел\Downloads\шаблоны\03157Minstrals  Kenneth Ridgewa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0"/>
            <a:ext cx="607223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5362" name="Презентация" r:id="rId3" imgW="4135994" imgH="3099856" progId="PowerPoint.Show.8">
              <p:embed/>
            </p:oleObj>
          </a:graphicData>
        </a:graphic>
      </p:graphicFrame>
    </p:spTree>
  </p:cSld>
  <p:clrMapOvr>
    <a:masterClrMapping/>
  </p:clrMapOvr>
  <p:transition>
    <p:wheel spokes="2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28794" y="428604"/>
            <a:ext cx="6529406" cy="1214446"/>
          </a:xfrm>
        </p:spPr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</a:rPr>
              <a:t>Известные исполнители джаза :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43372" y="5500702"/>
            <a:ext cx="3071834" cy="1357298"/>
          </a:xfrm>
        </p:spPr>
        <p:txBody>
          <a:bodyPr/>
          <a:lstStyle/>
          <a:p>
            <a:r>
              <a:rPr lang="ru-RU" dirty="0" err="1" smtClean="0">
                <a:solidFill>
                  <a:srgbClr val="7030A0"/>
                </a:solidFill>
              </a:rPr>
              <a:t>Бесси</a:t>
            </a:r>
            <a:r>
              <a:rPr lang="ru-RU" dirty="0" smtClean="0">
                <a:solidFill>
                  <a:srgbClr val="7030A0"/>
                </a:solidFill>
              </a:rPr>
              <a:t> Смит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Picture 2" descr="C:\Documents and Settings\Учитель\Рабочий стол\бесси сми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50"/>
            <a:ext cx="4071934" cy="521495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"/>
            <a:ext cx="4786314" cy="578645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6000768"/>
            <a:ext cx="4786314" cy="857232"/>
          </a:xfrm>
        </p:spPr>
        <p:txBody>
          <a:bodyPr/>
          <a:lstStyle/>
          <a:p>
            <a:r>
              <a:rPr lang="ru-RU" dirty="0" smtClean="0"/>
              <a:t>Луи </a:t>
            </a:r>
            <a:r>
              <a:rPr lang="ru-RU" dirty="0" err="1" smtClean="0"/>
              <a:t>Армстронг</a:t>
            </a:r>
            <a:endParaRPr lang="ru-RU" dirty="0"/>
          </a:p>
        </p:txBody>
      </p:sp>
      <p:pic>
        <p:nvPicPr>
          <p:cNvPr id="4" name="Рисунок 3" descr="C:\Documents and Settings\Семья\Рабочий стол\луи.bmp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86314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flipV="1">
            <a:off x="0" y="6286520"/>
            <a:ext cx="4929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500042"/>
            <a:ext cx="4214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284184">
            <a:off x="4997526" y="5027982"/>
            <a:ext cx="41382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ransition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60" y="5572140"/>
            <a:ext cx="4714908" cy="1000132"/>
          </a:xfrm>
        </p:spPr>
        <p:txBody>
          <a:bodyPr/>
          <a:lstStyle/>
          <a:p>
            <a:r>
              <a:rPr lang="ru-RU" dirty="0" err="1" smtClean="0"/>
              <a:t>Гленн</a:t>
            </a:r>
            <a:r>
              <a:rPr lang="ru-RU" dirty="0" smtClean="0"/>
              <a:t> Миллер</a:t>
            </a:r>
            <a:endParaRPr lang="ru-RU" dirty="0"/>
          </a:p>
        </p:txBody>
      </p:sp>
      <p:pic>
        <p:nvPicPr>
          <p:cNvPr id="4" name="Рисунок 3" descr="C:\Documents and Settings\Семья\Рабочий стол\milleri.bmp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428604"/>
            <a:ext cx="471490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20" y="4500570"/>
            <a:ext cx="4071966" cy="2071702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err="1" smtClean="0"/>
              <a:t>Дюк</a:t>
            </a:r>
            <a:r>
              <a:rPr lang="ru-RU" dirty="0" smtClean="0"/>
              <a:t> </a:t>
            </a:r>
            <a:r>
              <a:rPr lang="ru-RU" dirty="0" err="1" smtClean="0"/>
              <a:t>Эллингтон-пианист,композитор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476px-Duke_Ellington_at_the_Hurricane_Club_194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57166"/>
            <a:ext cx="4500594" cy="635735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28" y="2000240"/>
            <a:ext cx="4143372" cy="4440246"/>
          </a:xfrm>
        </p:spPr>
        <p:txBody>
          <a:bodyPr/>
          <a:lstStyle/>
          <a:p>
            <a:r>
              <a:rPr lang="ru-RU" dirty="0" smtClean="0"/>
              <a:t>Элла Фитцджеральд</a:t>
            </a:r>
            <a:endParaRPr lang="ru-R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54342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C:\Documents and Settings\Семья\Рабочий стол\элла.bmp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4572032" cy="4748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42918"/>
            <a:ext cx="4572000" cy="50006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76" y="4286256"/>
            <a:ext cx="4429124" cy="2286016"/>
          </a:xfrm>
        </p:spPr>
        <p:txBody>
          <a:bodyPr/>
          <a:lstStyle/>
          <a:p>
            <a:r>
              <a:rPr lang="ru-RU" b="1" dirty="0" smtClean="0">
                <a:solidFill>
                  <a:srgbClr val="82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Джордж Гершвин (1898 – 1937)</a:t>
            </a:r>
            <a:endParaRPr lang="ru-RU" dirty="0"/>
          </a:p>
        </p:txBody>
      </p:sp>
      <p:pic>
        <p:nvPicPr>
          <p:cNvPr id="4" name="Picture 12" descr="1200340697_gershwin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4643438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7170" name="Презентация" r:id="rId3" imgW="3328332" imgH="2496255" progId="PowerPoint.Show.8">
              <p:embed/>
            </p:oleObj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0" y="0"/>
            <a:ext cx="9144000" cy="2060575"/>
          </a:xfrm>
          <a:prstGeom prst="wedgeRectCallout">
            <a:avLst>
              <a:gd name="adj1" fmla="val -44394"/>
              <a:gd name="adj2" fmla="val 8428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15888"/>
            <a:ext cx="9144000" cy="165735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ru-R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Многие композиторы ходили вокруг джаза, как коты вокруг миски с горячим супом, ожидая, пока он немного остынет. Джорджу Гершвину удалось решить проблему. Подобно Принцу из известной сказки, он взял за руку Золушку и провозгласил ее принцессой, невзирая на бешеную злобу ее завистливых сестер…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643438" y="1628775"/>
            <a:ext cx="4219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Исследователь творчества Гершвина</a:t>
            </a: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179388" y="2852738"/>
            <a:ext cx="3671887" cy="17272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Классические 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традиции музыки</a:t>
            </a:r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5292725" y="2852738"/>
            <a:ext cx="3671888" cy="17272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Джазовые</a:t>
            </a:r>
          </a:p>
          <a:p>
            <a:pPr algn="ctr"/>
            <a:r>
              <a:rPr lang="ru-RU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традиции музыки</a:t>
            </a:r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>
            <a:off x="2051050" y="4941888"/>
            <a:ext cx="5400675" cy="17272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СИМФОДЖАЗ</a:t>
            </a:r>
          </a:p>
        </p:txBody>
      </p:sp>
      <p:sp>
        <p:nvSpPr>
          <p:cNvPr id="7187" name="AutoShape 19"/>
          <p:cNvSpPr>
            <a:spLocks noChangeArrowheads="1"/>
          </p:cNvSpPr>
          <p:nvPr/>
        </p:nvSpPr>
        <p:spPr bwMode="auto">
          <a:xfrm>
            <a:off x="3851275" y="3068638"/>
            <a:ext cx="1368425" cy="1223962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4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2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  <p:bldP spid="7173" grpId="0" build="p"/>
      <p:bldP spid="7174" grpId="0"/>
      <p:bldP spid="7184" grpId="0" animBg="1"/>
      <p:bldP spid="7185" grpId="0" animBg="1"/>
      <p:bldP spid="7186" grpId="0" animBg="1"/>
      <p:bldP spid="718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Излюбленные инструменты джаза:</a:t>
            </a:r>
            <a:endParaRPr lang="ru-RU" b="1" dirty="0"/>
          </a:p>
        </p:txBody>
      </p:sp>
      <p:pic>
        <p:nvPicPr>
          <p:cNvPr id="4" name="Содержимое 3" descr="сканирование000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57158" y="1285860"/>
            <a:ext cx="1928826" cy="2500330"/>
          </a:xfrm>
          <a:effectLst>
            <a:softEdge rad="112500"/>
          </a:effectLst>
        </p:spPr>
      </p:pic>
      <p:pic>
        <p:nvPicPr>
          <p:cNvPr id="6" name="Рисунок 5" descr="Д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40" y="1357298"/>
            <a:ext cx="1857388" cy="2115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Д6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000500" y="2857500"/>
            <a:ext cx="1643063" cy="2428875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</p:pic>
      <p:pic>
        <p:nvPicPr>
          <p:cNvPr id="7" name="Рисунок 6" descr="сканирование000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50" y="1857375"/>
            <a:ext cx="238283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сканирование000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63" y="3786188"/>
            <a:ext cx="185737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28875" y="1143000"/>
            <a:ext cx="57150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75" y="5429250"/>
            <a:ext cx="5286375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28625" y="3714750"/>
            <a:ext cx="1785938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рояль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14688" y="1571625"/>
            <a:ext cx="2286000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труба</a:t>
            </a:r>
          </a:p>
        </p:txBody>
      </p:sp>
      <p:sp>
        <p:nvSpPr>
          <p:cNvPr id="12" name="Прямоугольник 11"/>
          <p:cNvSpPr/>
          <p:nvPr/>
        </p:nvSpPr>
        <p:spPr>
          <a:xfrm rot="16200000">
            <a:off x="2071687" y="4000501"/>
            <a:ext cx="2143125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кларнет</a:t>
            </a:r>
          </a:p>
        </p:txBody>
      </p:sp>
      <p:sp>
        <p:nvSpPr>
          <p:cNvPr id="13" name="Прямоугольник 12"/>
          <p:cNvSpPr/>
          <p:nvPr/>
        </p:nvSpPr>
        <p:spPr>
          <a:xfrm rot="16200000">
            <a:off x="4786313" y="3714750"/>
            <a:ext cx="2000250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гитара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858000" y="3357563"/>
            <a:ext cx="1571625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вокал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786563" y="6072188"/>
            <a:ext cx="17859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саксофон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285875" y="6357938"/>
            <a:ext cx="1928813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тромбон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Джаз-бан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382327">
            <a:off x="291997" y="757319"/>
            <a:ext cx="6201435" cy="5699029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498080" cy="1643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Первый в РСФСР</a:t>
            </a:r>
            <a:br>
              <a:rPr lang="ru-RU" dirty="0" smtClean="0"/>
            </a:br>
            <a:r>
              <a:rPr lang="ru-RU" dirty="0" smtClean="0"/>
              <a:t>эксцентрический оркестр</a:t>
            </a:r>
            <a:br>
              <a:rPr lang="ru-RU" dirty="0" smtClean="0"/>
            </a:br>
            <a:r>
              <a:rPr lang="ru-RU" dirty="0" smtClean="0"/>
              <a:t>джаз-банд Валентина </a:t>
            </a:r>
            <a:r>
              <a:rPr lang="ru-RU" dirty="0" err="1" smtClean="0"/>
              <a:t>Парнаха</a:t>
            </a:r>
            <a:endParaRPr lang="ru-RU" dirty="0"/>
          </a:p>
        </p:txBody>
      </p:sp>
      <p:pic>
        <p:nvPicPr>
          <p:cNvPr id="3" name="Рисунок 2" descr="Parnakh_jazzba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214554"/>
            <a:ext cx="6225584" cy="4071966"/>
          </a:xfrm>
          <a:prstGeom prst="rect">
            <a:avLst/>
          </a:prstGeom>
        </p:spPr>
      </p:pic>
    </p:spTree>
  </p:cSld>
  <p:clrMapOvr>
    <a:masterClrMapping/>
  </p:clrMapOvr>
  <p:transition advClick="0" advTm="10000">
    <p:wheel spokes="2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38600" y="2362200"/>
            <a:ext cx="45720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/>
              <a:t>В нашей стране в 1929 году  </a:t>
            </a:r>
            <a:r>
              <a:rPr lang="ru-RU" sz="2800" dirty="0" smtClean="0">
                <a:solidFill>
                  <a:srgbClr val="FFC000"/>
                </a:solidFill>
              </a:rPr>
              <a:t>Леонид Утесов </a:t>
            </a:r>
            <a:r>
              <a:rPr lang="ru-RU" sz="2800" dirty="0" smtClean="0"/>
              <a:t>создал свой джазовый оркестр </a:t>
            </a:r>
            <a:r>
              <a:rPr lang="ru-RU" sz="7200" dirty="0" smtClean="0"/>
              <a:t>«Теа-джаз». </a:t>
            </a:r>
            <a:endParaRPr lang="ru-RU" sz="7200" dirty="0"/>
          </a:p>
        </p:txBody>
      </p:sp>
      <p:pic>
        <p:nvPicPr>
          <p:cNvPr id="3" name="Рисунок 2" descr="C:\Documents and Settings\Семья\Рабочий стол\utesi.bmp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447800"/>
            <a:ext cx="3276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5357826"/>
            <a:ext cx="41857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Леонид Утесов </a:t>
            </a:r>
            <a:endParaRPr lang="ru-RU" sz="4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7813"/>
            <a:ext cx="5472113" cy="7223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Знаете ли вы джаз?</a:t>
            </a:r>
            <a:endParaRPr lang="ru-RU" dirty="0"/>
          </a:p>
        </p:txBody>
      </p:sp>
      <p:pic>
        <p:nvPicPr>
          <p:cNvPr id="5" name="Содержимое 4" descr="сканирование000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313" y="1143000"/>
            <a:ext cx="3835400" cy="5072063"/>
          </a:xfrm>
          <a:ln w="38100" cap="sq">
            <a:solidFill>
              <a:schemeClr val="bg1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460" name="Содержимое 8"/>
          <p:cNvSpPr>
            <a:spLocks noGrp="1"/>
          </p:cNvSpPr>
          <p:nvPr>
            <p:ph sz="half" idx="2"/>
          </p:nvPr>
        </p:nvSpPr>
        <p:spPr>
          <a:xfrm>
            <a:off x="4214813" y="1143000"/>
            <a:ext cx="4214812" cy="2643188"/>
          </a:xfrm>
        </p:spPr>
        <p:txBody>
          <a:bodyPr/>
          <a:lstStyle/>
          <a:p>
            <a:pPr marL="457200" indent="-457200" eaLnBrk="1" hangingPunct="1"/>
            <a:r>
              <a:rPr lang="ru-RU" sz="1800" b="1" i="1" smtClean="0"/>
              <a:t>По горизонтали:</a:t>
            </a:r>
          </a:p>
          <a:p>
            <a:pPr marL="457200" indent="-457200" eaLnBrk="1" hangingPunct="1">
              <a:buFont typeface="Wingdings 2" pitchFamily="18" charset="2"/>
              <a:buNone/>
            </a:pPr>
            <a:r>
              <a:rPr lang="ru-RU" sz="1400" smtClean="0"/>
              <a:t>1. Медный духовой инструмент</a:t>
            </a:r>
          </a:p>
          <a:p>
            <a:pPr marL="457200" indent="-457200" eaLnBrk="1" hangingPunct="1">
              <a:buFont typeface="Wingdings 2" pitchFamily="18" charset="2"/>
              <a:buNone/>
            </a:pPr>
            <a:r>
              <a:rPr lang="ru-RU" sz="1400" smtClean="0"/>
              <a:t>2. Американский композитор </a:t>
            </a:r>
            <a:r>
              <a:rPr lang="en-US" sz="1400" smtClean="0"/>
              <a:t>xx</a:t>
            </a:r>
            <a:r>
              <a:rPr lang="ru-RU" sz="1400" smtClean="0"/>
              <a:t> века</a:t>
            </a:r>
          </a:p>
          <a:p>
            <a:pPr marL="457200" indent="-457200" eaLnBrk="1" hangingPunct="1">
              <a:buFont typeface="Wingdings 2" pitchFamily="18" charset="2"/>
              <a:buNone/>
            </a:pPr>
            <a:r>
              <a:rPr lang="ru-RU" sz="1400" smtClean="0"/>
              <a:t>3. Сочинение музыки во время её исполнения</a:t>
            </a:r>
          </a:p>
          <a:p>
            <a:pPr marL="457200" indent="-457200" eaLnBrk="1" hangingPunct="1">
              <a:buFont typeface="Wingdings 2" pitchFamily="18" charset="2"/>
              <a:buNone/>
            </a:pPr>
            <a:r>
              <a:rPr lang="ru-RU" sz="1400" smtClean="0"/>
              <a:t>4. Жанр негритянской песни, повлиявший на развитие джазового стиля</a:t>
            </a:r>
          </a:p>
          <a:p>
            <a:pPr marL="457200" indent="-457200" eaLnBrk="1" hangingPunct="1">
              <a:buFont typeface="Wingdings 2" pitchFamily="18" charset="2"/>
              <a:buNone/>
            </a:pPr>
            <a:r>
              <a:rPr lang="ru-RU" sz="1400" smtClean="0"/>
              <a:t>5. Музыкальный стиль</a:t>
            </a:r>
          </a:p>
          <a:p>
            <a:pPr marL="457200" indent="-457200" eaLnBrk="1" hangingPunct="1">
              <a:buFont typeface="Wingdings 2" pitchFamily="18" charset="2"/>
              <a:buNone/>
            </a:pPr>
            <a:r>
              <a:rPr lang="ru-RU" sz="1400" smtClean="0"/>
              <a:t>6. Джазовый инструмент</a:t>
            </a:r>
          </a:p>
          <a:p>
            <a:pPr marL="457200" indent="-457200" eaLnBrk="1" hangingPunct="1">
              <a:buFont typeface="Wingdings 2" pitchFamily="18" charset="2"/>
              <a:buNone/>
            </a:pPr>
            <a:r>
              <a:rPr lang="ru-RU" sz="1400" smtClean="0"/>
              <a:t>7. Клавишный инструмент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4643438" y="3857625"/>
            <a:ext cx="4500562" cy="2786063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i="1" dirty="0" smtClean="0"/>
              <a:t>По вертикали: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1.     Медный духовой инструмент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8.     Негритянская религиозная песня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10.   Великий негритянский певец и трубач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11.   Духовой инструмент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12.   Африканский струнный щипковый инструмент, получивший широкое распространение в музыке кантри</a:t>
            </a:r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ru-RU" sz="2000" b="1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i="1" dirty="0"/>
          </a:p>
        </p:txBody>
      </p:sp>
      <p:pic>
        <p:nvPicPr>
          <p:cNvPr id="19462" name="Содержимое 3" descr="сканирование001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2357438"/>
            <a:ext cx="10001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9" descr="Д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88" y="1214438"/>
            <a:ext cx="1357312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Д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813" y="2857500"/>
            <a:ext cx="428625" cy="1593850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</p:pic>
      <p:pic>
        <p:nvPicPr>
          <p:cNvPr id="12" name="Рисунок 11" descr="Д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0250" y="5429250"/>
            <a:ext cx="714375" cy="785813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</p:pic>
      <p:pic>
        <p:nvPicPr>
          <p:cNvPr id="19466" name="Рисунок 13" descr="сканирование0004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71625" y="2928938"/>
            <a:ext cx="107156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500063" y="2000250"/>
            <a:ext cx="285750" cy="28575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285875" y="1143000"/>
            <a:ext cx="214313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85813" y="1428750"/>
            <a:ext cx="214312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000125" y="2000250"/>
            <a:ext cx="285750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14313" y="2571750"/>
            <a:ext cx="285750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214438" y="2286000"/>
            <a:ext cx="285750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214438" y="3714750"/>
            <a:ext cx="285750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00063" y="4500563"/>
            <a:ext cx="285750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785938" y="4500563"/>
            <a:ext cx="214312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786063" y="4500563"/>
            <a:ext cx="285750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14375" y="5072063"/>
            <a:ext cx="285750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-285784" y="0"/>
          <a:ext cx="9429784" cy="6858000"/>
        </p:xfrm>
        <a:graphic>
          <a:graphicData uri="http://schemas.openxmlformats.org/presentationml/2006/ole">
            <p:oleObj spid="_x0000_s5122" name="Презентация" r:id="rId3" imgW="1635077" imgH="1225231" progId="PowerPoint.Show.8">
              <p:embed/>
            </p:oleObj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а мира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08050"/>
            <a:ext cx="9121775" cy="5949950"/>
          </a:xfrm>
          <a:prstGeom prst="rect">
            <a:avLst/>
          </a:prstGeom>
          <a:noFill/>
        </p:spPr>
      </p:pic>
      <p:sp>
        <p:nvSpPr>
          <p:cNvPr id="7171" name="AutoShape 3"/>
          <p:cNvSpPr>
            <a:spLocks noChangeArrowheads="1"/>
          </p:cNvSpPr>
          <p:nvPr/>
        </p:nvSpPr>
        <p:spPr bwMode="auto">
          <a:xfrm rot="-1043210">
            <a:off x="3419475" y="2492375"/>
            <a:ext cx="1223963" cy="503238"/>
          </a:xfrm>
          <a:prstGeom prst="leftArrow">
            <a:avLst>
              <a:gd name="adj1" fmla="val 50000"/>
              <a:gd name="adj2" fmla="val 60804"/>
            </a:avLst>
          </a:prstGeom>
          <a:solidFill>
            <a:srgbClr val="FFCC99"/>
          </a:solidFill>
          <a:ln w="25400">
            <a:solidFill>
              <a:srgbClr val="CC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323850" y="549275"/>
            <a:ext cx="8423275" cy="10842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94056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28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800000"/>
                    </a:gs>
                    <a:gs pos="50000">
                      <a:srgbClr val="CC6600"/>
                    </a:gs>
                    <a:gs pos="100000">
                      <a:srgbClr val="800000"/>
                    </a:gs>
                  </a:gsLst>
                  <a:lin ang="5400000" scaled="1"/>
                </a:gradFill>
                <a:latin typeface="Book Antiqua"/>
              </a:rPr>
              <a:t>Джаз в Новом свете</a:t>
            </a: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1908175" y="2276475"/>
            <a:ext cx="1584325" cy="1296988"/>
          </a:xfrm>
          <a:prstGeom prst="star16">
            <a:avLst>
              <a:gd name="adj" fmla="val 18037"/>
            </a:avLst>
          </a:prstGeom>
          <a:solidFill>
            <a:srgbClr val="FFCC99"/>
          </a:solidFill>
          <a:ln w="25400">
            <a:solidFill>
              <a:srgbClr val="CC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339975" y="2708275"/>
            <a:ext cx="719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 b="1">
                <a:solidFill>
                  <a:srgbClr val="800000"/>
                </a:solidFill>
                <a:latin typeface="Berlin Sans FB" pitchFamily="34" charset="0"/>
              </a:rPr>
              <a:t>родина джаза</a:t>
            </a:r>
          </a:p>
        </p:txBody>
      </p:sp>
      <p:sp>
        <p:nvSpPr>
          <p:cNvPr id="7175" name="Rectangle 4"/>
          <p:cNvSpPr>
            <a:spLocks noChangeArrowheads="1"/>
          </p:cNvSpPr>
          <p:nvPr/>
        </p:nvSpPr>
        <p:spPr bwMode="auto">
          <a:xfrm>
            <a:off x="7407275" y="6521450"/>
            <a:ext cx="173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800">
                <a:solidFill>
                  <a:srgbClr val="FFFF01"/>
                </a:solidFill>
              </a:rPr>
              <a:t>©</a:t>
            </a:r>
            <a:r>
              <a:rPr lang="en-US" sz="800">
                <a:solidFill>
                  <a:schemeClr val="hlink"/>
                </a:solidFill>
              </a:rPr>
              <a:t> Shevaldina S.A</a:t>
            </a:r>
            <a:endParaRPr lang="ru-RU" sz="800">
              <a:solidFill>
                <a:schemeClr val="hlink"/>
              </a:solidFill>
            </a:endParaRPr>
          </a:p>
          <a:p>
            <a:pPr algn="ctr"/>
            <a:r>
              <a:rPr lang="en-US" sz="800">
                <a:solidFill>
                  <a:schemeClr val="hlink"/>
                </a:solidFill>
              </a:rPr>
              <a:t>     </a:t>
            </a:r>
            <a:r>
              <a:rPr lang="ru-RU" sz="800">
                <a:solidFill>
                  <a:schemeClr val="hlink"/>
                </a:solidFill>
              </a:rPr>
              <a:t>    </a:t>
            </a:r>
            <a:r>
              <a:rPr lang="en-US" sz="800">
                <a:solidFill>
                  <a:schemeClr val="hlink"/>
                </a:solidFill>
              </a:rPr>
              <a:t>       variantyug1@rambler.ru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0" autoRev="1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0" autoRev="1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1000" autoRev="1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autoRev="1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  <p:bldP spid="717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8194" name="Презентация" r:id="rId3" imgW="4570530" imgH="3427618" progId="PowerPoint.Show.8">
              <p:embed/>
            </p:oleObj>
          </a:graphicData>
        </a:graphic>
      </p:graphicFrame>
      <p:pic>
        <p:nvPicPr>
          <p:cNvPr id="7" name="Picture 2" descr="im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89790" y="-539266"/>
            <a:ext cx="10848136" cy="7397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im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6163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-144463" y="5486400"/>
            <a:ext cx="928846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 b="1">
              <a:latin typeface="Berlin Sans FB Demi" pitchFamily="34" charset="0"/>
            </a:endParaRPr>
          </a:p>
          <a:p>
            <a:pPr algn="ctr">
              <a:spcBef>
                <a:spcPct val="50000"/>
              </a:spcBef>
            </a:pPr>
            <a:endParaRPr lang="ru-RU" sz="4000" b="1">
              <a:solidFill>
                <a:srgbClr val="663300"/>
              </a:solidFill>
              <a:latin typeface="Arial Black" pitchFamily="34" charset="0"/>
            </a:endParaRPr>
          </a:p>
        </p:txBody>
      </p:sp>
      <p:sp>
        <p:nvSpPr>
          <p:cNvPr id="13315" name="WordArt 3"/>
          <p:cNvSpPr>
            <a:spLocks noChangeArrowheads="1" noChangeShapeType="1" noTextEdit="1"/>
          </p:cNvSpPr>
          <p:nvPr/>
        </p:nvSpPr>
        <p:spPr bwMode="auto">
          <a:xfrm>
            <a:off x="1619250" y="5026025"/>
            <a:ext cx="5832475" cy="183197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9153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300"/>
                    </a:gs>
                    <a:gs pos="50000">
                      <a:srgbClr val="CC9900"/>
                    </a:gs>
                    <a:gs pos="100000">
                      <a:srgbClr val="663300"/>
                    </a:gs>
                  </a:gsLst>
                  <a:lin ang="5400000" scaled="1"/>
                </a:gradFill>
                <a:latin typeface="+mn-lt"/>
                <a:ea typeface="+mn-lt"/>
                <a:cs typeface="+mn-lt"/>
              </a:rPr>
              <a:t>ДЖАЗ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5651500" y="1412875"/>
            <a:ext cx="3132138" cy="3095625"/>
          </a:xfrm>
          <a:prstGeom prst="wedgeRoundRectCallout">
            <a:avLst>
              <a:gd name="adj1" fmla="val -87306"/>
              <a:gd name="adj2" fmla="val 72819"/>
              <a:gd name="adj3" fmla="val 16667"/>
            </a:avLst>
          </a:prstGeom>
          <a:gradFill rotWithShape="1">
            <a:gsLst>
              <a:gs pos="0">
                <a:srgbClr val="FAE3B7"/>
              </a:gs>
              <a:gs pos="9000">
                <a:srgbClr val="A28949"/>
              </a:gs>
              <a:gs pos="15500">
                <a:srgbClr val="835E17"/>
              </a:gs>
              <a:gs pos="16499">
                <a:srgbClr val="BD922A"/>
              </a:gs>
              <a:gs pos="18500">
                <a:srgbClr val="FBE4AE"/>
              </a:gs>
              <a:gs pos="39500">
                <a:srgbClr val="BD922A"/>
              </a:gs>
              <a:gs pos="43500">
                <a:srgbClr val="BD922A"/>
              </a:gs>
              <a:gs pos="50000">
                <a:srgbClr val="FBE4AE"/>
              </a:gs>
              <a:gs pos="56500">
                <a:srgbClr val="BD922A"/>
              </a:gs>
              <a:gs pos="60501">
                <a:srgbClr val="BD922A"/>
              </a:gs>
              <a:gs pos="81500">
                <a:srgbClr val="FBE4AE"/>
              </a:gs>
              <a:gs pos="83501">
                <a:srgbClr val="BD922A"/>
              </a:gs>
              <a:gs pos="84500">
                <a:srgbClr val="835E17"/>
              </a:gs>
              <a:gs pos="91000">
                <a:srgbClr val="A28949"/>
              </a:gs>
              <a:gs pos="100000">
                <a:srgbClr val="FAE3B7"/>
              </a:gs>
            </a:gsLst>
            <a:lin ang="5400000" scaled="1"/>
          </a:gradFill>
          <a:ln w="38100">
            <a:solidFill>
              <a:srgbClr val="9966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>
              <a:latin typeface="Constantia" pitchFamily="18" charset="0"/>
            </a:endParaRP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323850" y="1412875"/>
            <a:ext cx="3132138" cy="3168650"/>
          </a:xfrm>
          <a:prstGeom prst="wedgeRoundRectCallout">
            <a:avLst>
              <a:gd name="adj1" fmla="val 88319"/>
              <a:gd name="adj2" fmla="val 77306"/>
              <a:gd name="adj3" fmla="val 16667"/>
            </a:avLst>
          </a:prstGeom>
          <a:gradFill rotWithShape="1">
            <a:gsLst>
              <a:gs pos="0">
                <a:srgbClr val="FAE3B7"/>
              </a:gs>
              <a:gs pos="9000">
                <a:srgbClr val="A28949"/>
              </a:gs>
              <a:gs pos="15500">
                <a:srgbClr val="835E17"/>
              </a:gs>
              <a:gs pos="16499">
                <a:srgbClr val="BD922A"/>
              </a:gs>
              <a:gs pos="18500">
                <a:srgbClr val="FBE4AE"/>
              </a:gs>
              <a:gs pos="39500">
                <a:srgbClr val="BD922A"/>
              </a:gs>
              <a:gs pos="43500">
                <a:srgbClr val="BD922A"/>
              </a:gs>
              <a:gs pos="50000">
                <a:srgbClr val="FBE4AE"/>
              </a:gs>
              <a:gs pos="56500">
                <a:srgbClr val="BD922A"/>
              </a:gs>
              <a:gs pos="60501">
                <a:srgbClr val="BD922A"/>
              </a:gs>
              <a:gs pos="81500">
                <a:srgbClr val="FBE4AE"/>
              </a:gs>
              <a:gs pos="83501">
                <a:srgbClr val="BD922A"/>
              </a:gs>
              <a:gs pos="84500">
                <a:srgbClr val="835E17"/>
              </a:gs>
              <a:gs pos="91000">
                <a:srgbClr val="A28949"/>
              </a:gs>
              <a:gs pos="100000">
                <a:srgbClr val="FAE3B7"/>
              </a:gs>
            </a:gsLst>
            <a:lin ang="5400000" scaled="1"/>
          </a:gradFill>
          <a:ln w="38100">
            <a:solidFill>
              <a:srgbClr val="9966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>
              <a:latin typeface="Constantia" pitchFamily="18" charset="0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68313" y="1773238"/>
            <a:ext cx="2808287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60000"/>
              </a:lnSpc>
              <a:spcBef>
                <a:spcPct val="50000"/>
              </a:spcBef>
            </a:pPr>
            <a:r>
              <a:rPr lang="ru-RU" sz="2800" b="1">
                <a:solidFill>
                  <a:srgbClr val="663300"/>
                </a:solidFill>
                <a:latin typeface="Berlin Sans FB Demi" pitchFamily="34" charset="0"/>
              </a:rPr>
              <a:t>Музыкальная культура африканцев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940425" y="1700213"/>
            <a:ext cx="2592388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60000"/>
              </a:lnSpc>
              <a:spcBef>
                <a:spcPct val="50000"/>
              </a:spcBef>
            </a:pPr>
            <a:r>
              <a:rPr lang="ru-RU" sz="2800" b="1">
                <a:solidFill>
                  <a:srgbClr val="663300"/>
                </a:solidFill>
                <a:latin typeface="Berlin Sans FB Demi" pitchFamily="34" charset="0"/>
              </a:rPr>
              <a:t>Европейская музыкальная культура</a:t>
            </a:r>
          </a:p>
        </p:txBody>
      </p:sp>
      <p:sp>
        <p:nvSpPr>
          <p:cNvPr id="13320" name="WordArt 8"/>
          <p:cNvSpPr>
            <a:spLocks noChangeArrowheads="1" noChangeShapeType="1" noTextEdit="1"/>
          </p:cNvSpPr>
          <p:nvPr/>
        </p:nvSpPr>
        <p:spPr bwMode="auto">
          <a:xfrm>
            <a:off x="395288" y="1071563"/>
            <a:ext cx="8388350" cy="152558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5498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300"/>
                    </a:gs>
                    <a:gs pos="50000">
                      <a:srgbClr val="996600"/>
                    </a:gs>
                    <a:gs pos="100000">
                      <a:srgbClr val="663300"/>
                    </a:gs>
                  </a:gsLst>
                  <a:lin ang="5400000" scaled="1"/>
                </a:gradFill>
                <a:latin typeface="+mn-lt"/>
                <a:ea typeface="+mn-lt"/>
                <a:cs typeface="+mn-lt"/>
              </a:rPr>
              <a:t>Корни джаза -</a:t>
            </a:r>
          </a:p>
          <a:p>
            <a:pPr algn="ctr"/>
            <a:r>
              <a:rPr lang="ru-RU" sz="2800" b="1" kern="1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300"/>
                    </a:gs>
                    <a:gs pos="50000">
                      <a:srgbClr val="996600"/>
                    </a:gs>
                    <a:gs pos="100000">
                      <a:srgbClr val="663300"/>
                    </a:gs>
                  </a:gsLst>
                  <a:lin ang="5400000" scaled="1"/>
                </a:gradFill>
                <a:latin typeface="+mn-lt"/>
                <a:ea typeface="+mn-lt"/>
                <a:cs typeface="+mn-lt"/>
              </a:rPr>
              <a:t> музыкальный фольклор привезенных в Америку негров</a:t>
            </a:r>
          </a:p>
          <a:p>
            <a:pPr algn="ctr"/>
            <a:endParaRPr lang="ru-RU" sz="2800" b="1" kern="10">
              <a:ln w="9525">
                <a:solidFill>
                  <a:srgbClr val="6633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3300"/>
                  </a:gs>
                  <a:gs pos="50000">
                    <a:srgbClr val="996600"/>
                  </a:gs>
                  <a:gs pos="100000">
                    <a:srgbClr val="663300"/>
                  </a:gs>
                </a:gsLst>
                <a:lin ang="5400000" scaled="1"/>
              </a:gradFill>
              <a:latin typeface="+mn-lt"/>
              <a:ea typeface="+mn-lt"/>
              <a:cs typeface="+mn-lt"/>
            </a:endParaRPr>
          </a:p>
          <a:p>
            <a:pPr algn="ctr"/>
            <a:endParaRPr lang="ru-RU" sz="2800" b="1" kern="10">
              <a:ln w="9525">
                <a:solidFill>
                  <a:srgbClr val="6633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3300"/>
                  </a:gs>
                  <a:gs pos="50000">
                    <a:srgbClr val="996600"/>
                  </a:gs>
                  <a:gs pos="100000">
                    <a:srgbClr val="663300"/>
                  </a:gs>
                </a:gsLst>
                <a:lin ang="5400000" scaled="1"/>
              </a:gradFill>
              <a:latin typeface="+mn-lt"/>
              <a:ea typeface="+mn-lt"/>
              <a:cs typeface="+mn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99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99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99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99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4" descr="спирич0001.t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8" y="4071938"/>
            <a:ext cx="435768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3" descr="спирич0001.t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3071813"/>
            <a:ext cx="435768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5" descr="спирич0001.t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1571625"/>
            <a:ext cx="4357687" cy="150018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571625"/>
            <a:ext cx="3857625" cy="4500563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</a:t>
            </a:r>
            <a:r>
              <a:rPr lang="ru-RU" sz="2800" dirty="0" smtClean="0"/>
              <a:t>Спиричуэл -  песни североамериканских </a:t>
            </a:r>
            <a:r>
              <a:rPr lang="ru-RU" sz="2800" dirty="0" smtClean="0"/>
              <a:t>негров религиозного содержания. Их пели хором рабы с плантаций, подражая духовным гимнам белых переселенцев в Америку.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 Спиричуэл оказали заметное влияние на развитие джазового искусства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1270" name="Рисунок 6" descr="спирич0001.t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5250" y="2286000"/>
            <a:ext cx="8128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14480" y="285728"/>
            <a:ext cx="5110373" cy="923330"/>
          </a:xfrm>
          <a:prstGeom prst="rect">
            <a:avLst/>
          </a:prstGeom>
          <a:solidFill>
            <a:srgbClr val="00B0F0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>
            <a:prstTxWarp prst="textWave2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Спиричуэл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42" name="Презентация" r:id="rId3" imgW="3700381" imgH="2775339" progId="PowerPoint.Show.8">
              <p:embed/>
            </p:oleObj>
          </a:graphicData>
        </a:graphic>
      </p:graphicFrame>
      <p:pic>
        <p:nvPicPr>
          <p:cNvPr id="5" name="Picture 7" descr="sp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492375"/>
            <a:ext cx="4500562" cy="4365625"/>
          </a:xfrm>
          <a:prstGeom prst="rect">
            <a:avLst/>
          </a:prstGeom>
          <a:noFill/>
        </p:spPr>
      </p:pic>
      <p:pic>
        <p:nvPicPr>
          <p:cNvPr id="6" name="Picture 8" descr="sp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2492374"/>
            <a:ext cx="4286247" cy="436562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14414" y="0"/>
            <a:ext cx="75724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Жанр спиричуэл – духовные песнопения рабов в США – возник в результате</a:t>
            </a:r>
          </a:p>
          <a:p>
            <a:pPr algn="ctr"/>
            <a:r>
              <a:rPr lang="ru-RU" sz="2400" dirty="0" smtClean="0"/>
              <a:t> обращения </a:t>
            </a:r>
            <a:r>
              <a:rPr lang="ru-RU" sz="2400" dirty="0" err="1" smtClean="0"/>
              <a:t>негров</a:t>
            </a:r>
            <a:r>
              <a:rPr lang="ru-RU" sz="2400" dirty="0" smtClean="0"/>
              <a:t> в христианскую веру. Для этого использовались гимны</a:t>
            </a:r>
          </a:p>
          <a:p>
            <a:pPr algn="ctr"/>
            <a:r>
              <a:rPr lang="ru-RU" sz="2400" dirty="0" smtClean="0"/>
              <a:t> и псалмы, завезённые в Америку белыми переселенцами и миссионерами. </a:t>
            </a:r>
            <a:endParaRPr lang="ru-RU" sz="24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Музыкальный желто-зеленый 004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Музыкальный желто-зеленый 004</Template>
  <TotalTime>336</TotalTime>
  <Words>379</Words>
  <Application>Microsoft Office PowerPoint</Application>
  <PresentationFormat>Экран (4:3)</PresentationFormat>
  <Paragraphs>69</Paragraphs>
  <Slides>25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Arial</vt:lpstr>
      <vt:lpstr>Музыкальный желто-зеленый 004</vt:lpstr>
      <vt:lpstr>Презентация Microsoft Office PowerPoint 97-2003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«</vt:lpstr>
      <vt:lpstr>Слайд 12</vt:lpstr>
      <vt:lpstr>Слайд 13</vt:lpstr>
      <vt:lpstr>Известные исполнители джаза :</vt:lpstr>
      <vt:lpstr>Слайд 15</vt:lpstr>
      <vt:lpstr>Слайд 16</vt:lpstr>
      <vt:lpstr>Слайд 17</vt:lpstr>
      <vt:lpstr>Элла Фитцджеральд</vt:lpstr>
      <vt:lpstr>Слайд 19</vt:lpstr>
      <vt:lpstr>Слайд 20</vt:lpstr>
      <vt:lpstr>Излюбленные инструменты джаза:</vt:lpstr>
      <vt:lpstr>Слайд 22</vt:lpstr>
      <vt:lpstr>Первый в РСФСР эксцентрический оркестр джаз-банд Валентина Парнаха</vt:lpstr>
      <vt:lpstr>Слайд 24</vt:lpstr>
      <vt:lpstr>Знаете ли вы джаз?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Павел</dc:creator>
  <cp:lastModifiedBy>Павел</cp:lastModifiedBy>
  <cp:revision>31</cp:revision>
  <dcterms:created xsi:type="dcterms:W3CDTF">2012-10-14T14:29:02Z</dcterms:created>
  <dcterms:modified xsi:type="dcterms:W3CDTF">2012-10-14T20:05:12Z</dcterms:modified>
</cp:coreProperties>
</file>