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5" r:id="rId2"/>
    <p:sldId id="257" r:id="rId3"/>
    <p:sldId id="259" r:id="rId4"/>
    <p:sldId id="261" r:id="rId5"/>
    <p:sldId id="262" r:id="rId6"/>
    <p:sldId id="263" r:id="rId7"/>
    <p:sldId id="264" r:id="rId8"/>
    <p:sldId id="265" r:id="rId9"/>
    <p:sldId id="266" r:id="rId10"/>
    <p:sldId id="274" r:id="rId11"/>
    <p:sldId id="267" r:id="rId12"/>
    <p:sldId id="268" r:id="rId13"/>
    <p:sldId id="269" r:id="rId14"/>
    <p:sldId id="273" r:id="rId15"/>
    <p:sldId id="27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4991" autoAdjust="0"/>
  </p:normalViewPr>
  <p:slideViewPr>
    <p:cSldViewPr>
      <p:cViewPr varScale="1">
        <p:scale>
          <a:sx n="75" d="100"/>
          <a:sy n="75" d="100"/>
        </p:scale>
        <p:origin x="-12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3C49-52E0-4602-B2A7-A1B574E321C0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C1F3440-6D0C-4548-B035-DE21023A0D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3C49-52E0-4602-B2A7-A1B574E321C0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3440-6D0C-4548-B035-DE21023A0D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3C49-52E0-4602-B2A7-A1B574E321C0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3440-6D0C-4548-B035-DE21023A0D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3C49-52E0-4602-B2A7-A1B574E321C0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C1F3440-6D0C-4548-B035-DE21023A0D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3C49-52E0-4602-B2A7-A1B574E321C0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3440-6D0C-4548-B035-DE21023A0D3A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3C49-52E0-4602-B2A7-A1B574E321C0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3440-6D0C-4548-B035-DE21023A0D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3C49-52E0-4602-B2A7-A1B574E321C0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C1F3440-6D0C-4548-B035-DE21023A0D3A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3C49-52E0-4602-B2A7-A1B574E321C0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3440-6D0C-4548-B035-DE21023A0D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3C49-52E0-4602-B2A7-A1B574E321C0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3440-6D0C-4548-B035-DE21023A0D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3C49-52E0-4602-B2A7-A1B574E321C0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3440-6D0C-4548-B035-DE21023A0D3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B3C49-52E0-4602-B2A7-A1B574E321C0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1F3440-6D0C-4548-B035-DE21023A0D3A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E5B3C49-52E0-4602-B2A7-A1B574E321C0}" type="datetimeFigureOut">
              <a:rPr lang="ru-RU" smtClean="0"/>
              <a:t>21.03.2012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C1F3440-6D0C-4548-B035-DE21023A0D3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wipe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8208912" cy="1702160"/>
          </a:xfrm>
        </p:spPr>
        <p:txBody>
          <a:bodyPr>
            <a:normAutofit/>
          </a:bodyPr>
          <a:lstStyle/>
          <a:p>
            <a:r>
              <a:rPr lang="ru-RU" sz="4400" dirty="0" err="1" smtClean="0"/>
              <a:t>Дигибридное</a:t>
            </a:r>
            <a:r>
              <a:rPr lang="ru-RU" sz="4400" dirty="0" smtClean="0"/>
              <a:t> скрещивание </a:t>
            </a:r>
            <a:endParaRPr lang="ru-RU" sz="4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5589240"/>
            <a:ext cx="6588224" cy="914400"/>
          </a:xfrm>
        </p:spPr>
        <p:txBody>
          <a:bodyPr/>
          <a:lstStyle/>
          <a:p>
            <a:r>
              <a:rPr lang="ru-RU" dirty="0" smtClean="0"/>
              <a:t>                         </a:t>
            </a:r>
            <a:r>
              <a:rPr lang="ru-RU" b="1" dirty="0" smtClean="0"/>
              <a:t>Добровольская Юлия,10 а.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434608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#s=mailru&amp;i=list-doctorkrot-7-109&amp;d=4176463535&amp;sig=5cc36e872e .avi~1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3999" cy="6858000"/>
          </a:xfrm>
        </p:spPr>
      </p:pic>
    </p:spTree>
    <p:extLst>
      <p:ext uri="{BB962C8B-B14F-4D97-AF65-F5344CB8AC3E}">
        <p14:creationId xmlns:p14="http://schemas.microsoft.com/office/powerpoint/2010/main" val="313261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</a:t>
            </a:r>
            <a:r>
              <a:rPr lang="ru-RU" b="1" dirty="0" smtClean="0"/>
              <a:t>Решите задачу: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Имеются чёрные длинношерстные кошки и сиамские короткошерстные. И те, и другие </a:t>
            </a:r>
            <a:r>
              <a:rPr lang="ru-RU" b="1" dirty="0" err="1" smtClean="0"/>
              <a:t>гомозиготны</a:t>
            </a:r>
            <a:r>
              <a:rPr lang="ru-RU" b="1" dirty="0" smtClean="0"/>
              <a:t> по длине шерсти и окраске. Известно, что </a:t>
            </a:r>
            <a:r>
              <a:rPr lang="ru-RU" b="1" dirty="0" err="1" smtClean="0"/>
              <a:t>короткошерстность</a:t>
            </a:r>
            <a:r>
              <a:rPr lang="ru-RU" b="1" dirty="0" smtClean="0"/>
              <a:t> и чёрный цвет-доминантные признаки. </a:t>
            </a:r>
            <a:r>
              <a:rPr lang="ru-RU" b="1" dirty="0" smtClean="0"/>
              <a:t>Определите генотип родителей, </a:t>
            </a:r>
            <a:r>
              <a:rPr lang="ru-RU" b="1" dirty="0" smtClean="0"/>
              <a:t>фенотип и генотип потомства.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6221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</a:t>
            </a:r>
            <a:r>
              <a:rPr lang="ru-RU" b="1" dirty="0" smtClean="0"/>
              <a:t>Решение задачи: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554163"/>
            <a:ext cx="8686800" cy="165881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/>
              <a:t>пусть А-чёрный окрас, В-короткая шерсть, а-сиамский окрас, в- длинная шерсть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153043"/>
              </p:ext>
            </p:extLst>
          </p:nvPr>
        </p:nvGraphicFramePr>
        <p:xfrm>
          <a:off x="420936" y="3433192"/>
          <a:ext cx="8280920" cy="29523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40460"/>
                <a:gridCol w="2070230"/>
                <a:gridCol w="2070230"/>
              </a:tblGrid>
              <a:tr h="57606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Фенотипы родителей</a:t>
                      </a:r>
                      <a:endParaRPr lang="ru-RU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Чёрные </a:t>
                      </a:r>
                      <a:r>
                        <a:rPr lang="ru-RU" dirty="0" err="1" smtClean="0"/>
                        <a:t>дл</a:t>
                      </a:r>
                      <a:r>
                        <a:rPr lang="ru-RU" dirty="0" smtClean="0"/>
                        <a:t>-ш         Сиамские</a:t>
                      </a:r>
                      <a:r>
                        <a:rPr lang="ru-RU" baseline="0" dirty="0" smtClean="0"/>
                        <a:t> к-ш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0013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Генотипы родителей</a:t>
                      </a:r>
                      <a:r>
                        <a:rPr lang="ru-RU" b="1" baseline="0" dirty="0" smtClean="0"/>
                        <a:t> </a:t>
                      </a:r>
                      <a:endParaRPr lang="ru-RU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b="1" dirty="0" err="1" smtClean="0"/>
                        <a:t>ААвв</a:t>
                      </a:r>
                      <a:r>
                        <a:rPr lang="ru-RU" b="1" baseline="0" dirty="0" smtClean="0"/>
                        <a:t>             х           </a:t>
                      </a:r>
                      <a:r>
                        <a:rPr lang="ru-RU" b="1" baseline="0" dirty="0" err="1" smtClean="0"/>
                        <a:t>ааВВ</a:t>
                      </a:r>
                      <a:r>
                        <a:rPr lang="ru-RU" b="1" baseline="0" dirty="0" smtClean="0"/>
                        <a:t>     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4002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Гаметы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Ав                               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/>
                        <a:t>   </a:t>
                      </a:r>
                      <a:r>
                        <a:rPr lang="ru-RU" b="1" dirty="0" err="1" smtClean="0"/>
                        <a:t>аВ</a:t>
                      </a:r>
                      <a:r>
                        <a:rPr lang="ru-RU" b="1" dirty="0" smtClean="0"/>
                        <a:t> </a:t>
                      </a:r>
                      <a:endParaRPr lang="ru-RU" b="1" dirty="0"/>
                    </a:p>
                  </a:txBody>
                  <a:tcPr/>
                </a:tc>
              </a:tr>
              <a:tr h="61896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Генотип потомства</a:t>
                      </a:r>
                      <a:endParaRPr lang="ru-RU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dirty="0" smtClean="0"/>
                        <a:t>                   </a:t>
                      </a:r>
                      <a:r>
                        <a:rPr lang="ru-RU" b="1" dirty="0" err="1" smtClean="0"/>
                        <a:t>АаВв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33164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Фенотип потомства</a:t>
                      </a:r>
                      <a:endParaRPr lang="ru-RU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ru-RU" b="1" dirty="0" smtClean="0"/>
                        <a:t>чёрные короткошерстные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7931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</a:t>
            </a:r>
            <a:r>
              <a:rPr lang="ru-RU" b="1" dirty="0" smtClean="0"/>
              <a:t>Решите задачу: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smtClean="0"/>
              <a:t>Скрестили растения томатов с красными грушевидными плодами с растением с жёлтыми грушевидными плодами. В </a:t>
            </a:r>
            <a:r>
              <a:rPr lang="en-US" b="1" dirty="0" smtClean="0"/>
              <a:t>F1</a:t>
            </a:r>
            <a:r>
              <a:rPr lang="ru-RU" b="1" dirty="0"/>
              <a:t> </a:t>
            </a:r>
            <a:r>
              <a:rPr lang="ru-RU" b="1" dirty="0" smtClean="0"/>
              <a:t>получили 50 % красных круглых и 50 % жёлтых круглых плодов. От скрещивания растений с жёлтыми круглыми плодами из </a:t>
            </a:r>
            <a:r>
              <a:rPr lang="en-US" b="1" dirty="0" smtClean="0"/>
              <a:t>F</a:t>
            </a:r>
            <a:r>
              <a:rPr lang="ru-RU" b="1" dirty="0" smtClean="0"/>
              <a:t>1 получили 75 % жёлтых круглых и 25 % жёлтых грушевидных плодов. Какой признак, определяющий форму, доминирует? Каковы генотипы родителей(Р), гибридов потомства </a:t>
            </a:r>
            <a:r>
              <a:rPr lang="en-US" b="1" dirty="0" smtClean="0"/>
              <a:t>F1 </a:t>
            </a:r>
            <a:r>
              <a:rPr lang="ru-RU" b="1" dirty="0" smtClean="0"/>
              <a:t>и </a:t>
            </a:r>
            <a:r>
              <a:rPr lang="en-US" b="1" dirty="0" smtClean="0"/>
              <a:t>F2</a:t>
            </a:r>
            <a:r>
              <a:rPr lang="ru-RU" b="1" dirty="0" smtClean="0"/>
              <a:t>, если красная окраска плодов доминирует?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5033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Решение задачи: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/>
              <a:t>п</a:t>
            </a:r>
            <a:r>
              <a:rPr lang="ru-RU" b="1" dirty="0" smtClean="0"/>
              <a:t>усть </a:t>
            </a:r>
            <a:r>
              <a:rPr lang="ru-RU" b="1" dirty="0"/>
              <a:t>А-красные плоды, В-круглая форма, а-жёлтые плоды, в-грушевидная форма. 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18536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5769386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72000"/>
                <a:gridCol w="4572000"/>
              </a:tblGrid>
              <a:tr h="762000">
                <a:tc>
                  <a:txBody>
                    <a:bodyPr/>
                    <a:lstStyle/>
                    <a:p>
                      <a:r>
                        <a:rPr lang="ru-RU" dirty="0" smtClean="0"/>
                        <a:t>Фенотипы родителей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крас</a:t>
                      </a:r>
                      <a:r>
                        <a:rPr lang="ru-RU" baseline="0" dirty="0" smtClean="0"/>
                        <a:t>. груш.       х           жёлт. груш.</a:t>
                      </a:r>
                      <a:endParaRPr lang="ru-RU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Генотипы родителей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Аавв</a:t>
                      </a:r>
                      <a:r>
                        <a:rPr lang="ru-RU" baseline="0" dirty="0" smtClean="0"/>
                        <a:t>                   х            </a:t>
                      </a:r>
                      <a:r>
                        <a:rPr lang="ru-RU" baseline="0" dirty="0" err="1" smtClean="0"/>
                        <a:t>ааВВ</a:t>
                      </a:r>
                      <a:endParaRPr lang="ru-RU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Гаметы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Ав    </a:t>
                      </a:r>
                      <a:r>
                        <a:rPr lang="ru-RU" dirty="0" err="1" smtClean="0"/>
                        <a:t>ав</a:t>
                      </a:r>
                      <a:r>
                        <a:rPr lang="ru-RU" dirty="0" smtClean="0"/>
                        <a:t>                             </a:t>
                      </a:r>
                      <a:r>
                        <a:rPr lang="ru-RU" dirty="0" err="1" smtClean="0"/>
                        <a:t>аВ</a:t>
                      </a:r>
                      <a:endParaRPr lang="ru-RU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Генотип </a:t>
                      </a:r>
                      <a:r>
                        <a:rPr lang="en-US" b="1" dirty="0" smtClean="0"/>
                        <a:t>F1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АаВв</a:t>
                      </a:r>
                      <a:r>
                        <a:rPr lang="ru-RU" dirty="0" smtClean="0"/>
                        <a:t>                                 </a:t>
                      </a:r>
                      <a:r>
                        <a:rPr lang="ru-RU" dirty="0" err="1" smtClean="0"/>
                        <a:t>ааВв</a:t>
                      </a:r>
                      <a:endParaRPr lang="ru-RU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Фенотип</a:t>
                      </a:r>
                      <a:r>
                        <a:rPr lang="ru-RU" b="1" baseline="0" dirty="0" smtClean="0"/>
                        <a:t> </a:t>
                      </a:r>
                      <a:r>
                        <a:rPr lang="en-US" b="1" baseline="0" dirty="0" smtClean="0"/>
                        <a:t>F</a:t>
                      </a:r>
                      <a:r>
                        <a:rPr lang="ru-RU" b="1" baseline="0" dirty="0" smtClean="0"/>
                        <a:t>1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Красная круглая              Жёлтая круглая</a:t>
                      </a:r>
                      <a:endParaRPr lang="ru-RU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Генотип родителей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ааВв</a:t>
                      </a:r>
                      <a:r>
                        <a:rPr lang="ru-RU" baseline="0" dirty="0" smtClean="0"/>
                        <a:t>   </a:t>
                      </a:r>
                      <a:r>
                        <a:rPr lang="ru-RU" dirty="0" smtClean="0"/>
                        <a:t>               х              </a:t>
                      </a:r>
                      <a:r>
                        <a:rPr lang="ru-RU" dirty="0" err="1" smtClean="0"/>
                        <a:t>ааВв</a:t>
                      </a:r>
                      <a:endParaRPr lang="ru-RU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Гаметы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аВ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ав</a:t>
                      </a:r>
                      <a:r>
                        <a:rPr lang="ru-RU" baseline="0" dirty="0" smtClean="0"/>
                        <a:t>                                 </a:t>
                      </a:r>
                      <a:r>
                        <a:rPr lang="ru-RU" baseline="0" dirty="0" err="1" smtClean="0"/>
                        <a:t>аВ</a:t>
                      </a:r>
                      <a:r>
                        <a:rPr lang="ru-RU" baseline="0" dirty="0" smtClean="0"/>
                        <a:t> </a:t>
                      </a:r>
                      <a:r>
                        <a:rPr lang="ru-RU" baseline="0" dirty="0" err="1" smtClean="0"/>
                        <a:t>ав</a:t>
                      </a:r>
                      <a:endParaRPr lang="ru-RU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Генотип </a:t>
                      </a:r>
                      <a:r>
                        <a:rPr lang="en-US" b="1" dirty="0" smtClean="0"/>
                        <a:t>F2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err="1" smtClean="0"/>
                        <a:t>ааВВ</a:t>
                      </a:r>
                      <a:r>
                        <a:rPr lang="ru-RU" dirty="0" smtClean="0"/>
                        <a:t>         </a:t>
                      </a:r>
                      <a:r>
                        <a:rPr lang="ru-RU" dirty="0" err="1" smtClean="0"/>
                        <a:t>ааВв</a:t>
                      </a:r>
                      <a:r>
                        <a:rPr lang="ru-RU" dirty="0" smtClean="0"/>
                        <a:t>        </a:t>
                      </a:r>
                      <a:r>
                        <a:rPr lang="ru-RU" dirty="0" err="1" smtClean="0"/>
                        <a:t>ааВв</a:t>
                      </a:r>
                      <a:r>
                        <a:rPr lang="ru-RU" dirty="0" smtClean="0"/>
                        <a:t>        </a:t>
                      </a:r>
                      <a:r>
                        <a:rPr lang="ru-RU" dirty="0" err="1" smtClean="0"/>
                        <a:t>аавв</a:t>
                      </a:r>
                      <a:r>
                        <a:rPr lang="ru-RU" dirty="0" smtClean="0"/>
                        <a:t>                              </a:t>
                      </a:r>
                      <a:endParaRPr lang="ru-RU" dirty="0"/>
                    </a:p>
                  </a:txBody>
                  <a:tcPr/>
                </a:tc>
              </a:tr>
              <a:tr h="762000">
                <a:tc>
                  <a:txBody>
                    <a:bodyPr/>
                    <a:lstStyle/>
                    <a:p>
                      <a:r>
                        <a:rPr lang="ru-RU" b="1" dirty="0" smtClean="0"/>
                        <a:t>Фенотип </a:t>
                      </a:r>
                      <a:r>
                        <a:rPr lang="en-US" b="1" dirty="0" smtClean="0"/>
                        <a:t>F2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Жёлтые </a:t>
                      </a:r>
                      <a:r>
                        <a:rPr lang="ru-RU" dirty="0" err="1" smtClean="0"/>
                        <a:t>кр</a:t>
                      </a:r>
                      <a:r>
                        <a:rPr lang="ru-RU" dirty="0" smtClean="0"/>
                        <a:t>.</a:t>
                      </a:r>
                      <a:r>
                        <a:rPr lang="ru-RU" baseline="0" dirty="0" smtClean="0"/>
                        <a:t> 75%,    жёлтые гр. 25%.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540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260648"/>
            <a:ext cx="8686800" cy="6264696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 err="1">
                <a:solidFill>
                  <a:srgbClr val="FF0000"/>
                </a:solidFill>
              </a:rPr>
              <a:t>Дигибридное</a:t>
            </a:r>
            <a:r>
              <a:rPr lang="ru-RU" b="1" dirty="0">
                <a:solidFill>
                  <a:srgbClr val="FF0000"/>
                </a:solidFill>
              </a:rPr>
              <a:t> скрещивание - скрещивание организмов, различающихся по двум парам альтернативных </a:t>
            </a:r>
            <a:r>
              <a:rPr lang="ru-RU" b="1" dirty="0" smtClean="0">
                <a:solidFill>
                  <a:srgbClr val="FF0000"/>
                </a:solidFill>
              </a:rPr>
              <a:t>признаков(по двум парам аллелей)</a:t>
            </a:r>
            <a:r>
              <a:rPr lang="ru-RU" b="1" dirty="0" smtClean="0"/>
              <a:t>, </a:t>
            </a:r>
            <a:r>
              <a:rPr lang="ru-RU" b="1" dirty="0"/>
              <a:t>например, окраске цветков (белая или окрашенная) и форме семян (гладкая или морщинистая). Если в </a:t>
            </a:r>
            <a:r>
              <a:rPr lang="ru-RU" b="1" dirty="0" err="1"/>
              <a:t>дигибридном</a:t>
            </a:r>
            <a:r>
              <a:rPr lang="ru-RU" b="1" dirty="0"/>
              <a:t> скрещивании разные пары аллельных генов находятся в разных парах гомологичных хромосом, то пары признаков наследуются независимо друг от друга (закон независимого наследования признаков). Гибриды, гетерозиготные по двум генам, называют дигетерозиготными, а в случае отличия их по трем и многим генам —три- и </a:t>
            </a:r>
            <a:r>
              <a:rPr lang="ru-RU" b="1" dirty="0" err="1"/>
              <a:t>полигетерозиготными</a:t>
            </a:r>
            <a:r>
              <a:rPr lang="ru-RU" b="1" dirty="0"/>
              <a:t> соответственно.</a:t>
            </a:r>
          </a:p>
        </p:txBody>
      </p:sp>
    </p:spTree>
    <p:extLst>
      <p:ext uri="{BB962C8B-B14F-4D97-AF65-F5344CB8AC3E}">
        <p14:creationId xmlns:p14="http://schemas.microsoft.com/office/powerpoint/2010/main" val="358164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</a:t>
            </a:r>
            <a:r>
              <a:rPr lang="ru-RU" b="1" dirty="0" err="1" smtClean="0"/>
              <a:t>Грегор</a:t>
            </a:r>
            <a:r>
              <a:rPr lang="ru-RU" b="1" dirty="0" smtClean="0"/>
              <a:t> </a:t>
            </a:r>
            <a:r>
              <a:rPr lang="ru-RU" b="1" dirty="0"/>
              <a:t>Иоганн Мендель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7" y="1268760"/>
            <a:ext cx="3175000" cy="4140200"/>
          </a:xfrm>
        </p:spPr>
      </p:pic>
      <p:sp>
        <p:nvSpPr>
          <p:cNvPr id="6" name="TextBox 5"/>
          <p:cNvSpPr txBox="1"/>
          <p:nvPr/>
        </p:nvSpPr>
        <p:spPr>
          <a:xfrm>
            <a:off x="3995936" y="1556792"/>
            <a:ext cx="41764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А</a:t>
            </a:r>
            <a:r>
              <a:rPr lang="ru-RU" sz="3200" b="1" dirty="0" smtClean="0"/>
              <a:t>встрийский биолог и ботаник. Открыл закономерности наследования моногенных признаков. 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2860283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57474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b="1" dirty="0"/>
              <a:t>Для </a:t>
            </a:r>
            <a:r>
              <a:rPr lang="ru-RU" sz="4000" b="1" dirty="0" err="1"/>
              <a:t>дигибридного</a:t>
            </a:r>
            <a:r>
              <a:rPr lang="ru-RU" sz="4000" b="1" dirty="0"/>
              <a:t> скрещивания Мендель использовал гомозиготные растения гороха, различающиеся одновременно по двум парам признаков. Одно из скрещиваемых растений имело желтые гладкие семена, другое — зеленые морщинистые </a:t>
            </a:r>
          </a:p>
        </p:txBody>
      </p:sp>
    </p:spTree>
    <p:extLst>
      <p:ext uri="{BB962C8B-B14F-4D97-AF65-F5344CB8AC3E}">
        <p14:creationId xmlns:p14="http://schemas.microsoft.com/office/powerpoint/2010/main" val="3586551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612068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b="1" dirty="0"/>
              <a:t>Все гибриды первого поколения этого скрещивания имели желтые гладкие семена. Следовательно, доминирующими оказались желтая окраска семян над зеленой и гладкая форма над морщинистой. Обозначим аллели желтой окраски А, зеленой — а, гладкой формы— В, морщинистой— b. Гены, определяющие развитие разных пар признаков, называются </a:t>
            </a:r>
            <a:r>
              <a:rPr lang="ru-RU" b="1" dirty="0" err="1"/>
              <a:t>неаллельпыми</a:t>
            </a:r>
            <a:r>
              <a:rPr lang="ru-RU" b="1" dirty="0"/>
              <a:t> и обозначаются разными буквами латинского алфавита. Родительские растения в этом случае имеют генотипы АА ВВ и </a:t>
            </a:r>
            <a:r>
              <a:rPr lang="ru-RU" b="1" dirty="0" err="1"/>
              <a:t>aabb</a:t>
            </a:r>
            <a:r>
              <a:rPr lang="ru-RU" b="1" dirty="0"/>
              <a:t>, а генотип гибридов F1 —</a:t>
            </a:r>
            <a:r>
              <a:rPr lang="ru-RU" b="1" dirty="0" err="1"/>
              <a:t>АаВb</a:t>
            </a:r>
            <a:r>
              <a:rPr lang="ru-RU" b="1" dirty="0"/>
              <a:t> ,т. е. является дигетерозиготным.</a:t>
            </a:r>
          </a:p>
        </p:txBody>
      </p:sp>
    </p:spTree>
    <p:extLst>
      <p:ext uri="{BB962C8B-B14F-4D97-AF65-F5344CB8AC3E}">
        <p14:creationId xmlns:p14="http://schemas.microsoft.com/office/powerpoint/2010/main" val="428617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332656"/>
            <a:ext cx="8686800" cy="574746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/>
              <a:t>Во втором поколении после самоопыления гибридов F1 в соответствии с законом расщепления вновь появились морщинистые и зеленые семена. При этом наблюдались следующие сочетания признаков: 315 желтых гладких, 101 желтое морщинистое, 108 зеленых гладких и 32 зеленых морщинистых семян. Это соотношение очень близко к соотношению 9:3:3:1.</a:t>
            </a:r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756182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539800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58194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200" b="1" dirty="0" smtClean="0"/>
              <a:t>Чтобы </a:t>
            </a:r>
            <a:r>
              <a:rPr lang="ru-RU" sz="2200" b="1" dirty="0"/>
              <a:t>выяснить, как ведет себя каждая пара аллелей в потомстве </a:t>
            </a:r>
            <a:r>
              <a:rPr lang="ru-RU" sz="2200" b="1" dirty="0" err="1"/>
              <a:t>дигетерозиготы</a:t>
            </a:r>
            <a:r>
              <a:rPr lang="ru-RU" sz="2200" b="1" dirty="0"/>
              <a:t>, целесообразно провести раздельный учет каждой пары признаков — по форме и окраске семян. Из 556 семян Менделем получено 423 гладких и 133 морщинистых, а также 416 желтых и 140 зеленых. Таким образом, и в этом случае соотношение доминантных и рецессивных форм по каждой паре признаков свидетельствует о моногибридном расщеплении по фенотипу 3:1. Отсюда следует, что </a:t>
            </a:r>
            <a:r>
              <a:rPr lang="ru-RU" sz="2200" b="1" dirty="0" err="1"/>
              <a:t>дигибридное</a:t>
            </a:r>
            <a:r>
              <a:rPr lang="ru-RU" sz="2200" b="1" dirty="0"/>
              <a:t> расщепление представляет собой два независимо идущих моногибридных расщепления, которые как бы накладываются друг на друга.</a:t>
            </a:r>
          </a:p>
          <a:p>
            <a:pPr marL="0" indent="0">
              <a:buNone/>
            </a:pPr>
            <a:endParaRPr lang="ru-RU" sz="2200" b="1" dirty="0"/>
          </a:p>
          <a:p>
            <a:pPr marL="0" indent="0">
              <a:buNone/>
            </a:pPr>
            <a:r>
              <a:rPr lang="ru-RU" sz="2200" b="1" dirty="0"/>
              <a:t>Проведенные наблюдения свидетельствуют о том, что отдельные пары признаков ведут себя в наследовании независимо. В этом сущность третьего закона Менделя — закона независимого наследования признаков, или независимого комбинирования генов.</a:t>
            </a:r>
          </a:p>
        </p:txBody>
      </p:sp>
    </p:spTree>
    <p:extLst>
      <p:ext uri="{BB962C8B-B14F-4D97-AF65-F5344CB8AC3E}">
        <p14:creationId xmlns:p14="http://schemas.microsoft.com/office/powerpoint/2010/main" val="564844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260648"/>
            <a:ext cx="8686800" cy="581947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Закон </a:t>
            </a:r>
            <a:r>
              <a:rPr lang="ru-RU" b="1" dirty="0">
                <a:solidFill>
                  <a:srgbClr val="FF0000"/>
                </a:solidFill>
              </a:rPr>
              <a:t>независимого наследования признаков, или независимого комбинирования генов формулируется </a:t>
            </a:r>
            <a:r>
              <a:rPr lang="ru-RU" b="1" dirty="0" err="1">
                <a:solidFill>
                  <a:srgbClr val="FF0000"/>
                </a:solidFill>
              </a:rPr>
              <a:t>так:каждая</a:t>
            </a:r>
            <a:r>
              <a:rPr lang="ru-RU" b="1" dirty="0">
                <a:solidFill>
                  <a:srgbClr val="FF0000"/>
                </a:solidFill>
              </a:rPr>
              <a:t> пара аллельных генов (и альтернативных признаков, контролируемых ими) наследуется независимо друг от друга. </a:t>
            </a:r>
            <a:r>
              <a:rPr lang="ru-RU" b="1" dirty="0">
                <a:solidFill>
                  <a:schemeClr val="tx1"/>
                </a:solidFill>
              </a:rPr>
              <a:t>Однако в отличие от закона расщепления, который справедлив всегда, закон независимого наследования проявляется только в тех случаях, когда пары аллельных генов расположены в разных парах гомологичных хромосом.</a:t>
            </a:r>
          </a:p>
        </p:txBody>
      </p:sp>
    </p:spTree>
    <p:extLst>
      <p:ext uri="{BB962C8B-B14F-4D97-AF65-F5344CB8AC3E}">
        <p14:creationId xmlns:p14="http://schemas.microsoft.com/office/powerpoint/2010/main" val="2505816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125</TotalTime>
  <Words>699</Words>
  <Application>Microsoft Office PowerPoint</Application>
  <PresentationFormat>Экран (4:3)</PresentationFormat>
  <Paragraphs>54</Paragraphs>
  <Slides>15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Дигибридное скрещивание </vt:lpstr>
      <vt:lpstr>Презентация PowerPoint</vt:lpstr>
      <vt:lpstr>              Грегор Иоганн Мендель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Решите задачу:</vt:lpstr>
      <vt:lpstr>                 Решение задачи:</vt:lpstr>
      <vt:lpstr>                 Решите задачу:</vt:lpstr>
      <vt:lpstr>               Решение задачи: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Дигибридное скрещивание</dc:title>
  <dc:creator>Admin</dc:creator>
  <cp:lastModifiedBy>Admin</cp:lastModifiedBy>
  <cp:revision>15</cp:revision>
  <dcterms:created xsi:type="dcterms:W3CDTF">2012-03-17T15:48:36Z</dcterms:created>
  <dcterms:modified xsi:type="dcterms:W3CDTF">2012-03-21T14:44:54Z</dcterms:modified>
</cp:coreProperties>
</file>