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0" r:id="rId2"/>
  </p:sldMasterIdLst>
  <p:notesMasterIdLst>
    <p:notesMasterId r:id="rId21"/>
  </p:notesMasterIdLst>
  <p:sldIdLst>
    <p:sldId id="256" r:id="rId3"/>
    <p:sldId id="257" r:id="rId4"/>
    <p:sldId id="260" r:id="rId5"/>
    <p:sldId id="261" r:id="rId6"/>
    <p:sldId id="262" r:id="rId7"/>
    <p:sldId id="259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63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0"/>
    <p:restoredTop sz="94600"/>
  </p:normalViewPr>
  <p:slideViewPr>
    <p:cSldViewPr snapToGrid="0"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86F577-3F0B-4417-88CB-A9DD62D1D4CB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3884771-D636-46AD-9B43-3379F212CAE3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bg2"/>
              </a:solidFill>
            </a:rPr>
            <a:t>Субъекты права</a:t>
          </a:r>
          <a:endParaRPr lang="ru-RU" sz="1800" b="1" dirty="0">
            <a:solidFill>
              <a:schemeClr val="bg2"/>
            </a:solidFill>
          </a:endParaRPr>
        </a:p>
      </dgm:t>
    </dgm:pt>
    <dgm:pt modelId="{7B03AB75-66D2-4242-9E07-C1526C310DB6}" type="parTrans" cxnId="{BFB6B689-A596-4033-97A2-D79EE8AB5434}">
      <dgm:prSet/>
      <dgm:spPr/>
      <dgm:t>
        <a:bodyPr/>
        <a:lstStyle/>
        <a:p>
          <a:endParaRPr lang="ru-RU"/>
        </a:p>
      </dgm:t>
    </dgm:pt>
    <dgm:pt modelId="{BB291E8A-C769-4DE4-AF99-76A954F135D5}" type="sibTrans" cxnId="{BFB6B689-A596-4033-97A2-D79EE8AB5434}">
      <dgm:prSet/>
      <dgm:spPr/>
      <dgm:t>
        <a:bodyPr/>
        <a:lstStyle/>
        <a:p>
          <a:endParaRPr lang="ru-RU"/>
        </a:p>
      </dgm:t>
    </dgm:pt>
    <dgm:pt modelId="{C1645491-62CE-4E5A-BD53-CA9F43B330A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bg2"/>
              </a:solidFill>
            </a:rPr>
            <a:t>Коллективные</a:t>
          </a:r>
          <a:endParaRPr lang="ru-RU" sz="1800" b="1" dirty="0">
            <a:solidFill>
              <a:schemeClr val="bg2"/>
            </a:solidFill>
          </a:endParaRPr>
        </a:p>
      </dgm:t>
    </dgm:pt>
    <dgm:pt modelId="{82FC95F0-19A1-4E7A-8659-A8F09EF43382}" type="parTrans" cxnId="{7E03ED6E-34AC-44A1-AFA9-4E8618DE6470}">
      <dgm:prSet/>
      <dgm:spPr/>
      <dgm:t>
        <a:bodyPr/>
        <a:lstStyle/>
        <a:p>
          <a:endParaRPr lang="ru-RU"/>
        </a:p>
      </dgm:t>
    </dgm:pt>
    <dgm:pt modelId="{CAC49DE7-95AD-48EB-AE84-473A03E62F5C}" type="sibTrans" cxnId="{7E03ED6E-34AC-44A1-AFA9-4E8618DE6470}">
      <dgm:prSet/>
      <dgm:spPr/>
      <dgm:t>
        <a:bodyPr/>
        <a:lstStyle/>
        <a:p>
          <a:endParaRPr lang="ru-RU"/>
        </a:p>
      </dgm:t>
    </dgm:pt>
    <dgm:pt modelId="{7350F386-84D8-41FA-9181-CF8BC6B1485A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bg2"/>
              </a:solidFill>
            </a:rPr>
            <a:t>Индивидуальные</a:t>
          </a:r>
          <a:endParaRPr lang="ru-RU" sz="1800" b="1" dirty="0">
            <a:solidFill>
              <a:schemeClr val="bg2"/>
            </a:solidFill>
          </a:endParaRPr>
        </a:p>
      </dgm:t>
    </dgm:pt>
    <dgm:pt modelId="{E17FDCFB-217D-4EE1-8414-E921D0775667}" type="parTrans" cxnId="{5CB4E4E2-01C4-48BE-B804-EBA79CBBB219}">
      <dgm:prSet/>
      <dgm:spPr/>
      <dgm:t>
        <a:bodyPr/>
        <a:lstStyle/>
        <a:p>
          <a:endParaRPr lang="ru-RU"/>
        </a:p>
      </dgm:t>
    </dgm:pt>
    <dgm:pt modelId="{26D9091D-BF71-4F5F-9AAE-3DB3F7071A07}" type="sibTrans" cxnId="{5CB4E4E2-01C4-48BE-B804-EBA79CBBB219}">
      <dgm:prSet/>
      <dgm:spPr/>
      <dgm:t>
        <a:bodyPr/>
        <a:lstStyle/>
        <a:p>
          <a:endParaRPr lang="ru-RU"/>
        </a:p>
      </dgm:t>
    </dgm:pt>
    <dgm:pt modelId="{384771BB-0D3D-49C1-BD43-636C9E7DC1EF}">
      <dgm:prSet custT="1"/>
      <dgm:spPr/>
      <dgm:t>
        <a:bodyPr/>
        <a:lstStyle/>
        <a:p>
          <a:r>
            <a:rPr lang="ru-RU" sz="1800" b="1" dirty="0" smtClean="0">
              <a:solidFill>
                <a:schemeClr val="bg2"/>
              </a:solidFill>
            </a:rPr>
            <a:t>Физические лица</a:t>
          </a:r>
          <a:endParaRPr lang="ru-RU" sz="1800" b="1" dirty="0">
            <a:solidFill>
              <a:schemeClr val="bg2"/>
            </a:solidFill>
          </a:endParaRPr>
        </a:p>
      </dgm:t>
    </dgm:pt>
    <dgm:pt modelId="{B2C2692F-7DAF-4A48-9853-88C9972E4324}" type="parTrans" cxnId="{892FE2EB-17C2-4B6C-A20E-49E5D6036B35}">
      <dgm:prSet/>
      <dgm:spPr/>
      <dgm:t>
        <a:bodyPr/>
        <a:lstStyle/>
        <a:p>
          <a:endParaRPr lang="ru-RU"/>
        </a:p>
      </dgm:t>
    </dgm:pt>
    <dgm:pt modelId="{D2426A87-A2D1-4750-A22E-C52C2B0DA293}" type="sibTrans" cxnId="{892FE2EB-17C2-4B6C-A20E-49E5D6036B35}">
      <dgm:prSet/>
      <dgm:spPr/>
      <dgm:t>
        <a:bodyPr/>
        <a:lstStyle/>
        <a:p>
          <a:endParaRPr lang="ru-RU"/>
        </a:p>
      </dgm:t>
    </dgm:pt>
    <dgm:pt modelId="{A6BF4645-E5A6-4FB2-AA87-1F865321693A}">
      <dgm:prSet custT="1"/>
      <dgm:spPr/>
      <dgm:t>
        <a:bodyPr/>
        <a:lstStyle/>
        <a:p>
          <a:r>
            <a:rPr lang="ru-RU" sz="1600" b="1" dirty="0" smtClean="0">
              <a:solidFill>
                <a:schemeClr val="bg2"/>
              </a:solidFill>
              <a:hlinkClick xmlns:r="http://schemas.openxmlformats.org/officeDocument/2006/relationships" r:id="rId1" action="ppaction://hlinksldjump"/>
            </a:rPr>
            <a:t>Правоспособность</a:t>
          </a:r>
          <a:endParaRPr lang="ru-RU" sz="1600" b="1" dirty="0">
            <a:solidFill>
              <a:schemeClr val="bg2"/>
            </a:solidFill>
          </a:endParaRPr>
        </a:p>
      </dgm:t>
    </dgm:pt>
    <dgm:pt modelId="{7066F290-AE83-42EA-B103-C0D0ACE662DF}" type="parTrans" cxnId="{FC47459A-696F-41AD-84B2-4683ED62979D}">
      <dgm:prSet/>
      <dgm:spPr/>
      <dgm:t>
        <a:bodyPr/>
        <a:lstStyle/>
        <a:p>
          <a:endParaRPr lang="ru-RU"/>
        </a:p>
      </dgm:t>
    </dgm:pt>
    <dgm:pt modelId="{5D46B551-BBE8-426E-ACC1-E39E8522DEC6}" type="sibTrans" cxnId="{FC47459A-696F-41AD-84B2-4683ED62979D}">
      <dgm:prSet/>
      <dgm:spPr/>
      <dgm:t>
        <a:bodyPr/>
        <a:lstStyle/>
        <a:p>
          <a:endParaRPr lang="ru-RU"/>
        </a:p>
      </dgm:t>
    </dgm:pt>
    <dgm:pt modelId="{F7445310-177A-4367-9846-5586CEB4C9D6}">
      <dgm:prSet custT="1"/>
      <dgm:spPr/>
      <dgm:t>
        <a:bodyPr/>
        <a:lstStyle/>
        <a:p>
          <a:r>
            <a:rPr lang="ru-RU" sz="1600" b="1" dirty="0" smtClean="0">
              <a:solidFill>
                <a:schemeClr val="bg2"/>
              </a:solidFill>
              <a:hlinkClick xmlns:r="http://schemas.openxmlformats.org/officeDocument/2006/relationships" r:id="rId1" action="ppaction://hlinksldjump"/>
            </a:rPr>
            <a:t>Дееспособность</a:t>
          </a:r>
          <a:endParaRPr lang="ru-RU" sz="1600" b="1" dirty="0">
            <a:solidFill>
              <a:schemeClr val="bg2"/>
            </a:solidFill>
          </a:endParaRPr>
        </a:p>
      </dgm:t>
    </dgm:pt>
    <dgm:pt modelId="{5C4619B8-2ACB-49FC-B598-B2854E3D2680}" type="parTrans" cxnId="{7C4F9027-8FB8-4EBA-814C-26657A8B51EE}">
      <dgm:prSet/>
      <dgm:spPr/>
      <dgm:t>
        <a:bodyPr/>
        <a:lstStyle/>
        <a:p>
          <a:endParaRPr lang="ru-RU"/>
        </a:p>
      </dgm:t>
    </dgm:pt>
    <dgm:pt modelId="{5213CDAB-FBBA-482D-A703-5A163E192F17}" type="sibTrans" cxnId="{7C4F9027-8FB8-4EBA-814C-26657A8B51EE}">
      <dgm:prSet/>
      <dgm:spPr/>
      <dgm:t>
        <a:bodyPr/>
        <a:lstStyle/>
        <a:p>
          <a:endParaRPr lang="ru-RU"/>
        </a:p>
      </dgm:t>
    </dgm:pt>
    <dgm:pt modelId="{8FC4C119-D790-4D64-9078-C39383A2A0A6}" type="pres">
      <dgm:prSet presAssocID="{FE86F577-3F0B-4417-88CB-A9DD62D1D4C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24BD60-E4A7-4AB4-8715-E4A169E2F202}" type="pres">
      <dgm:prSet presAssocID="{83884771-D636-46AD-9B43-3379F212CAE3}" presName="root1" presStyleCnt="0"/>
      <dgm:spPr/>
    </dgm:pt>
    <dgm:pt modelId="{854ED84D-2206-4FA4-94D6-9A92586E9765}" type="pres">
      <dgm:prSet presAssocID="{83884771-D636-46AD-9B43-3379F212CAE3}" presName="LevelOneTextNode" presStyleLbl="node0" presStyleIdx="0" presStyleCnt="1" custScaleX="372860" custScaleY="564347" custLinFactNeighborX="-282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6D34E0-7AE7-4CA9-98D8-1F7F6A4D04D2}" type="pres">
      <dgm:prSet presAssocID="{83884771-D636-46AD-9B43-3379F212CAE3}" presName="level2hierChild" presStyleCnt="0"/>
      <dgm:spPr/>
    </dgm:pt>
    <dgm:pt modelId="{FBD7552C-18BB-425C-862D-D1A1617F38A0}" type="pres">
      <dgm:prSet presAssocID="{82FC95F0-19A1-4E7A-8659-A8F09EF43382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A3780294-357E-4698-B782-832727D162AC}" type="pres">
      <dgm:prSet presAssocID="{82FC95F0-19A1-4E7A-8659-A8F09EF43382}" presName="connTx" presStyleLbl="parChTrans1D2" presStyleIdx="0" presStyleCnt="2"/>
      <dgm:spPr/>
      <dgm:t>
        <a:bodyPr/>
        <a:lstStyle/>
        <a:p>
          <a:endParaRPr lang="ru-RU"/>
        </a:p>
      </dgm:t>
    </dgm:pt>
    <dgm:pt modelId="{6B8F52B0-2142-43A0-9A4B-8857CC756614}" type="pres">
      <dgm:prSet presAssocID="{C1645491-62CE-4E5A-BD53-CA9F43B330A0}" presName="root2" presStyleCnt="0"/>
      <dgm:spPr/>
    </dgm:pt>
    <dgm:pt modelId="{0DB9A936-FB0D-4B69-A835-DAB19261BD88}" type="pres">
      <dgm:prSet presAssocID="{C1645491-62CE-4E5A-BD53-CA9F43B330A0}" presName="LevelTwoTextNode" presStyleLbl="node2" presStyleIdx="0" presStyleCnt="2" custScaleX="382198" custScaleY="283294" custLinFactY="-100000" custLinFactNeighborX="79389" custLinFactNeighborY="-1969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26C5774-BBD2-4CF9-BC58-BF341AF11B5E}" type="pres">
      <dgm:prSet presAssocID="{C1645491-62CE-4E5A-BD53-CA9F43B330A0}" presName="level3hierChild" presStyleCnt="0"/>
      <dgm:spPr/>
    </dgm:pt>
    <dgm:pt modelId="{6904A375-F2F9-4EA4-8E16-2D3CA9FE5ADE}" type="pres">
      <dgm:prSet presAssocID="{E17FDCFB-217D-4EE1-8414-E921D0775667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F71182D3-07A5-43B7-9658-BD91E23EB9AD}" type="pres">
      <dgm:prSet presAssocID="{E17FDCFB-217D-4EE1-8414-E921D0775667}" presName="connTx" presStyleLbl="parChTrans1D2" presStyleIdx="1" presStyleCnt="2"/>
      <dgm:spPr/>
      <dgm:t>
        <a:bodyPr/>
        <a:lstStyle/>
        <a:p>
          <a:endParaRPr lang="ru-RU"/>
        </a:p>
      </dgm:t>
    </dgm:pt>
    <dgm:pt modelId="{CB80D368-7531-4737-A38D-1A7FB48380CA}" type="pres">
      <dgm:prSet presAssocID="{7350F386-84D8-41FA-9181-CF8BC6B1485A}" presName="root2" presStyleCnt="0"/>
      <dgm:spPr/>
    </dgm:pt>
    <dgm:pt modelId="{7B13DFA3-7DE6-455D-9E1B-30FF62BE5C31}" type="pres">
      <dgm:prSet presAssocID="{7350F386-84D8-41FA-9181-CF8BC6B1485A}" presName="LevelTwoTextNode" presStyleLbl="node2" presStyleIdx="1" presStyleCnt="2" custScaleX="462363" custScaleY="323683" custLinFactNeighborX="77007" custLinFactNeighborY="3205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B5E341-C0EF-4F31-B60B-733BC273B593}" type="pres">
      <dgm:prSet presAssocID="{7350F386-84D8-41FA-9181-CF8BC6B1485A}" presName="level3hierChild" presStyleCnt="0"/>
      <dgm:spPr/>
    </dgm:pt>
    <dgm:pt modelId="{DD1BCF4B-2246-473F-B860-D7ACAA51C50C}" type="pres">
      <dgm:prSet presAssocID="{B2C2692F-7DAF-4A48-9853-88C9972E4324}" presName="conn2-1" presStyleLbl="parChTrans1D3" presStyleIdx="0" presStyleCnt="1"/>
      <dgm:spPr/>
      <dgm:t>
        <a:bodyPr/>
        <a:lstStyle/>
        <a:p>
          <a:endParaRPr lang="ru-RU"/>
        </a:p>
      </dgm:t>
    </dgm:pt>
    <dgm:pt modelId="{2A40ECBD-65B0-4B55-8CD8-F9158B23249F}" type="pres">
      <dgm:prSet presAssocID="{B2C2692F-7DAF-4A48-9853-88C9972E4324}" presName="connTx" presStyleLbl="parChTrans1D3" presStyleIdx="0" presStyleCnt="1"/>
      <dgm:spPr/>
      <dgm:t>
        <a:bodyPr/>
        <a:lstStyle/>
        <a:p>
          <a:endParaRPr lang="ru-RU"/>
        </a:p>
      </dgm:t>
    </dgm:pt>
    <dgm:pt modelId="{2793634F-5338-4D3A-AA47-AD2745558EA3}" type="pres">
      <dgm:prSet presAssocID="{384771BB-0D3D-49C1-BD43-636C9E7DC1EF}" presName="root2" presStyleCnt="0"/>
      <dgm:spPr/>
    </dgm:pt>
    <dgm:pt modelId="{0FAF6B0A-EA0F-4970-95D0-612E786FFE95}" type="pres">
      <dgm:prSet presAssocID="{384771BB-0D3D-49C1-BD43-636C9E7DC1EF}" presName="LevelTwoTextNode" presStyleLbl="node3" presStyleIdx="0" presStyleCnt="1" custAng="0" custScaleX="378700" custScaleY="723831" custLinFactX="100000" custLinFactY="-121820" custLinFactNeighborX="143347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133AB5-5A9A-4E3F-9699-3BD68403CC4A}" type="pres">
      <dgm:prSet presAssocID="{384771BB-0D3D-49C1-BD43-636C9E7DC1EF}" presName="level3hierChild" presStyleCnt="0"/>
      <dgm:spPr/>
    </dgm:pt>
    <dgm:pt modelId="{6554DECB-D200-4C6E-80EE-38DD285127A3}" type="pres">
      <dgm:prSet presAssocID="{7066F290-AE83-42EA-B103-C0D0ACE662DF}" presName="conn2-1" presStyleLbl="parChTrans1D4" presStyleIdx="0" presStyleCnt="2"/>
      <dgm:spPr/>
      <dgm:t>
        <a:bodyPr/>
        <a:lstStyle/>
        <a:p>
          <a:endParaRPr lang="ru-RU"/>
        </a:p>
      </dgm:t>
    </dgm:pt>
    <dgm:pt modelId="{7807B253-5F54-403B-93CC-9914A30E47DB}" type="pres">
      <dgm:prSet presAssocID="{7066F290-AE83-42EA-B103-C0D0ACE662DF}" presName="connTx" presStyleLbl="parChTrans1D4" presStyleIdx="0" presStyleCnt="2"/>
      <dgm:spPr/>
      <dgm:t>
        <a:bodyPr/>
        <a:lstStyle/>
        <a:p>
          <a:endParaRPr lang="ru-RU"/>
        </a:p>
      </dgm:t>
    </dgm:pt>
    <dgm:pt modelId="{01AF9AE3-EB58-4470-B564-A335A42E2AAA}" type="pres">
      <dgm:prSet presAssocID="{A6BF4645-E5A6-4FB2-AA87-1F865321693A}" presName="root2" presStyleCnt="0"/>
      <dgm:spPr/>
    </dgm:pt>
    <dgm:pt modelId="{C06D4A98-FD01-4030-9EA3-E2A351976D4D}" type="pres">
      <dgm:prSet presAssocID="{A6BF4645-E5A6-4FB2-AA87-1F865321693A}" presName="LevelTwoTextNode" presStyleLbl="node4" presStyleIdx="0" presStyleCnt="2" custScaleX="520644" custScaleY="413992" custLinFactY="400000" custLinFactNeighborX="-69942" custLinFactNeighborY="4973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A7943C-3BBA-44D7-A78E-665617CC003E}" type="pres">
      <dgm:prSet presAssocID="{A6BF4645-E5A6-4FB2-AA87-1F865321693A}" presName="level3hierChild" presStyleCnt="0"/>
      <dgm:spPr/>
    </dgm:pt>
    <dgm:pt modelId="{EA942437-73D4-4624-81F6-C4AD6A5C3C49}" type="pres">
      <dgm:prSet presAssocID="{5C4619B8-2ACB-49FC-B598-B2854E3D2680}" presName="conn2-1" presStyleLbl="parChTrans1D4" presStyleIdx="1" presStyleCnt="2"/>
      <dgm:spPr/>
      <dgm:t>
        <a:bodyPr/>
        <a:lstStyle/>
        <a:p>
          <a:endParaRPr lang="ru-RU"/>
        </a:p>
      </dgm:t>
    </dgm:pt>
    <dgm:pt modelId="{2337E559-2387-419F-AAB2-2956836C6888}" type="pres">
      <dgm:prSet presAssocID="{5C4619B8-2ACB-49FC-B598-B2854E3D2680}" presName="connTx" presStyleLbl="parChTrans1D4" presStyleIdx="1" presStyleCnt="2"/>
      <dgm:spPr/>
      <dgm:t>
        <a:bodyPr/>
        <a:lstStyle/>
        <a:p>
          <a:endParaRPr lang="ru-RU"/>
        </a:p>
      </dgm:t>
    </dgm:pt>
    <dgm:pt modelId="{A0102446-2A88-4632-8606-7366229FA0C2}" type="pres">
      <dgm:prSet presAssocID="{F7445310-177A-4367-9846-5586CEB4C9D6}" presName="root2" presStyleCnt="0"/>
      <dgm:spPr/>
    </dgm:pt>
    <dgm:pt modelId="{3DD11CC4-8640-4810-8711-E50BC3235C1A}" type="pres">
      <dgm:prSet presAssocID="{F7445310-177A-4367-9846-5586CEB4C9D6}" presName="LevelTwoTextNode" presStyleLbl="node4" presStyleIdx="1" presStyleCnt="2" custScaleX="509288" custScaleY="373438" custLinFactX="-300000" custLinFactY="210319" custLinFactNeighborX="-331764" custLinFactNeighborY="3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224F77-0CA5-48E2-BDB2-3E78C067E25D}" type="pres">
      <dgm:prSet presAssocID="{F7445310-177A-4367-9846-5586CEB4C9D6}" presName="level3hierChild" presStyleCnt="0"/>
      <dgm:spPr/>
    </dgm:pt>
  </dgm:ptLst>
  <dgm:cxnLst>
    <dgm:cxn modelId="{DFB0A436-25EF-4F37-82F8-D457D6DA1824}" type="presOf" srcId="{7066F290-AE83-42EA-B103-C0D0ACE662DF}" destId="{6554DECB-D200-4C6E-80EE-38DD285127A3}" srcOrd="0" destOrd="0" presId="urn:microsoft.com/office/officeart/2005/8/layout/hierarchy2"/>
    <dgm:cxn modelId="{5CB4E4E2-01C4-48BE-B804-EBA79CBBB219}" srcId="{83884771-D636-46AD-9B43-3379F212CAE3}" destId="{7350F386-84D8-41FA-9181-CF8BC6B1485A}" srcOrd="1" destOrd="0" parTransId="{E17FDCFB-217D-4EE1-8414-E921D0775667}" sibTransId="{26D9091D-BF71-4F5F-9AAE-3DB3F7071A07}"/>
    <dgm:cxn modelId="{3FCB94C0-E6A5-4128-9104-546FDF5C4AB2}" type="presOf" srcId="{5C4619B8-2ACB-49FC-B598-B2854E3D2680}" destId="{EA942437-73D4-4624-81F6-C4AD6A5C3C49}" srcOrd="0" destOrd="0" presId="urn:microsoft.com/office/officeart/2005/8/layout/hierarchy2"/>
    <dgm:cxn modelId="{72ED7F68-652E-4ADE-9288-954FC195D50C}" type="presOf" srcId="{82FC95F0-19A1-4E7A-8659-A8F09EF43382}" destId="{A3780294-357E-4698-B782-832727D162AC}" srcOrd="1" destOrd="0" presId="urn:microsoft.com/office/officeart/2005/8/layout/hierarchy2"/>
    <dgm:cxn modelId="{86762120-AB2C-4EB1-97BF-60854ABC8A0A}" type="presOf" srcId="{B2C2692F-7DAF-4A48-9853-88C9972E4324}" destId="{DD1BCF4B-2246-473F-B860-D7ACAA51C50C}" srcOrd="0" destOrd="0" presId="urn:microsoft.com/office/officeart/2005/8/layout/hierarchy2"/>
    <dgm:cxn modelId="{BFB6B689-A596-4033-97A2-D79EE8AB5434}" srcId="{FE86F577-3F0B-4417-88CB-A9DD62D1D4CB}" destId="{83884771-D636-46AD-9B43-3379F212CAE3}" srcOrd="0" destOrd="0" parTransId="{7B03AB75-66D2-4242-9E07-C1526C310DB6}" sibTransId="{BB291E8A-C769-4DE4-AF99-76A954F135D5}"/>
    <dgm:cxn modelId="{7E03ED6E-34AC-44A1-AFA9-4E8618DE6470}" srcId="{83884771-D636-46AD-9B43-3379F212CAE3}" destId="{C1645491-62CE-4E5A-BD53-CA9F43B330A0}" srcOrd="0" destOrd="0" parTransId="{82FC95F0-19A1-4E7A-8659-A8F09EF43382}" sibTransId="{CAC49DE7-95AD-48EB-AE84-473A03E62F5C}"/>
    <dgm:cxn modelId="{82BFEA3D-C7D6-4E2D-B49D-79431BD57B5E}" type="presOf" srcId="{FE86F577-3F0B-4417-88CB-A9DD62D1D4CB}" destId="{8FC4C119-D790-4D64-9078-C39383A2A0A6}" srcOrd="0" destOrd="0" presId="urn:microsoft.com/office/officeart/2005/8/layout/hierarchy2"/>
    <dgm:cxn modelId="{63120AFF-C076-4DC1-B21D-409A761D1FAF}" type="presOf" srcId="{7066F290-AE83-42EA-B103-C0D0ACE662DF}" destId="{7807B253-5F54-403B-93CC-9914A30E47DB}" srcOrd="1" destOrd="0" presId="urn:microsoft.com/office/officeart/2005/8/layout/hierarchy2"/>
    <dgm:cxn modelId="{892FE2EB-17C2-4B6C-A20E-49E5D6036B35}" srcId="{7350F386-84D8-41FA-9181-CF8BC6B1485A}" destId="{384771BB-0D3D-49C1-BD43-636C9E7DC1EF}" srcOrd="0" destOrd="0" parTransId="{B2C2692F-7DAF-4A48-9853-88C9972E4324}" sibTransId="{D2426A87-A2D1-4750-A22E-C52C2B0DA293}"/>
    <dgm:cxn modelId="{76C7C3FC-FB7D-4880-9A45-6450F499044F}" type="presOf" srcId="{F7445310-177A-4367-9846-5586CEB4C9D6}" destId="{3DD11CC4-8640-4810-8711-E50BC3235C1A}" srcOrd="0" destOrd="0" presId="urn:microsoft.com/office/officeart/2005/8/layout/hierarchy2"/>
    <dgm:cxn modelId="{E3843B74-69C1-42F7-9CF7-16576DA02BB6}" type="presOf" srcId="{82FC95F0-19A1-4E7A-8659-A8F09EF43382}" destId="{FBD7552C-18BB-425C-862D-D1A1617F38A0}" srcOrd="0" destOrd="0" presId="urn:microsoft.com/office/officeart/2005/8/layout/hierarchy2"/>
    <dgm:cxn modelId="{7C4F9027-8FB8-4EBA-814C-26657A8B51EE}" srcId="{384771BB-0D3D-49C1-BD43-636C9E7DC1EF}" destId="{F7445310-177A-4367-9846-5586CEB4C9D6}" srcOrd="1" destOrd="0" parTransId="{5C4619B8-2ACB-49FC-B598-B2854E3D2680}" sibTransId="{5213CDAB-FBBA-482D-A703-5A163E192F17}"/>
    <dgm:cxn modelId="{B06AB072-70CB-4F37-95FC-0617A90FCFAF}" type="presOf" srcId="{E17FDCFB-217D-4EE1-8414-E921D0775667}" destId="{6904A375-F2F9-4EA4-8E16-2D3CA9FE5ADE}" srcOrd="0" destOrd="0" presId="urn:microsoft.com/office/officeart/2005/8/layout/hierarchy2"/>
    <dgm:cxn modelId="{196BCFC0-AE1C-4B64-9390-65DB332F6296}" type="presOf" srcId="{B2C2692F-7DAF-4A48-9853-88C9972E4324}" destId="{2A40ECBD-65B0-4B55-8CD8-F9158B23249F}" srcOrd="1" destOrd="0" presId="urn:microsoft.com/office/officeart/2005/8/layout/hierarchy2"/>
    <dgm:cxn modelId="{3445AB7D-AE0C-4099-958A-658E7799F3F6}" type="presOf" srcId="{83884771-D636-46AD-9B43-3379F212CAE3}" destId="{854ED84D-2206-4FA4-94D6-9A92586E9765}" srcOrd="0" destOrd="0" presId="urn:microsoft.com/office/officeart/2005/8/layout/hierarchy2"/>
    <dgm:cxn modelId="{FC47459A-696F-41AD-84B2-4683ED62979D}" srcId="{384771BB-0D3D-49C1-BD43-636C9E7DC1EF}" destId="{A6BF4645-E5A6-4FB2-AA87-1F865321693A}" srcOrd="0" destOrd="0" parTransId="{7066F290-AE83-42EA-B103-C0D0ACE662DF}" sibTransId="{5D46B551-BBE8-426E-ACC1-E39E8522DEC6}"/>
    <dgm:cxn modelId="{A70B66D6-67FB-451E-9764-FD9AE6ABF374}" type="presOf" srcId="{384771BB-0D3D-49C1-BD43-636C9E7DC1EF}" destId="{0FAF6B0A-EA0F-4970-95D0-612E786FFE95}" srcOrd="0" destOrd="0" presId="urn:microsoft.com/office/officeart/2005/8/layout/hierarchy2"/>
    <dgm:cxn modelId="{0DA39010-05E4-4A1D-993C-DBD06DDA1944}" type="presOf" srcId="{5C4619B8-2ACB-49FC-B598-B2854E3D2680}" destId="{2337E559-2387-419F-AAB2-2956836C6888}" srcOrd="1" destOrd="0" presId="urn:microsoft.com/office/officeart/2005/8/layout/hierarchy2"/>
    <dgm:cxn modelId="{845A95AC-245A-449D-858A-15690D015940}" type="presOf" srcId="{E17FDCFB-217D-4EE1-8414-E921D0775667}" destId="{F71182D3-07A5-43B7-9658-BD91E23EB9AD}" srcOrd="1" destOrd="0" presId="urn:microsoft.com/office/officeart/2005/8/layout/hierarchy2"/>
    <dgm:cxn modelId="{36B3B5B0-1732-4699-AF06-EB9C809C79BD}" type="presOf" srcId="{A6BF4645-E5A6-4FB2-AA87-1F865321693A}" destId="{C06D4A98-FD01-4030-9EA3-E2A351976D4D}" srcOrd="0" destOrd="0" presId="urn:microsoft.com/office/officeart/2005/8/layout/hierarchy2"/>
    <dgm:cxn modelId="{C730DF6E-E3E4-4680-82ED-E17584875AA1}" type="presOf" srcId="{C1645491-62CE-4E5A-BD53-CA9F43B330A0}" destId="{0DB9A936-FB0D-4B69-A835-DAB19261BD88}" srcOrd="0" destOrd="0" presId="urn:microsoft.com/office/officeart/2005/8/layout/hierarchy2"/>
    <dgm:cxn modelId="{5D3F5832-BA41-465F-9A87-FBAEDE8E09CB}" type="presOf" srcId="{7350F386-84D8-41FA-9181-CF8BC6B1485A}" destId="{7B13DFA3-7DE6-455D-9E1B-30FF62BE5C31}" srcOrd="0" destOrd="0" presId="urn:microsoft.com/office/officeart/2005/8/layout/hierarchy2"/>
    <dgm:cxn modelId="{A2158791-AFFD-43ED-A244-C31735703EBD}" type="presParOf" srcId="{8FC4C119-D790-4D64-9078-C39383A2A0A6}" destId="{8124BD60-E4A7-4AB4-8715-E4A169E2F202}" srcOrd="0" destOrd="0" presId="urn:microsoft.com/office/officeart/2005/8/layout/hierarchy2"/>
    <dgm:cxn modelId="{8211F94A-CF69-4556-95D9-0225B4842CE4}" type="presParOf" srcId="{8124BD60-E4A7-4AB4-8715-E4A169E2F202}" destId="{854ED84D-2206-4FA4-94D6-9A92586E9765}" srcOrd="0" destOrd="0" presId="urn:microsoft.com/office/officeart/2005/8/layout/hierarchy2"/>
    <dgm:cxn modelId="{4F1169E8-74EE-4C7A-AA03-5EB7BC57A15F}" type="presParOf" srcId="{8124BD60-E4A7-4AB4-8715-E4A169E2F202}" destId="{6C6D34E0-7AE7-4CA9-98D8-1F7F6A4D04D2}" srcOrd="1" destOrd="0" presId="urn:microsoft.com/office/officeart/2005/8/layout/hierarchy2"/>
    <dgm:cxn modelId="{21C9D59F-A81E-4385-8E98-FA6CFE587761}" type="presParOf" srcId="{6C6D34E0-7AE7-4CA9-98D8-1F7F6A4D04D2}" destId="{FBD7552C-18BB-425C-862D-D1A1617F38A0}" srcOrd="0" destOrd="0" presId="urn:microsoft.com/office/officeart/2005/8/layout/hierarchy2"/>
    <dgm:cxn modelId="{64B26F10-594A-4D31-A68C-706FA8F7C5B0}" type="presParOf" srcId="{FBD7552C-18BB-425C-862D-D1A1617F38A0}" destId="{A3780294-357E-4698-B782-832727D162AC}" srcOrd="0" destOrd="0" presId="urn:microsoft.com/office/officeart/2005/8/layout/hierarchy2"/>
    <dgm:cxn modelId="{E4A1389D-0FF5-434B-97DB-292DF899AE87}" type="presParOf" srcId="{6C6D34E0-7AE7-4CA9-98D8-1F7F6A4D04D2}" destId="{6B8F52B0-2142-43A0-9A4B-8857CC756614}" srcOrd="1" destOrd="0" presId="urn:microsoft.com/office/officeart/2005/8/layout/hierarchy2"/>
    <dgm:cxn modelId="{65104C47-69AB-44A3-964B-908A9DE01364}" type="presParOf" srcId="{6B8F52B0-2142-43A0-9A4B-8857CC756614}" destId="{0DB9A936-FB0D-4B69-A835-DAB19261BD88}" srcOrd="0" destOrd="0" presId="urn:microsoft.com/office/officeart/2005/8/layout/hierarchy2"/>
    <dgm:cxn modelId="{E302EF1F-CBC3-498F-AB05-741242529287}" type="presParOf" srcId="{6B8F52B0-2142-43A0-9A4B-8857CC756614}" destId="{826C5774-BBD2-4CF9-BC58-BF341AF11B5E}" srcOrd="1" destOrd="0" presId="urn:microsoft.com/office/officeart/2005/8/layout/hierarchy2"/>
    <dgm:cxn modelId="{B6170927-3D4E-4E4A-B937-E96D1A5AB548}" type="presParOf" srcId="{6C6D34E0-7AE7-4CA9-98D8-1F7F6A4D04D2}" destId="{6904A375-F2F9-4EA4-8E16-2D3CA9FE5ADE}" srcOrd="2" destOrd="0" presId="urn:microsoft.com/office/officeart/2005/8/layout/hierarchy2"/>
    <dgm:cxn modelId="{52EA5FC3-D67D-4E48-82E0-78C711AE7553}" type="presParOf" srcId="{6904A375-F2F9-4EA4-8E16-2D3CA9FE5ADE}" destId="{F71182D3-07A5-43B7-9658-BD91E23EB9AD}" srcOrd="0" destOrd="0" presId="urn:microsoft.com/office/officeart/2005/8/layout/hierarchy2"/>
    <dgm:cxn modelId="{395EC53A-E5E5-41BC-9702-37D790D8DD34}" type="presParOf" srcId="{6C6D34E0-7AE7-4CA9-98D8-1F7F6A4D04D2}" destId="{CB80D368-7531-4737-A38D-1A7FB48380CA}" srcOrd="3" destOrd="0" presId="urn:microsoft.com/office/officeart/2005/8/layout/hierarchy2"/>
    <dgm:cxn modelId="{C58C8B11-D5DD-4168-BCBC-B0AACE58A706}" type="presParOf" srcId="{CB80D368-7531-4737-A38D-1A7FB48380CA}" destId="{7B13DFA3-7DE6-455D-9E1B-30FF62BE5C31}" srcOrd="0" destOrd="0" presId="urn:microsoft.com/office/officeart/2005/8/layout/hierarchy2"/>
    <dgm:cxn modelId="{09F9DB40-EC7D-4DAD-8826-E1CF1FFDD89D}" type="presParOf" srcId="{CB80D368-7531-4737-A38D-1A7FB48380CA}" destId="{4EB5E341-C0EF-4F31-B60B-733BC273B593}" srcOrd="1" destOrd="0" presId="urn:microsoft.com/office/officeart/2005/8/layout/hierarchy2"/>
    <dgm:cxn modelId="{F9FDC1B7-040C-4498-BC78-FF37403E06E2}" type="presParOf" srcId="{4EB5E341-C0EF-4F31-B60B-733BC273B593}" destId="{DD1BCF4B-2246-473F-B860-D7ACAA51C50C}" srcOrd="0" destOrd="0" presId="urn:microsoft.com/office/officeart/2005/8/layout/hierarchy2"/>
    <dgm:cxn modelId="{301F3D99-6293-4E3F-8543-E716EB79F83B}" type="presParOf" srcId="{DD1BCF4B-2246-473F-B860-D7ACAA51C50C}" destId="{2A40ECBD-65B0-4B55-8CD8-F9158B23249F}" srcOrd="0" destOrd="0" presId="urn:microsoft.com/office/officeart/2005/8/layout/hierarchy2"/>
    <dgm:cxn modelId="{47715D27-81C1-426B-8F4A-3A3A9751820F}" type="presParOf" srcId="{4EB5E341-C0EF-4F31-B60B-733BC273B593}" destId="{2793634F-5338-4D3A-AA47-AD2745558EA3}" srcOrd="1" destOrd="0" presId="urn:microsoft.com/office/officeart/2005/8/layout/hierarchy2"/>
    <dgm:cxn modelId="{65D731DF-76D2-4208-A593-9B0721966D5B}" type="presParOf" srcId="{2793634F-5338-4D3A-AA47-AD2745558EA3}" destId="{0FAF6B0A-EA0F-4970-95D0-612E786FFE95}" srcOrd="0" destOrd="0" presId="urn:microsoft.com/office/officeart/2005/8/layout/hierarchy2"/>
    <dgm:cxn modelId="{975D647B-6932-4822-BB0A-BEF6EFD30095}" type="presParOf" srcId="{2793634F-5338-4D3A-AA47-AD2745558EA3}" destId="{1B133AB5-5A9A-4E3F-9699-3BD68403CC4A}" srcOrd="1" destOrd="0" presId="urn:microsoft.com/office/officeart/2005/8/layout/hierarchy2"/>
    <dgm:cxn modelId="{1FBC08E2-0E6C-42DA-9B8B-63550A77FD86}" type="presParOf" srcId="{1B133AB5-5A9A-4E3F-9699-3BD68403CC4A}" destId="{6554DECB-D200-4C6E-80EE-38DD285127A3}" srcOrd="0" destOrd="0" presId="urn:microsoft.com/office/officeart/2005/8/layout/hierarchy2"/>
    <dgm:cxn modelId="{2DF45C42-8912-4C3D-9795-8BB65F10C353}" type="presParOf" srcId="{6554DECB-D200-4C6E-80EE-38DD285127A3}" destId="{7807B253-5F54-403B-93CC-9914A30E47DB}" srcOrd="0" destOrd="0" presId="urn:microsoft.com/office/officeart/2005/8/layout/hierarchy2"/>
    <dgm:cxn modelId="{A80400BD-2014-4BCD-B347-0BEA6DEE91EB}" type="presParOf" srcId="{1B133AB5-5A9A-4E3F-9699-3BD68403CC4A}" destId="{01AF9AE3-EB58-4470-B564-A335A42E2AAA}" srcOrd="1" destOrd="0" presId="urn:microsoft.com/office/officeart/2005/8/layout/hierarchy2"/>
    <dgm:cxn modelId="{4279DABC-27BE-4B3D-BB9D-EE003546DBBD}" type="presParOf" srcId="{01AF9AE3-EB58-4470-B564-A335A42E2AAA}" destId="{C06D4A98-FD01-4030-9EA3-E2A351976D4D}" srcOrd="0" destOrd="0" presId="urn:microsoft.com/office/officeart/2005/8/layout/hierarchy2"/>
    <dgm:cxn modelId="{B33CE2C1-4AB6-4E6D-A3BA-BEC8E8357759}" type="presParOf" srcId="{01AF9AE3-EB58-4470-B564-A335A42E2AAA}" destId="{CAA7943C-3BBA-44D7-A78E-665617CC003E}" srcOrd="1" destOrd="0" presId="urn:microsoft.com/office/officeart/2005/8/layout/hierarchy2"/>
    <dgm:cxn modelId="{619D5C1C-E763-45E7-A364-6D61FA3BC801}" type="presParOf" srcId="{1B133AB5-5A9A-4E3F-9699-3BD68403CC4A}" destId="{EA942437-73D4-4624-81F6-C4AD6A5C3C49}" srcOrd="2" destOrd="0" presId="urn:microsoft.com/office/officeart/2005/8/layout/hierarchy2"/>
    <dgm:cxn modelId="{25DD8641-08A0-4794-AA8F-81D0400EBF71}" type="presParOf" srcId="{EA942437-73D4-4624-81F6-C4AD6A5C3C49}" destId="{2337E559-2387-419F-AAB2-2956836C6888}" srcOrd="0" destOrd="0" presId="urn:microsoft.com/office/officeart/2005/8/layout/hierarchy2"/>
    <dgm:cxn modelId="{975748B6-C398-4BC2-9548-F75B7357EE1B}" type="presParOf" srcId="{1B133AB5-5A9A-4E3F-9699-3BD68403CC4A}" destId="{A0102446-2A88-4632-8606-7366229FA0C2}" srcOrd="3" destOrd="0" presId="urn:microsoft.com/office/officeart/2005/8/layout/hierarchy2"/>
    <dgm:cxn modelId="{294F298B-E8DA-4A39-83B5-AA8D6D77D8E8}" type="presParOf" srcId="{A0102446-2A88-4632-8606-7366229FA0C2}" destId="{3DD11CC4-8640-4810-8711-E50BC3235C1A}" srcOrd="0" destOrd="0" presId="urn:microsoft.com/office/officeart/2005/8/layout/hierarchy2"/>
    <dgm:cxn modelId="{9E95EF31-0C73-4E86-96AA-ACA5C96AFEB0}" type="presParOf" srcId="{A0102446-2A88-4632-8606-7366229FA0C2}" destId="{11224F77-0CA5-48E2-BDB2-3E78C067E25D}" srcOrd="1" destOrd="0" presId="urn:microsoft.com/office/officeart/2005/8/layout/hierarchy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54ED84D-2206-4FA4-94D6-9A92586E9765}">
      <dsp:nvSpPr>
        <dsp:cNvPr id="0" name=""/>
        <dsp:cNvSpPr/>
      </dsp:nvSpPr>
      <dsp:spPr>
        <a:xfrm>
          <a:off x="0" y="1619947"/>
          <a:ext cx="1780412" cy="13473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2"/>
              </a:solidFill>
            </a:rPr>
            <a:t>Субъекты права</a:t>
          </a:r>
          <a:endParaRPr lang="ru-RU" sz="1800" b="1" kern="1200" dirty="0">
            <a:solidFill>
              <a:schemeClr val="bg2"/>
            </a:solidFill>
          </a:endParaRPr>
        </a:p>
      </dsp:txBody>
      <dsp:txXfrm>
        <a:off x="0" y="1619947"/>
        <a:ext cx="1780412" cy="1347382"/>
      </dsp:txXfrm>
    </dsp:sp>
    <dsp:sp modelId="{FBD7552C-18BB-425C-862D-D1A1617F38A0}">
      <dsp:nvSpPr>
        <dsp:cNvPr id="0" name=""/>
        <dsp:cNvSpPr/>
      </dsp:nvSpPr>
      <dsp:spPr>
        <a:xfrm rot="17838618">
          <a:off x="1441404" y="1732884"/>
          <a:ext cx="1252822" cy="8330"/>
        </a:xfrm>
        <a:custGeom>
          <a:avLst/>
          <a:gdLst/>
          <a:ahLst/>
          <a:cxnLst/>
          <a:rect l="0" t="0" r="0" b="0"/>
          <a:pathLst>
            <a:path>
              <a:moveTo>
                <a:pt x="0" y="4165"/>
              </a:moveTo>
              <a:lnTo>
                <a:pt x="1252822" y="41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7838618">
        <a:off x="2036495" y="1705729"/>
        <a:ext cx="62641" cy="62641"/>
      </dsp:txXfrm>
    </dsp:sp>
    <dsp:sp modelId="{0DB9A936-FB0D-4B69-A835-DAB19261BD88}">
      <dsp:nvSpPr>
        <dsp:cNvPr id="0" name=""/>
        <dsp:cNvSpPr/>
      </dsp:nvSpPr>
      <dsp:spPr>
        <a:xfrm>
          <a:off x="2355219" y="842278"/>
          <a:ext cx="1825001" cy="6763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2"/>
              </a:solidFill>
            </a:rPr>
            <a:t>Коллективные</a:t>
          </a:r>
          <a:endParaRPr lang="ru-RU" sz="1800" b="1" kern="1200" dirty="0">
            <a:solidFill>
              <a:schemeClr val="bg2"/>
            </a:solidFill>
          </a:endParaRPr>
        </a:p>
      </dsp:txBody>
      <dsp:txXfrm>
        <a:off x="2355219" y="842278"/>
        <a:ext cx="1825001" cy="676366"/>
      </dsp:txXfrm>
    </dsp:sp>
    <dsp:sp modelId="{6904A375-F2F9-4EA4-8E16-2D3CA9FE5ADE}">
      <dsp:nvSpPr>
        <dsp:cNvPr id="0" name=""/>
        <dsp:cNvSpPr/>
      </dsp:nvSpPr>
      <dsp:spPr>
        <a:xfrm rot="2251127">
          <a:off x="1706943" y="2505788"/>
          <a:ext cx="710370" cy="8330"/>
        </a:xfrm>
        <a:custGeom>
          <a:avLst/>
          <a:gdLst/>
          <a:ahLst/>
          <a:cxnLst/>
          <a:rect l="0" t="0" r="0" b="0"/>
          <a:pathLst>
            <a:path>
              <a:moveTo>
                <a:pt x="0" y="4165"/>
              </a:moveTo>
              <a:lnTo>
                <a:pt x="710370" y="416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251127">
        <a:off x="2044369" y="2492194"/>
        <a:ext cx="35518" cy="35518"/>
      </dsp:txXfrm>
    </dsp:sp>
    <dsp:sp modelId="{7B13DFA3-7DE6-455D-9E1B-30FF62BE5C31}">
      <dsp:nvSpPr>
        <dsp:cNvPr id="0" name=""/>
        <dsp:cNvSpPr/>
      </dsp:nvSpPr>
      <dsp:spPr>
        <a:xfrm>
          <a:off x="2343845" y="2339871"/>
          <a:ext cx="2207790" cy="7727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2"/>
              </a:solidFill>
            </a:rPr>
            <a:t>Индивидуальные</a:t>
          </a:r>
          <a:endParaRPr lang="ru-RU" sz="1800" b="1" kern="1200" dirty="0">
            <a:solidFill>
              <a:schemeClr val="bg2"/>
            </a:solidFill>
          </a:endParaRPr>
        </a:p>
      </dsp:txBody>
      <dsp:txXfrm>
        <a:off x="2343845" y="2339871"/>
        <a:ext cx="2207790" cy="772795"/>
      </dsp:txXfrm>
    </dsp:sp>
    <dsp:sp modelId="{DD1BCF4B-2246-473F-B860-D7ACAA51C50C}">
      <dsp:nvSpPr>
        <dsp:cNvPr id="0" name=""/>
        <dsp:cNvSpPr/>
      </dsp:nvSpPr>
      <dsp:spPr>
        <a:xfrm rot="19163186">
          <a:off x="4395311" y="2299659"/>
          <a:ext cx="1297924" cy="8330"/>
        </a:xfrm>
        <a:custGeom>
          <a:avLst/>
          <a:gdLst/>
          <a:ahLst/>
          <a:cxnLst/>
          <a:rect l="0" t="0" r="0" b="0"/>
          <a:pathLst>
            <a:path>
              <a:moveTo>
                <a:pt x="0" y="4165"/>
              </a:moveTo>
              <a:lnTo>
                <a:pt x="1297924" y="416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163186">
        <a:off x="5011825" y="2271376"/>
        <a:ext cx="64896" cy="64896"/>
      </dsp:txXfrm>
    </dsp:sp>
    <dsp:sp modelId="{0FAF6B0A-EA0F-4970-95D0-612E786FFE95}">
      <dsp:nvSpPr>
        <dsp:cNvPr id="0" name=""/>
        <dsp:cNvSpPr/>
      </dsp:nvSpPr>
      <dsp:spPr>
        <a:xfrm>
          <a:off x="5536912" y="1017304"/>
          <a:ext cx="1808298" cy="17281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2"/>
              </a:solidFill>
            </a:rPr>
            <a:t>Физические лица</a:t>
          </a:r>
          <a:endParaRPr lang="ru-RU" sz="1800" b="1" kern="1200" dirty="0">
            <a:solidFill>
              <a:schemeClr val="bg2"/>
            </a:solidFill>
          </a:endParaRPr>
        </a:p>
      </dsp:txBody>
      <dsp:txXfrm>
        <a:off x="5536912" y="1017304"/>
        <a:ext cx="1808298" cy="1728152"/>
      </dsp:txXfrm>
    </dsp:sp>
    <dsp:sp modelId="{6554DECB-D200-4C6E-80EE-38DD285127A3}">
      <dsp:nvSpPr>
        <dsp:cNvPr id="0" name=""/>
        <dsp:cNvSpPr/>
      </dsp:nvSpPr>
      <dsp:spPr>
        <a:xfrm rot="7084155">
          <a:off x="5306065" y="3100780"/>
          <a:ext cx="2773331" cy="8330"/>
        </a:xfrm>
        <a:custGeom>
          <a:avLst/>
          <a:gdLst/>
          <a:ahLst/>
          <a:cxnLst/>
          <a:rect l="0" t="0" r="0" b="0"/>
          <a:pathLst>
            <a:path>
              <a:moveTo>
                <a:pt x="0" y="4165"/>
              </a:moveTo>
              <a:lnTo>
                <a:pt x="2773331" y="416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/>
        </a:p>
      </dsp:txBody>
      <dsp:txXfrm rot="7084155">
        <a:off x="6623397" y="3035612"/>
        <a:ext cx="138666" cy="138666"/>
      </dsp:txXfrm>
    </dsp:sp>
    <dsp:sp modelId="{C06D4A98-FD01-4030-9EA3-E2A351976D4D}">
      <dsp:nvSpPr>
        <dsp:cNvPr id="0" name=""/>
        <dsp:cNvSpPr/>
      </dsp:nvSpPr>
      <dsp:spPr>
        <a:xfrm>
          <a:off x="6040251" y="3834306"/>
          <a:ext cx="2486083" cy="9884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2"/>
              </a:solidFill>
              <a:hlinkClick xmlns:r="http://schemas.openxmlformats.org/officeDocument/2006/relationships" r:id="" action="ppaction://hlinksldjump"/>
            </a:rPr>
            <a:t>Правоспособность</a:t>
          </a:r>
          <a:endParaRPr lang="ru-RU" sz="1600" b="1" kern="1200" dirty="0">
            <a:solidFill>
              <a:schemeClr val="bg2"/>
            </a:solidFill>
          </a:endParaRPr>
        </a:p>
      </dsp:txBody>
      <dsp:txXfrm>
        <a:off x="6040251" y="3834306"/>
        <a:ext cx="2486083" cy="988409"/>
      </dsp:txXfrm>
    </dsp:sp>
    <dsp:sp modelId="{EA942437-73D4-4624-81F6-C4AD6A5C3C49}">
      <dsp:nvSpPr>
        <dsp:cNvPr id="0" name=""/>
        <dsp:cNvSpPr/>
      </dsp:nvSpPr>
      <dsp:spPr>
        <a:xfrm rot="8875615">
          <a:off x="2998413" y="3126639"/>
          <a:ext cx="4705926" cy="8330"/>
        </a:xfrm>
        <a:custGeom>
          <a:avLst/>
          <a:gdLst/>
          <a:ahLst/>
          <a:cxnLst/>
          <a:rect l="0" t="0" r="0" b="0"/>
          <a:pathLst>
            <a:path>
              <a:moveTo>
                <a:pt x="0" y="4165"/>
              </a:moveTo>
              <a:lnTo>
                <a:pt x="4705926" y="416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 rot="8875615">
        <a:off x="5233728" y="3013156"/>
        <a:ext cx="235296" cy="235296"/>
      </dsp:txXfrm>
    </dsp:sp>
    <dsp:sp modelId="{3DD11CC4-8640-4810-8711-E50BC3235C1A}">
      <dsp:nvSpPr>
        <dsp:cNvPr id="0" name=""/>
        <dsp:cNvSpPr/>
      </dsp:nvSpPr>
      <dsp:spPr>
        <a:xfrm>
          <a:off x="3357542" y="3934436"/>
          <a:ext cx="2431858" cy="8915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2"/>
              </a:solidFill>
              <a:hlinkClick xmlns:r="http://schemas.openxmlformats.org/officeDocument/2006/relationships" r:id="" action="ppaction://hlinksldjump"/>
            </a:rPr>
            <a:t>Дееспособность</a:t>
          </a:r>
          <a:endParaRPr lang="ru-RU" sz="1600" b="1" kern="1200" dirty="0">
            <a:solidFill>
              <a:schemeClr val="bg2"/>
            </a:solidFill>
          </a:endParaRPr>
        </a:p>
      </dsp:txBody>
      <dsp:txXfrm>
        <a:off x="3357542" y="3934436"/>
        <a:ext cx="2431858" cy="8915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51009E-76EC-4497-BB8A-5B16ADEC751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414D8F-DC43-416D-8A68-C7D7C6553EA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414D8F-DC43-416D-8A68-C7D7C6553EA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584F922D-5AB5-4B85-B8FF-341BE36CDF2C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901D6EB-AC91-47C1-B3A6-9CB6253956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3C5690-DCC9-4C65-9F78-7270C495C49C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DF341-DF8E-4207-B9CF-C30F2DEF92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7DF9C4-1926-48C5-982A-2AFBBE8AFE7D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B6283D-B546-44B7-A5E5-80991A7880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BA92DAA3-C862-4EDE-85AC-656B6BA35DE4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6451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4746534-DB4F-46AE-883A-C2E577F30B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EBF4F5-72BD-4660-86E7-025CD09C68B7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9027E-45EC-444B-94A6-9462CF24AB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61359E-CB24-4825-8EC3-133BA0D45CC2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0C536E-570F-4515-82C4-651F0443E4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CC1C6E-40FF-44FD-9DE8-F363793427CE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5FEA2-98CD-478A-AEF3-39677039E4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A1117D-E52B-4DDC-9634-563A6750C839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B75AB9-BE38-4025-9CC8-6E878341C2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8F73E0-A854-458B-AB72-6C489B82C13E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0D96E-DF8F-49C1-B7A0-0B19326945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3AB5B1-2037-44F3-BF09-A7D0BF2298B7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21B4E-401C-4B91-B22E-CF041F1263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E5211D-13BC-4902-A79E-92C77EFA7256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7BA282-9494-426E-9FA7-3C021C7634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52F9C5F-4535-483D-B552-7A3A917FB3F7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79383-0AEE-41FF-999B-5DF8EBD2D1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744467-572F-41C9-BEB8-22EC1ADB0728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52A70A-2F7C-4A25-AC80-E0CACB69E7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B67F55-84D3-4A91-83C4-F0E5D108955E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837DDF-F7B3-42C2-B784-67A2E31FEB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8B5074-A57D-4EF0-B5BA-5EDC54696B88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DF04E-2044-4FD6-AFF6-2FC7A59569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43F4C3-A87F-416D-B0AF-1F9C4EB2BA4E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DEAC27-9BCB-477F-994E-F16445D92A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7822E3-C0AC-482B-9CF0-FD72445B8459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62C88E-E53A-412C-8859-2F413DB14C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2257AB-AAFF-4F66-9D20-5EDCC48FDD3D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92C7D-B786-44DC-A4B2-45C933FAB8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CEAFCB-462C-4643-B657-C12C750191A4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A040B-4714-48D7-8A18-BE1CD91094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7FA228-4BB9-4948-A4A7-5729D9A84D5A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F6587-2446-4107-A4BE-EF1B34E072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144B49-551D-42E1-A7E2-4A346A367E00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09E12-5504-4D7C-889D-40248800FD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8DE2A7-6781-47E6-8C8F-E3189CD3586A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69151-C466-4B15-ABCF-0D3F3BD93B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411552D5-BBF0-4AF1-BAC9-CAC0BF8922D8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1104ED3-A52A-4D52-A958-A7F2123A5DAB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>
    <p:fade/>
  </p:transition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23481661-953A-458F-984E-22C2EF7A441E}" type="datetime1">
              <a:rPr lang="ru-RU" smtClean="0"/>
              <a:pPr/>
              <a:t>11.10.2011</a:t>
            </a:fld>
            <a:endParaRPr lang="en-US"/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ru-RU" smtClean="0"/>
              <a:t>Антонина Сергеевна Матвиенко</a:t>
            </a:r>
            <a:endParaRPr lang="en-US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8CD137A-9D93-466B-93D2-E59343FD789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hf sldNum="0" hdr="0"/>
  <p:txStyles>
    <p:titleStyle>
      <a:lvl1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5363" y="2130425"/>
            <a:ext cx="6247162" cy="1470025"/>
          </a:xfrm>
        </p:spPr>
        <p:txBody>
          <a:bodyPr/>
          <a:lstStyle/>
          <a:p>
            <a:r>
              <a:rPr lang="ru-RU" sz="4800" b="1" dirty="0" smtClean="0"/>
              <a:t>Частное право</a:t>
            </a:r>
            <a:endParaRPr lang="ru-RU" sz="48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При заключении трудового договора работник должен иметь следующие документы: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/>
              <a:t>Паспорт</a:t>
            </a:r>
          </a:p>
          <a:p>
            <a:r>
              <a:rPr lang="ru-RU" sz="2800" dirty="0"/>
              <a:t>Трудовая книжка</a:t>
            </a:r>
          </a:p>
          <a:p>
            <a:r>
              <a:rPr lang="ru-RU" sz="2800" dirty="0"/>
              <a:t>Страховое свидетельство государственного пенсионного страхования</a:t>
            </a:r>
          </a:p>
          <a:p>
            <a:r>
              <a:rPr lang="ru-RU" sz="2800" dirty="0"/>
              <a:t>Документы воинского учета</a:t>
            </a:r>
          </a:p>
          <a:p>
            <a:r>
              <a:rPr lang="ru-RU" sz="2800" dirty="0"/>
              <a:t>Документ об образовании, о квалификации или наличии специальных знаний или специальной подготовки.</a:t>
            </a:r>
          </a:p>
          <a:p>
            <a:endParaRPr lang="ru-RU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475" y="274638"/>
            <a:ext cx="8725545" cy="11430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C000"/>
                </a:solidFill>
              </a:rPr>
              <a:t>Основания прекращения трудового договора:</a:t>
            </a:r>
            <a:r>
              <a:rPr lang="ru-RU" sz="2800" b="1" dirty="0" smtClean="0">
                <a:solidFill>
                  <a:srgbClr val="FFFF66"/>
                </a:solidFill>
              </a:rPr>
              <a:t/>
            </a:r>
            <a:br>
              <a:rPr lang="ru-RU" sz="2800" b="1" dirty="0" smtClean="0">
                <a:solidFill>
                  <a:srgbClr val="FFFF66"/>
                </a:solidFill>
              </a:rPr>
            </a:b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60896"/>
            <a:ext cx="9143999" cy="589710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dirty="0"/>
              <a:t>Соглашение сторон,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Истечение срока трудового договора,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 расторжение трудового договора по инициативе работника или работодателя,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Отказ работника от продолжения работы в связи с изменением существенных условий договора,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Обстоятельства, не связанные с волей обеих сторон и др.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/>
              <a:t>        </a:t>
            </a:r>
            <a:r>
              <a:rPr lang="ru-RU" sz="2000" b="1" dirty="0">
                <a:solidFill>
                  <a:srgbClr val="FFC000"/>
                </a:solidFill>
              </a:rPr>
              <a:t>А также по инициативе работодателя: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Ликвидация организации либо прекращение деятельности работодателем,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Сокращение штата,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Несоответствие работника занимаемой должности или выполняемой работы,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Неисполнение работника деятельности без уважительных причин,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Неоднократное грубое нарушение работником обязанностей.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/>
              <a:t>      </a:t>
            </a:r>
            <a:endParaRPr lang="ru-RU" sz="2000" b="1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 smtClean="0"/>
              <a:t> </a:t>
            </a:r>
            <a:r>
              <a:rPr lang="ru-RU" sz="2000" b="1" dirty="0">
                <a:solidFill>
                  <a:srgbClr val="FFC000"/>
                </a:solidFill>
              </a:rPr>
              <a:t>Обстоятельства</a:t>
            </a:r>
            <a:r>
              <a:rPr lang="ru-RU" sz="2000" dirty="0"/>
              <a:t>, не зависящие от сторон: призыв на военную службу, смерть одной из сторон, осуждение к наказанию, исключающему продолжение прежней работы и др.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Семья и право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5613" y="1022888"/>
            <a:ext cx="8226425" cy="557939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Семейное право </a:t>
            </a:r>
            <a:r>
              <a:rPr lang="ru-RU" dirty="0" smtClean="0"/>
              <a:t>- система правовых норм, регулирующих личные и производные от них имущественные отношения, возникающие из брака, кровного родства, принятия детей в семью на воспитание.</a:t>
            </a:r>
          </a:p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Семья</a:t>
            </a:r>
            <a:r>
              <a:rPr lang="ru-RU" dirty="0" smtClean="0"/>
              <a:t> - круг лиц, основанный на браке, родстве, принятии детей в семью на воспитание, характеризующийся общностью жизни, интересов, взаимной заботой.</a:t>
            </a:r>
          </a:p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Брак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smtClean="0"/>
              <a:t>- Юридически оформленный, свободный, добровольный союз мужчины и женщины, направленный на создание семьи и порождающий для них взаимные права и обязанности</a:t>
            </a:r>
          </a:p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ЗАГС</a:t>
            </a:r>
            <a:r>
              <a:rPr lang="ru-RU" dirty="0" smtClean="0"/>
              <a:t> - запись актов гражданского состояния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Принципы семейного права</a:t>
            </a:r>
            <a:r>
              <a:rPr lang="ru-RU" dirty="0" smtClean="0"/>
              <a:t>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Равноправие граждан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Равноправие мужчины и женщины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Единобрачие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Свобода и добровольность заключения брака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Свобода и добровольность расторжения брака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Взаимная забота членов семьи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Защита семьи со стороны государства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Судебная защита прав членов семьи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Ограничение прав членов семьи только на основании федерального закона (лишение родительских прав)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599" y="274638"/>
            <a:ext cx="8226425" cy="872237"/>
          </a:xfrm>
        </p:spPr>
        <p:txBody>
          <a:bodyPr/>
          <a:lstStyle/>
          <a:p>
            <a:r>
              <a:rPr lang="ru-RU" b="1" dirty="0">
                <a:solidFill>
                  <a:srgbClr val="FFC000"/>
                </a:solidFill>
              </a:rPr>
              <a:t>У</a:t>
            </a:r>
            <a:r>
              <a:rPr lang="ru-RU" b="1" dirty="0" smtClean="0">
                <a:solidFill>
                  <a:srgbClr val="FFC000"/>
                </a:solidFill>
              </a:rPr>
              <a:t>словия и порядок вступления в брак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6976" y="1119753"/>
            <a:ext cx="8927024" cy="5482525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Взаимное добровольное согласие мужчины и женщины, вступающих в брак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Достижение брачного возраста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Отсутствие обстоятельств, препятствующих заключению брака: </a:t>
            </a:r>
          </a:p>
          <a:p>
            <a:pPr>
              <a:buNone/>
            </a:pPr>
            <a:r>
              <a:rPr lang="ru-RU" dirty="0" smtClean="0"/>
              <a:t>а) не должны состоять в зарегистрированном браке</a:t>
            </a:r>
          </a:p>
          <a:p>
            <a:pPr>
              <a:buNone/>
            </a:pPr>
            <a:r>
              <a:rPr lang="ru-RU" dirty="0" smtClean="0"/>
              <a:t>б) не должны быть близкими родственниками</a:t>
            </a:r>
          </a:p>
          <a:p>
            <a:pPr>
              <a:buNone/>
            </a:pPr>
            <a:r>
              <a:rPr lang="ru-RU" dirty="0" smtClean="0"/>
              <a:t>в) недееспособность, признанное по суду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Условия недействительности брака: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Если одно из лиц, вступающих в брак, скрыло от другого наличие венерической болезни или ВИЧ-инфекции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Если брак зарегистрирован без намерения создать семью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3999" cy="68580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Права и обязанности детей: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Жить и воспитываться в семье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На общение с родителями и другими родственниками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На защиту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Выражать своё мнение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На имя, отчество, фамилию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Имущественные права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Обязанность трудоспособных детей заботиться о нетрудоспособных родителях</a:t>
            </a:r>
          </a:p>
          <a:p>
            <a:pPr>
              <a:buNone/>
            </a:pPr>
            <a:r>
              <a:rPr lang="ru-RU" b="1" dirty="0" smtClean="0">
                <a:solidFill>
                  <a:srgbClr val="FFC000"/>
                </a:solidFill>
              </a:rPr>
              <a:t>Права и обязанности родителей: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Несут ответственность за воспитание и развитие своих детей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Обеспечить получение детьми основного общего образования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Защита прав и интересов детей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Право на общение с ребёнком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4638"/>
            <a:ext cx="8226425" cy="903233"/>
          </a:xfrm>
        </p:spPr>
        <p:txBody>
          <a:bodyPr/>
          <a:lstStyle/>
          <a:p>
            <a:r>
              <a:rPr lang="ru-RU" dirty="0" smtClean="0"/>
              <a:t>Найдите правовые ошибки тексте: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2475" y="1255362"/>
            <a:ext cx="8632556" cy="534691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"Возможно, это знают не все, но традиция надевать во время свадьбы супругу кольцо на палец идёт из Древнего Рима. Там кольцо надевали рабу, чтобы показать: теперь он лишён свободы и стал собственностью господина. Обряд-то, конечно, красивый. Подъезжает эскорт машин. Празднично одетые молодые по пушистому ковру входят во Дворец. И наконец, торжественное: "Именем РФ объявляю вас мужем и женой!" Свершилось! Он надевает кольцо ей : и делает своей собственностью. Она надевает кольцо ему: и делает его своей собственностью. А печальное событие, оформляющее этот акт насильственного лишения свободы, называется свадьбой!"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2565" y="2967335"/>
            <a:ext cx="66388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Спасибо за работу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5613" y="449452"/>
            <a:ext cx="8226425" cy="5676712"/>
          </a:xfrm>
        </p:spPr>
        <p:txBody>
          <a:bodyPr/>
          <a:lstStyle/>
          <a:p>
            <a:r>
              <a:rPr lang="ru-RU" sz="4000" dirty="0" smtClean="0"/>
              <a:t>Правоспособность- способность иметь права и обязанности</a:t>
            </a:r>
          </a:p>
          <a:p>
            <a:r>
              <a:rPr lang="ru-RU" sz="4000" dirty="0" smtClean="0"/>
              <a:t>Дееспособность – это способность распоряжаться правами и нести обязанности</a:t>
            </a:r>
            <a:endParaRPr lang="ru-RU" sz="4000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5811864" y="5346915"/>
            <a:ext cx="1053885" cy="26347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19932" y="274638"/>
            <a:ext cx="8400243" cy="1143000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Цель: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9452" y="1600200"/>
            <a:ext cx="8570724" cy="4525963"/>
          </a:xfrm>
        </p:spPr>
        <p:txBody>
          <a:bodyPr/>
          <a:lstStyle/>
          <a:p>
            <a:r>
              <a:rPr lang="ru-RU" sz="2800" i="1" dirty="0" smtClean="0"/>
              <a:t>Сформировать понятия о  правовых основах взаимодействия людей в сфере частного права</a:t>
            </a:r>
          </a:p>
          <a:p>
            <a:pPr algn="ctr">
              <a:buNone/>
            </a:pPr>
            <a:endParaRPr lang="ru-RU" sz="2800" i="1" dirty="0" smtClean="0"/>
          </a:p>
          <a:p>
            <a:pPr algn="ctr">
              <a:buNone/>
            </a:pPr>
            <a:r>
              <a:rPr lang="ru-RU" sz="2800" i="1" dirty="0" smtClean="0">
                <a:solidFill>
                  <a:srgbClr val="FFC000"/>
                </a:solidFill>
              </a:rPr>
              <a:t>План: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 smtClean="0"/>
              <a:t>Публичное и частное право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 smtClean="0"/>
              <a:t>Предпринимательство и закон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 smtClean="0"/>
              <a:t>Трудовые права российских граждан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i="1" dirty="0" smtClean="0"/>
              <a:t>Семья и право</a:t>
            </a:r>
            <a:endParaRPr lang="ru-RU" sz="2800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274637"/>
            <a:ext cx="8226425" cy="1290691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Вспомним!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Что вы знаете о  публичном и частном праве?</a:t>
            </a:r>
          </a:p>
          <a:p>
            <a:r>
              <a:rPr lang="ru-RU" sz="3600" dirty="0" smtClean="0"/>
              <a:t>Чем отличается публичное право от частного?</a:t>
            </a:r>
          </a:p>
          <a:p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40963" y="402956"/>
            <a:ext cx="8431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Публичное и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частное 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право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714356"/>
            <a:ext cx="9144000" cy="1200329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Деление права </a:t>
            </a:r>
            <a:r>
              <a:rPr lang="ru-RU" dirty="0">
                <a:solidFill>
                  <a:schemeClr val="tx1"/>
                </a:solidFill>
              </a:rPr>
              <a:t>на </a:t>
            </a:r>
            <a:r>
              <a:rPr lang="ru-RU" dirty="0" smtClean="0">
                <a:solidFill>
                  <a:schemeClr val="tx1"/>
                </a:solidFill>
              </a:rPr>
              <a:t>публичное </a:t>
            </a:r>
            <a:r>
              <a:rPr lang="ru-RU" dirty="0">
                <a:solidFill>
                  <a:schemeClr val="tx1"/>
                </a:solidFill>
              </a:rPr>
              <a:t>и частное сложилось в </a:t>
            </a:r>
            <a:r>
              <a:rPr lang="ru-RU" dirty="0" smtClean="0">
                <a:solidFill>
                  <a:schemeClr val="tx1"/>
                </a:solidFill>
              </a:rPr>
              <a:t>юридической науке </a:t>
            </a:r>
            <a:r>
              <a:rPr lang="ru-RU" dirty="0">
                <a:solidFill>
                  <a:schemeClr val="tx1"/>
                </a:solidFill>
              </a:rPr>
              <a:t>и </a:t>
            </a:r>
            <a:r>
              <a:rPr lang="ru-RU" dirty="0" smtClean="0">
                <a:solidFill>
                  <a:schemeClr val="tx1"/>
                </a:solidFill>
              </a:rPr>
              <a:t>практике давно </a:t>
            </a:r>
            <a:r>
              <a:rPr lang="ru-RU" dirty="0">
                <a:solidFill>
                  <a:schemeClr val="tx1"/>
                </a:solidFill>
              </a:rPr>
              <a:t>, его проводил и еще </a:t>
            </a:r>
            <a:r>
              <a:rPr lang="ru-RU" dirty="0" smtClean="0">
                <a:solidFill>
                  <a:schemeClr val="tx1"/>
                </a:solidFill>
              </a:rPr>
              <a:t>римские юристы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dirty="0" smtClean="0">
                <a:solidFill>
                  <a:schemeClr val="tx1"/>
                </a:solidFill>
              </a:rPr>
              <a:t>Как утверждал древнеримский </a:t>
            </a:r>
            <a:r>
              <a:rPr lang="ru-RU" dirty="0">
                <a:solidFill>
                  <a:schemeClr val="tx1"/>
                </a:solidFill>
              </a:rPr>
              <a:t>юрист </a:t>
            </a:r>
            <a:r>
              <a:rPr lang="ru-RU" dirty="0" smtClean="0">
                <a:solidFill>
                  <a:schemeClr val="tx1"/>
                </a:solidFill>
              </a:rPr>
              <a:t>Ульпиан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smtClean="0">
                <a:solidFill>
                  <a:schemeClr val="tx1"/>
                </a:solidFill>
              </a:rPr>
              <a:t>публичное право </a:t>
            </a:r>
            <a:r>
              <a:rPr lang="ru-RU" dirty="0">
                <a:solidFill>
                  <a:schemeClr val="tx1"/>
                </a:solidFill>
              </a:rPr>
              <a:t>есть то , которое относится к </a:t>
            </a:r>
            <a:r>
              <a:rPr lang="ru-RU" dirty="0" smtClean="0">
                <a:solidFill>
                  <a:schemeClr val="tx1"/>
                </a:solidFill>
              </a:rPr>
              <a:t>положению 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римского </a:t>
            </a:r>
            <a:r>
              <a:rPr lang="ru-RU" dirty="0">
                <a:solidFill>
                  <a:schemeClr val="tx1"/>
                </a:solidFill>
              </a:rPr>
              <a:t>государства, тогда как частное относится к пользе </a:t>
            </a:r>
            <a:r>
              <a:rPr lang="ru-RU" dirty="0" smtClean="0">
                <a:solidFill>
                  <a:schemeClr val="tx1"/>
                </a:solidFill>
              </a:rPr>
              <a:t>отдельных лиц.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071678"/>
            <a:ext cx="9144000" cy="707886"/>
          </a:xfrm>
          <a:prstGeom prst="rect">
            <a:avLst/>
          </a:prstGeom>
          <a:ln w="9525"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Публичное </a:t>
            </a:r>
            <a:r>
              <a:rPr lang="ru-RU" sz="2000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право - это область государственных дел, а частное право - сфера частных дел.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2857496"/>
          <a:ext cx="9144000" cy="21996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71670"/>
                <a:gridCol w="3357586"/>
                <a:gridCol w="371474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Линии сравнения</a:t>
                      </a:r>
                      <a:endParaRPr lang="ru-RU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Публичное право </a:t>
                      </a:r>
                      <a:endParaRPr lang="ru-RU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Частное право </a:t>
                      </a:r>
                      <a:endParaRPr lang="ru-RU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 Интересы , </a:t>
                      </a:r>
                    </a:p>
                    <a:p>
                      <a:pPr algn="l"/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которые</a:t>
                      </a:r>
                    </a:p>
                    <a:p>
                      <a:pPr algn="l"/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обеспечивает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Общественные , государственные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Личные</a:t>
                      </a:r>
                      <a:endParaRPr lang="ru-RU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Предмет     </a:t>
                      </a:r>
                    </a:p>
                    <a:p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правового </a:t>
                      </a:r>
                    </a:p>
                    <a:p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регулирования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Неимущественные отношения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Имущественные и  неимущественные </a:t>
                      </a:r>
                    </a:p>
                    <a:p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отношения.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0" y="5072074"/>
          <a:ext cx="9144000" cy="13716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71670"/>
                <a:gridCol w="3357586"/>
                <a:gridCol w="3714744"/>
              </a:tblGrid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3"/>
                      </a:pPr>
                      <a:r>
                        <a:rPr lang="ru-RU" b="0" dirty="0" smtClean="0"/>
                        <a:t>Метод</a:t>
                      </a:r>
                      <a:r>
                        <a:rPr lang="ru-RU" b="0" baseline="0" dirty="0" smtClean="0"/>
                        <a:t> правового регулирования</a:t>
                      </a:r>
                      <a:endParaRPr lang="ru-RU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/>
                        <a:t>Соподчиненность и координация действий правовых отношений. Императивный, (субординационный) метод , вертикально-властная связь между субъектами общественных отношений.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Соподчиненность и координация действий участников правоотношений. Диспозиционный (координационный) метод. Горизонтальные связи </a:t>
                      </a:r>
                      <a:r>
                        <a:rPr lang="ru-RU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равных субъектов общественных отношений. </a:t>
                      </a:r>
                      <a:endParaRPr lang="ru-RU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9A299-F66B-40E9-8689-16C00F50E85F}" type="datetime1">
              <a:rPr lang="ru-RU" smtClean="0"/>
              <a:pPr/>
              <a:t>11.10.2011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357166"/>
          <a:ext cx="9144000" cy="6400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71670"/>
                <a:gridCol w="3357586"/>
                <a:gridCol w="3714744"/>
              </a:tblGrid>
              <a:tr h="37084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lang="ru-RU" b="0" dirty="0" smtClean="0"/>
                        <a:t>Состав участников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Государственные органы власти; частные лица и государство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Частные лица (физические</a:t>
                      </a:r>
                      <a:r>
                        <a:rPr lang="ru-RU" sz="1400" b="0" baseline="0" dirty="0" smtClean="0"/>
                        <a:t> и юридические)</a:t>
                      </a:r>
                      <a:endParaRPr lang="ru-RU" sz="1400" b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1000108"/>
          <a:ext cx="9144000" cy="9144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71670"/>
                <a:gridCol w="3357586"/>
                <a:gridCol w="3714744"/>
              </a:tblGrid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5"/>
                      </a:pPr>
                      <a:r>
                        <a:rPr lang="ru-RU" b="0" dirty="0" smtClean="0"/>
                        <a:t>Состав отраслей права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Конституционное, административное, уголовное,  финансовое право, процессуальные отрасли и т.п.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Гражданское, предпринимательское, трудовое, семейное право и т.д.</a:t>
                      </a:r>
                      <a:endParaRPr lang="ru-RU" sz="1400" b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946963"/>
          <a:ext cx="9144000" cy="731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71670"/>
                <a:gridCol w="3357586"/>
                <a:gridCol w="3714744"/>
              </a:tblGrid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 startAt="6"/>
                      </a:pPr>
                      <a:r>
                        <a:rPr lang="ru-RU" b="0" dirty="0" smtClean="0"/>
                        <a:t>Сущность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Нормы, закрепляющие порядок деятельности органов</a:t>
                      </a:r>
                      <a:r>
                        <a:rPr lang="ru-RU" sz="1400" b="0" baseline="0" dirty="0" smtClean="0"/>
                        <a:t> государственной власти и управления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/>
                        <a:t>Упорядоченная совокупность юридических норм, охраняющих и регулирующих отношения частных лиц.</a:t>
                      </a:r>
                      <a:endParaRPr lang="ru-RU" sz="1400" b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0"/>
          <a:ext cx="9144000" cy="3708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071670"/>
                <a:gridCol w="3357586"/>
                <a:gridCol w="3714744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Линии сравнения</a:t>
                      </a:r>
                      <a:endParaRPr lang="ru-RU" b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Публичное право </a:t>
                      </a:r>
                      <a:endParaRPr lang="ru-RU" b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Частное право </a:t>
                      </a:r>
                      <a:endParaRPr lang="ru-RU" b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0" y="3441680"/>
            <a:ext cx="9144000" cy="3970318"/>
          </a:xfrm>
          <a:prstGeom prst="rect">
            <a:avLst/>
          </a:prstGeom>
          <a:solidFill>
            <a:schemeClr val="bg1">
              <a:lumMod val="10000"/>
              <a:lumOff val="9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2"/>
                </a:solidFill>
              </a:rPr>
              <a:t>C5. Какой смысл вкладывается </a:t>
            </a:r>
            <a:r>
              <a:rPr lang="ru-RU" b="1" dirty="0">
                <a:solidFill>
                  <a:schemeClr val="bg2"/>
                </a:solidFill>
              </a:rPr>
              <a:t>в </a:t>
            </a:r>
            <a:r>
              <a:rPr lang="ru-RU" b="1" dirty="0" smtClean="0">
                <a:solidFill>
                  <a:schemeClr val="bg2"/>
                </a:solidFill>
              </a:rPr>
              <a:t>понятие публичное право</a:t>
            </a:r>
            <a:r>
              <a:rPr lang="ru-RU" b="1" dirty="0">
                <a:solidFill>
                  <a:schemeClr val="bg2"/>
                </a:solidFill>
              </a:rPr>
              <a:t>?</a:t>
            </a:r>
            <a:endParaRPr lang="ru-RU" b="1" dirty="0" smtClean="0">
              <a:solidFill>
                <a:schemeClr val="bg2"/>
              </a:solidFill>
            </a:endParaRPr>
          </a:p>
          <a:p>
            <a:endParaRPr lang="ru-RU" b="1" dirty="0">
              <a:solidFill>
                <a:schemeClr val="bg2"/>
              </a:solidFill>
            </a:endParaRPr>
          </a:p>
          <a:p>
            <a:r>
              <a:rPr lang="ru-RU" b="1" dirty="0" smtClean="0">
                <a:solidFill>
                  <a:schemeClr val="bg2"/>
                </a:solidFill>
              </a:rPr>
              <a:t> Привлекая знания обществоведческого </a:t>
            </a:r>
            <a:r>
              <a:rPr lang="ru-RU" b="1" dirty="0">
                <a:solidFill>
                  <a:schemeClr val="bg2"/>
                </a:solidFill>
              </a:rPr>
              <a:t>курса, составьте </a:t>
            </a:r>
            <a:r>
              <a:rPr lang="ru-RU" b="1" dirty="0" smtClean="0">
                <a:solidFill>
                  <a:schemeClr val="bg2"/>
                </a:solidFill>
              </a:rPr>
              <a:t>два предложения, содержащих информацию о публичном праве.</a:t>
            </a:r>
          </a:p>
          <a:p>
            <a:endParaRPr lang="ru-RU" b="1" dirty="0">
              <a:solidFill>
                <a:schemeClr val="bg2"/>
              </a:solidFill>
            </a:endParaRPr>
          </a:p>
          <a:p>
            <a:r>
              <a:rPr lang="ru-RU" b="1" dirty="0" smtClean="0">
                <a:solidFill>
                  <a:schemeClr val="bg2"/>
                </a:solidFill>
              </a:rPr>
              <a:t>Ответ:  </a:t>
            </a:r>
            <a:r>
              <a:rPr lang="ru-RU" b="1" dirty="0">
                <a:solidFill>
                  <a:schemeClr val="bg2"/>
                </a:solidFill>
              </a:rPr>
              <a:t>Публичное право - </a:t>
            </a:r>
            <a:r>
              <a:rPr lang="ru-RU" b="1" dirty="0" smtClean="0">
                <a:solidFill>
                  <a:schemeClr val="bg2"/>
                </a:solidFill>
              </a:rPr>
              <a:t>совокупность </a:t>
            </a:r>
            <a:r>
              <a:rPr lang="ru-RU" b="1" dirty="0">
                <a:solidFill>
                  <a:schemeClr val="bg2"/>
                </a:solidFill>
              </a:rPr>
              <a:t>отраслей права , </a:t>
            </a:r>
            <a:r>
              <a:rPr lang="ru-RU" b="1" dirty="0" smtClean="0">
                <a:solidFill>
                  <a:schemeClr val="bg2"/>
                </a:solidFill>
              </a:rPr>
              <a:t>которые регулируют </a:t>
            </a:r>
            <a:r>
              <a:rPr lang="ru-RU" b="1" dirty="0">
                <a:solidFill>
                  <a:schemeClr val="bg2"/>
                </a:solidFill>
              </a:rPr>
              <a:t>отношения , </a:t>
            </a:r>
            <a:r>
              <a:rPr lang="ru-RU" b="1" dirty="0" smtClean="0">
                <a:solidFill>
                  <a:schemeClr val="bg2"/>
                </a:solidFill>
              </a:rPr>
              <a:t>обеспечивающие </a:t>
            </a:r>
            <a:r>
              <a:rPr lang="ru-RU" b="1" dirty="0">
                <a:solidFill>
                  <a:schemeClr val="bg2"/>
                </a:solidFill>
              </a:rPr>
              <a:t>общий, </a:t>
            </a:r>
            <a:r>
              <a:rPr lang="ru-RU" b="1" dirty="0" smtClean="0">
                <a:solidFill>
                  <a:schemeClr val="bg2"/>
                </a:solidFill>
              </a:rPr>
              <a:t>совокупный </a:t>
            </a:r>
            <a:r>
              <a:rPr lang="ru-RU" b="1" dirty="0">
                <a:solidFill>
                  <a:schemeClr val="bg2"/>
                </a:solidFill>
              </a:rPr>
              <a:t>( публичный) интерес .</a:t>
            </a:r>
          </a:p>
          <a:p>
            <a:r>
              <a:rPr lang="ru-RU" b="1" dirty="0" smtClean="0">
                <a:solidFill>
                  <a:schemeClr val="bg2"/>
                </a:solidFill>
              </a:rPr>
              <a:t>Примеры </a:t>
            </a:r>
            <a:r>
              <a:rPr lang="ru-RU" b="1" dirty="0">
                <a:solidFill>
                  <a:schemeClr val="bg2"/>
                </a:solidFill>
              </a:rPr>
              <a:t>предложений: К </a:t>
            </a:r>
            <a:r>
              <a:rPr lang="ru-RU" b="1" dirty="0" smtClean="0">
                <a:solidFill>
                  <a:schemeClr val="bg2"/>
                </a:solidFill>
              </a:rPr>
              <a:t>отраслям </a:t>
            </a:r>
            <a:r>
              <a:rPr lang="ru-RU" b="1" dirty="0">
                <a:solidFill>
                  <a:schemeClr val="bg2"/>
                </a:solidFill>
              </a:rPr>
              <a:t>публичного права </a:t>
            </a:r>
            <a:r>
              <a:rPr lang="ru-RU" b="1" dirty="0" smtClean="0">
                <a:solidFill>
                  <a:schemeClr val="bg2"/>
                </a:solidFill>
              </a:rPr>
              <a:t>относятся международное публичное </a:t>
            </a:r>
            <a:r>
              <a:rPr lang="ru-RU" b="1" dirty="0">
                <a:solidFill>
                  <a:schemeClr val="bg2"/>
                </a:solidFill>
              </a:rPr>
              <a:t>право, </a:t>
            </a:r>
            <a:r>
              <a:rPr lang="ru-RU" b="1" dirty="0" smtClean="0">
                <a:solidFill>
                  <a:schemeClr val="bg2"/>
                </a:solidFill>
              </a:rPr>
              <a:t>административное право</a:t>
            </a:r>
            <a:r>
              <a:rPr lang="ru-RU" b="1" dirty="0">
                <a:solidFill>
                  <a:schemeClr val="bg2"/>
                </a:solidFill>
              </a:rPr>
              <a:t>, финансовое право , уголовное и </a:t>
            </a:r>
            <a:r>
              <a:rPr lang="ru-RU" b="1" dirty="0" smtClean="0">
                <a:solidFill>
                  <a:schemeClr val="bg2"/>
                </a:solidFill>
              </a:rPr>
              <a:t>уголовно- процессуальное и </a:t>
            </a:r>
            <a:r>
              <a:rPr lang="ru-RU" b="1" dirty="0">
                <a:solidFill>
                  <a:schemeClr val="bg2"/>
                </a:solidFill>
              </a:rPr>
              <a:t>ряд других. </a:t>
            </a:r>
            <a:r>
              <a:rPr lang="ru-RU" b="1" dirty="0" smtClean="0">
                <a:solidFill>
                  <a:schemeClr val="bg2"/>
                </a:solidFill>
              </a:rPr>
              <a:t>Публичное </a:t>
            </a:r>
            <a:r>
              <a:rPr lang="ru-RU" b="1" dirty="0">
                <a:solidFill>
                  <a:schemeClr val="bg2"/>
                </a:solidFill>
              </a:rPr>
              <a:t>право </a:t>
            </a:r>
            <a:r>
              <a:rPr lang="ru-RU" b="1" dirty="0" smtClean="0">
                <a:solidFill>
                  <a:schemeClr val="bg2"/>
                </a:solidFill>
              </a:rPr>
              <a:t>связано </a:t>
            </a:r>
            <a:r>
              <a:rPr lang="ru-RU" b="1" dirty="0">
                <a:solidFill>
                  <a:schemeClr val="bg2"/>
                </a:solidFill>
              </a:rPr>
              <a:t>с </a:t>
            </a:r>
            <a:r>
              <a:rPr lang="ru-RU" b="1" dirty="0" smtClean="0">
                <a:solidFill>
                  <a:schemeClr val="bg2"/>
                </a:solidFill>
              </a:rPr>
              <a:t>публичной властью, </a:t>
            </a:r>
            <a:r>
              <a:rPr lang="ru-RU" b="1" dirty="0">
                <a:solidFill>
                  <a:schemeClr val="bg2"/>
                </a:solidFill>
              </a:rPr>
              <a:t>носителем которой является </a:t>
            </a:r>
            <a:r>
              <a:rPr lang="ru-RU" b="1" dirty="0" smtClean="0">
                <a:solidFill>
                  <a:schemeClr val="bg2"/>
                </a:solidFill>
              </a:rPr>
              <a:t>государство </a:t>
            </a:r>
            <a:r>
              <a:rPr lang="ru-RU" b="1" dirty="0">
                <a:solidFill>
                  <a:schemeClr val="bg2"/>
                </a:solidFill>
              </a:rPr>
              <a:t>. </a:t>
            </a:r>
            <a:r>
              <a:rPr lang="ru-RU" b="1" dirty="0" smtClean="0">
                <a:solidFill>
                  <a:schemeClr val="bg2"/>
                </a:solidFill>
              </a:rPr>
              <a:t>Предметом публичного </a:t>
            </a:r>
            <a:r>
              <a:rPr lang="ru-RU" b="1" dirty="0">
                <a:solidFill>
                  <a:schemeClr val="bg2"/>
                </a:solidFill>
              </a:rPr>
              <a:t>права </a:t>
            </a:r>
            <a:r>
              <a:rPr lang="ru-RU" b="1" dirty="0" smtClean="0">
                <a:solidFill>
                  <a:schemeClr val="bg2"/>
                </a:solidFill>
              </a:rPr>
              <a:t>выступают общественные отношения </a:t>
            </a:r>
            <a:r>
              <a:rPr lang="ru-RU" b="1" dirty="0">
                <a:solidFill>
                  <a:schemeClr val="bg2"/>
                </a:solidFill>
              </a:rPr>
              <a:t>в </a:t>
            </a:r>
            <a:r>
              <a:rPr lang="ru-RU" b="1" dirty="0" smtClean="0">
                <a:solidFill>
                  <a:schemeClr val="bg2"/>
                </a:solidFill>
              </a:rPr>
              <a:t>области государственного </a:t>
            </a:r>
            <a:r>
              <a:rPr lang="ru-RU" b="1" dirty="0">
                <a:solidFill>
                  <a:schemeClr val="bg2"/>
                </a:solidFill>
              </a:rPr>
              <a:t>управлении и </a:t>
            </a:r>
            <a:r>
              <a:rPr lang="ru-RU" b="1" dirty="0" smtClean="0">
                <a:solidFill>
                  <a:schemeClr val="bg2"/>
                </a:solidFill>
              </a:rPr>
              <a:t>др. 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4786297"/>
            <a:ext cx="9144000" cy="26683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038386" y="2975675"/>
            <a:ext cx="6943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Закрепление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Предпринимательское право</a:t>
            </a:r>
            <a:endParaRPr lang="ru-RU" dirty="0">
              <a:solidFill>
                <a:srgbClr val="FFC000"/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278969" y="1396999"/>
          <a:ext cx="8865031" cy="5158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 стрелкой 4"/>
          <p:cNvCxnSpPr/>
          <p:nvPr/>
        </p:nvCxnSpPr>
        <p:spPr>
          <a:xfrm rot="16200000" flipV="1">
            <a:off x="5354665" y="3401878"/>
            <a:ext cx="6338807" cy="6199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 flipV="1">
            <a:off x="1" y="6323306"/>
            <a:ext cx="8694555" cy="1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0800000">
            <a:off x="263472" y="666427"/>
            <a:ext cx="8477573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56461" y="2991173"/>
            <a:ext cx="844657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69376" y="3856495"/>
            <a:ext cx="8446576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524068" y="2417736"/>
            <a:ext cx="3099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555064" y="2743199"/>
            <a:ext cx="588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15</a:t>
            </a:r>
          </a:p>
          <a:p>
            <a:r>
              <a:rPr lang="ru-RU" sz="1200" b="1" dirty="0" smtClean="0"/>
              <a:t>лет</a:t>
            </a:r>
            <a:endParaRPr lang="ru-RU" sz="1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8555064" y="2198176"/>
            <a:ext cx="588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16 лет</a:t>
            </a:r>
            <a:endParaRPr lang="ru-RU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8555064" y="3595605"/>
            <a:ext cx="588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14</a:t>
            </a:r>
          </a:p>
          <a:p>
            <a:r>
              <a:rPr lang="ru-RU" sz="1200" b="1" dirty="0" smtClean="0"/>
              <a:t>лет</a:t>
            </a:r>
            <a:endParaRPr lang="ru-RU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8462075" y="6178264"/>
            <a:ext cx="6819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6 лет</a:t>
            </a:r>
            <a:endParaRPr lang="ru-RU" sz="1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8555064" y="433951"/>
            <a:ext cx="588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18 лет</a:t>
            </a:r>
            <a:endParaRPr lang="ru-RU" sz="1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8849532" y="681926"/>
            <a:ext cx="294468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 smtClean="0"/>
              <a:t>ЭМАНСИПАЦИЯ</a:t>
            </a:r>
            <a:endParaRPr lang="ru-RU" sz="11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8663553" y="4138047"/>
            <a:ext cx="2634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МАЛОЛЕТНИЕ</a:t>
            </a:r>
            <a:endParaRPr lang="ru-RU" sz="1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650929" y="774915"/>
            <a:ext cx="57808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распоряжаться  своим заработком, доходами;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быть автором произведения науки, литературы и искусства;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вносить вклады в кредитные учреждения, распоряжаться ими;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совершать мелкие бытовые сделки.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728420" y="2572718"/>
            <a:ext cx="7253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может самостоятельно устраиваться на работу</a:t>
            </a:r>
            <a:endParaRPr lang="ru-RU" i="1" dirty="0"/>
          </a:p>
        </p:txBody>
      </p:sp>
      <p:sp>
        <p:nvSpPr>
          <p:cNvPr id="36" name="TextBox 35"/>
          <p:cNvSpPr txBox="1"/>
          <p:nvPr/>
        </p:nvSpPr>
        <p:spPr>
          <a:xfrm>
            <a:off x="1224366" y="3146156"/>
            <a:ext cx="7253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может устраиваться работать</a:t>
            </a:r>
          </a:p>
          <a:p>
            <a:pPr algn="ctr"/>
            <a:r>
              <a:rPr lang="ru-RU" i="1" dirty="0" smtClean="0"/>
              <a:t> в свободное для учёбы время с согласия родителей</a:t>
            </a:r>
            <a:endParaRPr lang="ru-RU" i="1" dirty="0"/>
          </a:p>
        </p:txBody>
      </p:sp>
      <p:sp>
        <p:nvSpPr>
          <p:cNvPr id="37" name="TextBox 36"/>
          <p:cNvSpPr txBox="1"/>
          <p:nvPr/>
        </p:nvSpPr>
        <p:spPr>
          <a:xfrm>
            <a:off x="557939" y="4029559"/>
            <a:ext cx="757867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совершать мелкие бытовые сделки;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сделки, направленные на безвозмездное получение выгоды, если это не требует нотариального заверения либо государственной регистрации;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сделки по распоряжению средствами, предоставленными законными представителями или с их согласия другими для определённой цели или для свободного распоряжения.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6834753" y="6488668"/>
            <a:ext cx="2061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РОЖДЕНИЕ</a:t>
            </a:r>
            <a:endParaRPr lang="ru-RU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7408190" y="232475"/>
            <a:ext cx="1239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БРАК</a:t>
            </a:r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2588218" y="309966"/>
            <a:ext cx="2960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полная дееспособность</a:t>
            </a:r>
            <a:endParaRPr lang="ru-RU" sz="1600" i="1" dirty="0"/>
          </a:p>
        </p:txBody>
      </p:sp>
      <p:sp>
        <p:nvSpPr>
          <p:cNvPr id="41" name="TextBox 40"/>
          <p:cNvSpPr txBox="1"/>
          <p:nvPr/>
        </p:nvSpPr>
        <p:spPr>
          <a:xfrm>
            <a:off x="1766806" y="0"/>
            <a:ext cx="6989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90000"/>
                  </a:schemeClr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ДЕЕСПОСОБНОСТЬ ФИЗИЧЕССКИХ ЛИЦ</a:t>
            </a:r>
            <a:endParaRPr lang="ru-RU" dirty="0">
              <a:solidFill>
                <a:schemeClr val="accent1">
                  <a:lumMod val="90000"/>
                </a:schemeClr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03024" y="5129939"/>
            <a:ext cx="1049364" cy="10231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0691" y="898901"/>
            <a:ext cx="1784887" cy="178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3" y="0"/>
            <a:ext cx="8226425" cy="1100379"/>
          </a:xfrm>
        </p:spPr>
        <p:txBody>
          <a:bodyPr/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>
                <a:solidFill>
                  <a:srgbClr val="FFC000"/>
                </a:solidFill>
              </a:rPr>
              <a:t>Трудовые права российских граждан</a:t>
            </a:r>
            <a:r>
              <a:rPr lang="ru-RU" i="1" dirty="0" smtClean="0">
                <a:solidFill>
                  <a:srgbClr val="FFC000"/>
                </a:solidFill>
              </a:rPr>
              <a:t/>
            </a:r>
            <a:br>
              <a:rPr lang="ru-RU" i="1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63512" y="635432"/>
            <a:ext cx="4479010" cy="5858358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/>
              <a:t>ТРУДОВОЙ КОДЕКС РОССИЙСКОЙ ФЕДЕРАЦИИ — основной систематизированный законодательный акт, регулирующий трудовые отношения в РФ. Подписан Президентом РФ 30 декабря 2001 г. (№ 197-ФЗ), с 1 февраля 2002 г. вступил в силу. 6 октября 2006 г. введен в действие ФЗ от 30 июля 2006 г. № 90-ФЗ, которым в ТК РФ внесен ряд существенных изменений. Действующий ТК РФ состоит из 6 частей, 14 разделов, 62 глав, 438 статей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970" y="790414"/>
            <a:ext cx="3893854" cy="57700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5613" y="774915"/>
            <a:ext cx="8502407" cy="5858360"/>
          </a:xfrm>
        </p:spPr>
        <p:txBody>
          <a:bodyPr/>
          <a:lstStyle/>
          <a:p>
            <a:pPr>
              <a:buNone/>
            </a:pPr>
            <a:r>
              <a:rPr lang="ru-RU" u="sng" dirty="0" smtClean="0">
                <a:solidFill>
                  <a:srgbClr val="FFC000"/>
                </a:solidFill>
              </a:rPr>
              <a:t>Трудовое право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smtClean="0"/>
              <a:t>- отрасль права, нормы которой регулируют  общественно-трудовые отношения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/>
              <a:t> Содержание трудовых правоотношений составляют определенные права и обязанности, которые приобретают стороны в процессе трудовой деятельности.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 smtClean="0"/>
              <a:t> </a:t>
            </a:r>
            <a:r>
              <a:rPr lang="ru-RU" u="sng" dirty="0" smtClean="0">
                <a:solidFill>
                  <a:srgbClr val="FFC000"/>
                </a:solidFill>
              </a:rPr>
              <a:t>Предмет  трудового  права</a:t>
            </a:r>
            <a:r>
              <a:rPr lang="ru-RU" dirty="0" smtClean="0">
                <a:solidFill>
                  <a:srgbClr val="FFC000"/>
                </a:solidFill>
              </a:rPr>
              <a:t>- </a:t>
            </a:r>
            <a:r>
              <a:rPr lang="ru-RU" dirty="0" smtClean="0"/>
              <a:t>трудовые правоотношения.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u="sng" dirty="0" smtClean="0"/>
              <a:t>Участниками</a:t>
            </a:r>
            <a:r>
              <a:rPr lang="ru-RU" dirty="0" smtClean="0"/>
              <a:t> отношений являются работники(физическое лицо) и работодатель(юридическое лицо).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u="sng" dirty="0" smtClean="0">
                <a:solidFill>
                  <a:srgbClr val="FFC000"/>
                </a:solidFill>
              </a:rPr>
              <a:t>Трудовой договор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smtClean="0"/>
              <a:t>- соглашение между работником и работодателем, по которому работник обязуется выполнять работу по определенной специальности, а работодатель обязуется платить заработную плату и обеспечить нормальные условия труда.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 smtClean="0"/>
              <a:t>Трудовой договор вступает в силу с момента подписания.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heme/theme1.xml><?xml version="1.0" encoding="utf-8"?>
<a:theme xmlns:a="http://schemas.openxmlformats.org/drawingml/2006/main" name="зеленая клетка и фон">
  <a:themeElements>
    <a:clrScheme name="Тема Office 3">
      <a:dk1>
        <a:srgbClr val="000000"/>
      </a:dk1>
      <a:lt1>
        <a:srgbClr val="FFFFFF"/>
      </a:lt1>
      <a:dk2>
        <a:srgbClr val="085539"/>
      </a:dk2>
      <a:lt2>
        <a:srgbClr val="FFFFFF"/>
      </a:lt2>
      <a:accent1>
        <a:srgbClr val="F7BAD3"/>
      </a:accent1>
      <a:accent2>
        <a:srgbClr val="FBB76E"/>
      </a:accent2>
      <a:accent3>
        <a:srgbClr val="AAB4AE"/>
      </a:accent3>
      <a:accent4>
        <a:srgbClr val="DADADA"/>
      </a:accent4>
      <a:accent5>
        <a:srgbClr val="FAD9E6"/>
      </a:accent5>
      <a:accent6>
        <a:srgbClr val="E3A663"/>
      </a:accent6>
      <a:hlink>
        <a:srgbClr val="58E3B5"/>
      </a:hlink>
      <a:folHlink>
        <a:srgbClr val="EBDA7A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30E9A9"/>
        </a:accent1>
        <a:accent2>
          <a:srgbClr val="BCE2D6"/>
        </a:accent2>
        <a:accent3>
          <a:srgbClr val="AAB4AE"/>
        </a:accent3>
        <a:accent4>
          <a:srgbClr val="DADADA"/>
        </a:accent4>
        <a:accent5>
          <a:srgbClr val="ADF2D1"/>
        </a:accent5>
        <a:accent6>
          <a:srgbClr val="AACDC2"/>
        </a:accent6>
        <a:hlink>
          <a:srgbClr val="D1FFED"/>
        </a:hlink>
        <a:folHlink>
          <a:srgbClr val="75F0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82C4F2"/>
        </a:accent1>
        <a:accent2>
          <a:srgbClr val="A2DB14"/>
        </a:accent2>
        <a:accent3>
          <a:srgbClr val="AAB4AE"/>
        </a:accent3>
        <a:accent4>
          <a:srgbClr val="DADADA"/>
        </a:accent4>
        <a:accent5>
          <a:srgbClr val="C1DEF7"/>
        </a:accent5>
        <a:accent6>
          <a:srgbClr val="92C611"/>
        </a:accent6>
        <a:hlink>
          <a:srgbClr val="7BE1C0"/>
        </a:hlink>
        <a:folHlink>
          <a:srgbClr val="B6DEF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F7BAD3"/>
        </a:accent1>
        <a:accent2>
          <a:srgbClr val="FBB76E"/>
        </a:accent2>
        <a:accent3>
          <a:srgbClr val="AAB4AE"/>
        </a:accent3>
        <a:accent4>
          <a:srgbClr val="DADADA"/>
        </a:accent4>
        <a:accent5>
          <a:srgbClr val="FAD9E6"/>
        </a:accent5>
        <a:accent6>
          <a:srgbClr val="E3A663"/>
        </a:accent6>
        <a:hlink>
          <a:srgbClr val="58E3B5"/>
        </a:hlink>
        <a:folHlink>
          <a:srgbClr val="EBDA7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ECE2AC"/>
        </a:accent1>
        <a:accent2>
          <a:srgbClr val="FCB8A1"/>
        </a:accent2>
        <a:accent3>
          <a:srgbClr val="AAB4AE"/>
        </a:accent3>
        <a:accent4>
          <a:srgbClr val="DADADA"/>
        </a:accent4>
        <a:accent5>
          <a:srgbClr val="F4EED2"/>
        </a:accent5>
        <a:accent6>
          <a:srgbClr val="E4A691"/>
        </a:accent6>
        <a:hlink>
          <a:srgbClr val="C9B5F7"/>
        </a:hlink>
        <a:folHlink>
          <a:srgbClr val="7EDDB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0E9A9"/>
        </a:accent1>
        <a:accent2>
          <a:srgbClr val="BCE2D6"/>
        </a:accent2>
        <a:accent3>
          <a:srgbClr val="FFFFFF"/>
        </a:accent3>
        <a:accent4>
          <a:srgbClr val="000000"/>
        </a:accent4>
        <a:accent5>
          <a:srgbClr val="ADF2D1"/>
        </a:accent5>
        <a:accent6>
          <a:srgbClr val="AACDC2"/>
        </a:accent6>
        <a:hlink>
          <a:srgbClr val="D1FFED"/>
        </a:hlink>
        <a:folHlink>
          <a:srgbClr val="75F0C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2C4F2"/>
        </a:accent1>
        <a:accent2>
          <a:srgbClr val="A2DB14"/>
        </a:accent2>
        <a:accent3>
          <a:srgbClr val="FFFFFF"/>
        </a:accent3>
        <a:accent4>
          <a:srgbClr val="000000"/>
        </a:accent4>
        <a:accent5>
          <a:srgbClr val="C1DEF7"/>
        </a:accent5>
        <a:accent6>
          <a:srgbClr val="92C611"/>
        </a:accent6>
        <a:hlink>
          <a:srgbClr val="7BE1C0"/>
        </a:hlink>
        <a:folHlink>
          <a:srgbClr val="B6DEF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7BAD3"/>
        </a:accent1>
        <a:accent2>
          <a:srgbClr val="FBB76E"/>
        </a:accent2>
        <a:accent3>
          <a:srgbClr val="FFFFFF"/>
        </a:accent3>
        <a:accent4>
          <a:srgbClr val="000000"/>
        </a:accent4>
        <a:accent5>
          <a:srgbClr val="FAD9E6"/>
        </a:accent5>
        <a:accent6>
          <a:srgbClr val="E3A663"/>
        </a:accent6>
        <a:hlink>
          <a:srgbClr val="58E3B5"/>
        </a:hlink>
        <a:folHlink>
          <a:srgbClr val="EBDA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CE2AC"/>
        </a:accent1>
        <a:accent2>
          <a:srgbClr val="FCB8A1"/>
        </a:accent2>
        <a:accent3>
          <a:srgbClr val="FFFFFF"/>
        </a:accent3>
        <a:accent4>
          <a:srgbClr val="000000"/>
        </a:accent4>
        <a:accent5>
          <a:srgbClr val="F4EED2"/>
        </a:accent5>
        <a:accent6>
          <a:srgbClr val="E4A691"/>
        </a:accent6>
        <a:hlink>
          <a:srgbClr val="C9B5F7"/>
        </a:hlink>
        <a:folHlink>
          <a:srgbClr val="7EDD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3">
      <a:dk1>
        <a:srgbClr val="000000"/>
      </a:dk1>
      <a:lt1>
        <a:srgbClr val="FFFFFF"/>
      </a:lt1>
      <a:dk2>
        <a:srgbClr val="085539"/>
      </a:dk2>
      <a:lt2>
        <a:srgbClr val="FFFFFF"/>
      </a:lt2>
      <a:accent1>
        <a:srgbClr val="F7BAD3"/>
      </a:accent1>
      <a:accent2>
        <a:srgbClr val="FBB76E"/>
      </a:accent2>
      <a:accent3>
        <a:srgbClr val="AAB4AE"/>
      </a:accent3>
      <a:accent4>
        <a:srgbClr val="DADADA"/>
      </a:accent4>
      <a:accent5>
        <a:srgbClr val="FAD9E6"/>
      </a:accent5>
      <a:accent6>
        <a:srgbClr val="E3A663"/>
      </a:accent6>
      <a:hlink>
        <a:srgbClr val="58E3B5"/>
      </a:hlink>
      <a:folHlink>
        <a:srgbClr val="EBDA7A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30E9A9"/>
        </a:accent1>
        <a:accent2>
          <a:srgbClr val="BCE2D6"/>
        </a:accent2>
        <a:accent3>
          <a:srgbClr val="AAB4AE"/>
        </a:accent3>
        <a:accent4>
          <a:srgbClr val="DADADA"/>
        </a:accent4>
        <a:accent5>
          <a:srgbClr val="ADF2D1"/>
        </a:accent5>
        <a:accent6>
          <a:srgbClr val="AACDC2"/>
        </a:accent6>
        <a:hlink>
          <a:srgbClr val="D1FFED"/>
        </a:hlink>
        <a:folHlink>
          <a:srgbClr val="75F0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82C4F2"/>
        </a:accent1>
        <a:accent2>
          <a:srgbClr val="A2DB14"/>
        </a:accent2>
        <a:accent3>
          <a:srgbClr val="AAB4AE"/>
        </a:accent3>
        <a:accent4>
          <a:srgbClr val="DADADA"/>
        </a:accent4>
        <a:accent5>
          <a:srgbClr val="C1DEF7"/>
        </a:accent5>
        <a:accent6>
          <a:srgbClr val="92C611"/>
        </a:accent6>
        <a:hlink>
          <a:srgbClr val="7BE1C0"/>
        </a:hlink>
        <a:folHlink>
          <a:srgbClr val="B6DEF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F7BAD3"/>
        </a:accent1>
        <a:accent2>
          <a:srgbClr val="FBB76E"/>
        </a:accent2>
        <a:accent3>
          <a:srgbClr val="AAB4AE"/>
        </a:accent3>
        <a:accent4>
          <a:srgbClr val="DADADA"/>
        </a:accent4>
        <a:accent5>
          <a:srgbClr val="FAD9E6"/>
        </a:accent5>
        <a:accent6>
          <a:srgbClr val="E3A663"/>
        </a:accent6>
        <a:hlink>
          <a:srgbClr val="58E3B5"/>
        </a:hlink>
        <a:folHlink>
          <a:srgbClr val="EBDA7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85539"/>
        </a:dk2>
        <a:lt2>
          <a:srgbClr val="FFFFFF"/>
        </a:lt2>
        <a:accent1>
          <a:srgbClr val="ECE2AC"/>
        </a:accent1>
        <a:accent2>
          <a:srgbClr val="FCB8A1"/>
        </a:accent2>
        <a:accent3>
          <a:srgbClr val="AAB4AE"/>
        </a:accent3>
        <a:accent4>
          <a:srgbClr val="DADADA"/>
        </a:accent4>
        <a:accent5>
          <a:srgbClr val="F4EED2"/>
        </a:accent5>
        <a:accent6>
          <a:srgbClr val="E4A691"/>
        </a:accent6>
        <a:hlink>
          <a:srgbClr val="C9B5F7"/>
        </a:hlink>
        <a:folHlink>
          <a:srgbClr val="7EDDB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0E9A9"/>
        </a:accent1>
        <a:accent2>
          <a:srgbClr val="BCE2D6"/>
        </a:accent2>
        <a:accent3>
          <a:srgbClr val="FFFFFF"/>
        </a:accent3>
        <a:accent4>
          <a:srgbClr val="000000"/>
        </a:accent4>
        <a:accent5>
          <a:srgbClr val="ADF2D1"/>
        </a:accent5>
        <a:accent6>
          <a:srgbClr val="AACDC2"/>
        </a:accent6>
        <a:hlink>
          <a:srgbClr val="D1FFED"/>
        </a:hlink>
        <a:folHlink>
          <a:srgbClr val="75F0C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7BAD3"/>
        </a:accent1>
        <a:accent2>
          <a:srgbClr val="FBB76E"/>
        </a:accent2>
        <a:accent3>
          <a:srgbClr val="FFFFFF"/>
        </a:accent3>
        <a:accent4>
          <a:srgbClr val="000000"/>
        </a:accent4>
        <a:accent5>
          <a:srgbClr val="FAD9E6"/>
        </a:accent5>
        <a:accent6>
          <a:srgbClr val="E3A663"/>
        </a:accent6>
        <a:hlink>
          <a:srgbClr val="58E3B5"/>
        </a:hlink>
        <a:folHlink>
          <a:srgbClr val="EBDA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2C4F2"/>
        </a:accent1>
        <a:accent2>
          <a:srgbClr val="A2DB14"/>
        </a:accent2>
        <a:accent3>
          <a:srgbClr val="FFFFFF"/>
        </a:accent3>
        <a:accent4>
          <a:srgbClr val="000000"/>
        </a:accent4>
        <a:accent5>
          <a:srgbClr val="C1DEF7"/>
        </a:accent5>
        <a:accent6>
          <a:srgbClr val="92C611"/>
        </a:accent6>
        <a:hlink>
          <a:srgbClr val="7BE1C0"/>
        </a:hlink>
        <a:folHlink>
          <a:srgbClr val="B6DEF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CE2AC"/>
        </a:accent1>
        <a:accent2>
          <a:srgbClr val="FCB8A1"/>
        </a:accent2>
        <a:accent3>
          <a:srgbClr val="FFFFFF"/>
        </a:accent3>
        <a:accent4>
          <a:srgbClr val="000000"/>
        </a:accent4>
        <a:accent5>
          <a:srgbClr val="F4EED2"/>
        </a:accent5>
        <a:accent6>
          <a:srgbClr val="E4A691"/>
        </a:accent6>
        <a:hlink>
          <a:srgbClr val="C9B5F7"/>
        </a:hlink>
        <a:folHlink>
          <a:srgbClr val="7EDD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зеленая клетка и фон</Template>
  <TotalTime>115</TotalTime>
  <Words>1225</Words>
  <Application>Microsoft Office PowerPoint</Application>
  <PresentationFormat>Экран (4:3)</PresentationFormat>
  <Paragraphs>155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зеленая клетка и фон</vt:lpstr>
      <vt:lpstr>1_Default Design</vt:lpstr>
      <vt:lpstr>Частное право</vt:lpstr>
      <vt:lpstr>Цель:</vt:lpstr>
      <vt:lpstr>Вспомним!</vt:lpstr>
      <vt:lpstr>Слайд 4</vt:lpstr>
      <vt:lpstr>Слайд 5</vt:lpstr>
      <vt:lpstr>Предпринимательское право</vt:lpstr>
      <vt:lpstr>Слайд 7</vt:lpstr>
      <vt:lpstr>    Трудовые права российских граждан </vt:lpstr>
      <vt:lpstr>Слайд 9</vt:lpstr>
      <vt:lpstr>При заключении трудового договора работник должен иметь следующие документы:</vt:lpstr>
      <vt:lpstr>Основания прекращения трудового договора: </vt:lpstr>
      <vt:lpstr>Семья и право </vt:lpstr>
      <vt:lpstr>Принципы семейного права:  </vt:lpstr>
      <vt:lpstr>Условия и порядок вступления в брак</vt:lpstr>
      <vt:lpstr>Слайд 15</vt:lpstr>
      <vt:lpstr>Найдите правовые ошибки тексте: 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Частное право</dc:title>
  <dc:creator>Первый</dc:creator>
  <cp:lastModifiedBy>COMP</cp:lastModifiedBy>
  <cp:revision>36</cp:revision>
  <dcterms:created xsi:type="dcterms:W3CDTF">2010-09-19T05:48:57Z</dcterms:created>
  <dcterms:modified xsi:type="dcterms:W3CDTF">2011-10-11T15:27:41Z</dcterms:modified>
</cp:coreProperties>
</file>