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A3530-B5A9-40D2-B51A-38B1B36FF438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FE3B8-2001-4FF8-8213-D878B0D0E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187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06271FF-9B43-4CDD-A607-1CF54CA5F75A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D1D9FC1-86DA-4D5D-8D7E-F182D9DD0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8288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b="1" i="1" dirty="0" smtClean="0">
                <a:solidFill>
                  <a:srgbClr val="FF0000"/>
                </a:solidFill>
                <a:latin typeface="Century" pitchFamily="18" charset="0"/>
              </a:rPr>
              <a:t>Метр. Сильная и слабая доли в музыке. </a:t>
            </a:r>
            <a:br>
              <a:rPr lang="ru-RU" b="1" i="1" dirty="0" smtClean="0">
                <a:solidFill>
                  <a:srgbClr val="FF0000"/>
                </a:solidFill>
                <a:latin typeface="Century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Century" pitchFamily="18" charset="0"/>
              </a:rPr>
              <a:t>Такт, тактовая черта. Затакт</a:t>
            </a:r>
            <a:endParaRPr lang="ru-RU" b="1" i="1" dirty="0">
              <a:solidFill>
                <a:srgbClr val="FF0000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Century" pitchFamily="18" charset="0"/>
              </a:rPr>
              <a:t>В музыке, как и в речи, есть ударные и безударные звуки. Их принято называть </a:t>
            </a:r>
            <a:r>
              <a:rPr lang="ru-RU" sz="2400" b="1" dirty="0" smtClean="0">
                <a:solidFill>
                  <a:srgbClr val="FF0000"/>
                </a:solidFill>
                <a:latin typeface="Century" pitchFamily="18" charset="0"/>
              </a:rPr>
              <a:t>СИЛЬНЫМИ</a:t>
            </a:r>
            <a:r>
              <a:rPr lang="ru-RU" sz="2400" dirty="0" smtClean="0">
                <a:latin typeface="Century" pitchFamily="18" charset="0"/>
              </a:rPr>
              <a:t> и </a:t>
            </a:r>
            <a:r>
              <a:rPr lang="ru-RU" sz="2400" b="1" dirty="0" smtClean="0">
                <a:solidFill>
                  <a:srgbClr val="FF0000"/>
                </a:solidFill>
                <a:latin typeface="Century" pitchFamily="18" charset="0"/>
              </a:rPr>
              <a:t>СЛАБЫМИ</a:t>
            </a:r>
            <a:r>
              <a:rPr lang="ru-RU" sz="2400" dirty="0" smtClean="0">
                <a:latin typeface="Century" pitchFamily="18" charset="0"/>
              </a:rPr>
              <a:t> долями.</a:t>
            </a:r>
          </a:p>
          <a:p>
            <a:pPr algn="just">
              <a:buNone/>
            </a:pPr>
            <a:endParaRPr lang="ru-RU" sz="2400" dirty="0" smtClean="0">
              <a:latin typeface="Century" pitchFamily="18" charset="0"/>
            </a:endParaRPr>
          </a:p>
          <a:p>
            <a:pPr algn="just">
              <a:buNone/>
            </a:pPr>
            <a:endParaRPr lang="ru-RU" sz="2400" dirty="0" smtClean="0">
              <a:latin typeface="Century" pitchFamily="18" charset="0"/>
            </a:endParaRPr>
          </a:p>
          <a:p>
            <a:pPr algn="just"/>
            <a:r>
              <a:rPr lang="ru-RU" sz="2400" dirty="0" smtClean="0">
                <a:latin typeface="Century" pitchFamily="18" charset="0"/>
              </a:rPr>
              <a:t>Равномерное чередование сильных и слабых долей называется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Century" pitchFamily="18" charset="0"/>
              </a:rPr>
              <a:t>МЕТРОМ</a:t>
            </a:r>
            <a:r>
              <a:rPr lang="ru-RU" sz="2400" dirty="0" smtClean="0">
                <a:latin typeface="Century" pitchFamily="18" charset="0"/>
              </a:rPr>
              <a:t>. </a:t>
            </a:r>
          </a:p>
          <a:p>
            <a:pPr algn="just">
              <a:buNone/>
            </a:pPr>
            <a:endParaRPr lang="ru-RU" sz="2400" dirty="0" smtClean="0">
              <a:latin typeface="Century" pitchFamily="18" charset="0"/>
            </a:endParaRPr>
          </a:p>
          <a:p>
            <a:pPr algn="just">
              <a:buNone/>
            </a:pPr>
            <a:endParaRPr lang="ru-RU" sz="2400" dirty="0" smtClean="0">
              <a:latin typeface="Century" pitchFamily="18" charset="0"/>
            </a:endParaRPr>
          </a:p>
          <a:p>
            <a:pPr algn="just"/>
            <a:r>
              <a:rPr lang="ru-RU" sz="2400" dirty="0" smtClean="0">
                <a:latin typeface="Century" pitchFamily="18" charset="0"/>
              </a:rPr>
              <a:t>Расстояние от одной сильной доли до следующей сильной доли называется </a:t>
            </a:r>
            <a:r>
              <a:rPr lang="ru-RU" sz="2400" b="1" dirty="0" smtClean="0">
                <a:solidFill>
                  <a:srgbClr val="00B0F0"/>
                </a:solidFill>
                <a:latin typeface="Century" pitchFamily="18" charset="0"/>
              </a:rPr>
              <a:t>ТАКТОМ</a:t>
            </a:r>
            <a:r>
              <a:rPr lang="ru-RU" sz="2400" dirty="0" smtClean="0">
                <a:latin typeface="Century" pitchFamily="18" charset="0"/>
              </a:rPr>
              <a:t>.</a:t>
            </a:r>
            <a:endParaRPr lang="ru-RU" sz="24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04152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Century" pitchFamily="18" charset="0"/>
              </a:rPr>
              <a:t>Первая нота каждого такта имеет ударение –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АКЦЕНТ</a:t>
            </a:r>
          </a:p>
          <a:p>
            <a:pPr algn="just"/>
            <a:endParaRPr lang="ru-RU" sz="2400" dirty="0" smtClean="0">
              <a:latin typeface="Century" pitchFamily="18" charset="0"/>
            </a:endParaRPr>
          </a:p>
          <a:p>
            <a:pPr algn="just">
              <a:buNone/>
            </a:pPr>
            <a:endParaRPr lang="ru-RU" sz="2400" dirty="0" smtClean="0">
              <a:latin typeface="Century" pitchFamily="18" charset="0"/>
            </a:endParaRPr>
          </a:p>
          <a:p>
            <a:pPr algn="just"/>
            <a:r>
              <a:rPr lang="ru-RU" sz="2400" dirty="0" smtClean="0">
                <a:latin typeface="Century" pitchFamily="18" charset="0"/>
              </a:rPr>
              <a:t>Такты отделяются друг от друга вертикальными чертами, которые пересекают нотный стан. Их называют </a:t>
            </a:r>
            <a:r>
              <a:rPr lang="ru-RU" sz="2400" b="1" dirty="0" smtClean="0">
                <a:solidFill>
                  <a:srgbClr val="FF0000"/>
                </a:solidFill>
                <a:latin typeface="Century" pitchFamily="18" charset="0"/>
              </a:rPr>
              <a:t>ТАКТОВЫМИ ЧЕРТАМИ.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4071942"/>
            <a:ext cx="77867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14348" y="4286256"/>
            <a:ext cx="77867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14348" y="4500570"/>
            <a:ext cx="77867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14348" y="4714884"/>
            <a:ext cx="77867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14348" y="4929198"/>
            <a:ext cx="77867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7858942" y="4499776"/>
            <a:ext cx="85725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144034" y="4499776"/>
            <a:ext cx="85725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5644364" y="4499776"/>
            <a:ext cx="85725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8073256" y="4499776"/>
            <a:ext cx="857256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http://img-fotki.yandex.ru/get/4106/pozzzitivka2009.0/0_35c88_84789d34_L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31061" t="3761" r="37196" b="5850"/>
          <a:stretch>
            <a:fillRect/>
          </a:stretch>
        </p:blipFill>
        <p:spPr bwMode="auto">
          <a:xfrm rot="633377">
            <a:off x="690367" y="3904336"/>
            <a:ext cx="635249" cy="135665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</p:pic>
      <p:sp>
        <p:nvSpPr>
          <p:cNvPr id="27" name="Прямоугольник 26"/>
          <p:cNvSpPr/>
          <p:nvPr/>
        </p:nvSpPr>
        <p:spPr>
          <a:xfrm>
            <a:off x="1214414" y="4071942"/>
            <a:ext cx="4286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2</a:t>
            </a:r>
          </a:p>
          <a:p>
            <a:r>
              <a:rPr lang="ru-RU" sz="2800" b="1" dirty="0"/>
              <a:t>4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1858150" y="4285462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2000232" y="4572008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857488" y="4572008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286380" y="4714884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714876" y="4572008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3857620" y="4500570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500826" y="4857760"/>
            <a:ext cx="285752" cy="2143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rot="5400000">
            <a:off x="2715406" y="4285462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6358744" y="4499776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5144298" y="4428338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4572794" y="4285462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3715538" y="4142586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000628" y="3857628"/>
            <a:ext cx="571504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1472216" y="5030452"/>
            <a:ext cx="0" cy="44515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571868" y="5030452"/>
            <a:ext cx="0" cy="44515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8491616" y="4990855"/>
            <a:ext cx="0" cy="44515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Левая фигурная скобка 10"/>
          <p:cNvSpPr/>
          <p:nvPr/>
        </p:nvSpPr>
        <p:spPr>
          <a:xfrm rot="16200000">
            <a:off x="4467349" y="4538651"/>
            <a:ext cx="495054" cy="142876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58711" y="551163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азмер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50377" y="5500558"/>
            <a:ext cx="1367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т</a:t>
            </a:r>
            <a:r>
              <a:rPr lang="ru-RU" b="1" dirty="0" smtClean="0">
                <a:solidFill>
                  <a:srgbClr val="00B050"/>
                </a:solidFill>
              </a:rPr>
              <a:t>актовая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черта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80312" y="5425150"/>
            <a:ext cx="1455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конечная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тактовая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черта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420515" y="5544991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такт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258" y="296364"/>
            <a:ext cx="8399904" cy="10515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Размер</a:t>
            </a:r>
            <a:br>
              <a:rPr lang="ru-RU" dirty="0" smtClean="0"/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Cambria" pitchFamily="18" charset="0"/>
              </a:rPr>
              <a:t>– </a:t>
            </a:r>
            <a:r>
              <a:rPr lang="ru-RU" sz="2400" b="0" dirty="0">
                <a:solidFill>
                  <a:schemeClr val="tx1"/>
                </a:solidFill>
                <a:effectLst/>
                <a:latin typeface="Cambria" pitchFamily="18" charset="0"/>
              </a:rPr>
              <a:t>в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Cambria" pitchFamily="18" charset="0"/>
              </a:rPr>
              <a:t>ыражение метра определенными длительностями</a:t>
            </a:r>
            <a:endParaRPr lang="ru-RU" sz="2400" b="0" dirty="0"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39552" y="2492896"/>
            <a:ext cx="165618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06518" y="2708920"/>
            <a:ext cx="165618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39552" y="2033662"/>
            <a:ext cx="165618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39552" y="1844823"/>
            <a:ext cx="1656184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39552" y="2276872"/>
            <a:ext cx="165618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8" descr="http://img-fotki.yandex.ru/get/4106/pozzzitivka2009.0/0_35c88_84789d34_L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31061" t="3761" r="37196" b="5850"/>
          <a:stretch>
            <a:fillRect/>
          </a:stretch>
        </p:blipFill>
        <p:spPr bwMode="auto">
          <a:xfrm rot="633377">
            <a:off x="370410" y="1664204"/>
            <a:ext cx="635249" cy="135665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939016" y="1829389"/>
            <a:ext cx="4286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2</a:t>
            </a:r>
          </a:p>
          <a:p>
            <a:r>
              <a:rPr lang="ru-RU" sz="2800" b="1" dirty="0"/>
              <a:t>4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713879" y="2564904"/>
            <a:ext cx="963713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713879" y="2132856"/>
            <a:ext cx="963713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915816" y="2380238"/>
            <a:ext cx="5544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какая длительность идет на одну долю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00115" y="1883209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к</a:t>
            </a:r>
            <a:r>
              <a:rPr lang="ru-RU" b="1" dirty="0" smtClean="0">
                <a:solidFill>
                  <a:srgbClr val="00B050"/>
                </a:solidFill>
              </a:rPr>
              <a:t>оличество долей в такте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3528" y="5301208"/>
            <a:ext cx="8424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Cambria" pitchFamily="18" charset="0"/>
              </a:rPr>
              <a:t>Метр, в котором акцент приходится через </a:t>
            </a:r>
            <a:r>
              <a:rPr lang="ru-RU" sz="2200" b="1" dirty="0" smtClean="0">
                <a:latin typeface="Cambria" pitchFamily="18" charset="0"/>
              </a:rPr>
              <a:t>одну долю </a:t>
            </a:r>
          </a:p>
          <a:p>
            <a:r>
              <a:rPr lang="ru-RU" sz="2200" dirty="0" smtClean="0">
                <a:latin typeface="Cambria" pitchFamily="18" charset="0"/>
              </a:rPr>
              <a:t>называется </a:t>
            </a:r>
            <a:r>
              <a:rPr lang="ru-RU" sz="2200" b="1" i="1" dirty="0" smtClean="0">
                <a:solidFill>
                  <a:srgbClr val="FF0000"/>
                </a:solidFill>
                <a:latin typeface="Cambria" pitchFamily="18" charset="0"/>
              </a:rPr>
              <a:t>ДВУХДОЛЬНЫМ</a:t>
            </a:r>
            <a:r>
              <a:rPr lang="ru-RU" sz="2200" dirty="0" smtClean="0">
                <a:latin typeface="Cambria" pitchFamily="18" charset="0"/>
              </a:rPr>
              <a:t>. Через </a:t>
            </a:r>
            <a:r>
              <a:rPr lang="ru-RU" sz="2200" b="1" dirty="0" smtClean="0">
                <a:latin typeface="Cambria" pitchFamily="18" charset="0"/>
              </a:rPr>
              <a:t>две доли</a:t>
            </a:r>
            <a:r>
              <a:rPr lang="ru-RU" sz="2200" dirty="0" smtClean="0">
                <a:latin typeface="Cambria" pitchFamily="18" charset="0"/>
              </a:rPr>
              <a:t> – </a:t>
            </a:r>
            <a:r>
              <a:rPr lang="ru-RU" sz="2200" b="1" i="1" dirty="0" smtClean="0">
                <a:solidFill>
                  <a:srgbClr val="FF0000"/>
                </a:solidFill>
                <a:latin typeface="Cambria" pitchFamily="18" charset="0"/>
              </a:rPr>
              <a:t>ТРЕХДОЛЬНЫМ</a:t>
            </a:r>
            <a:r>
              <a:rPr lang="ru-RU" sz="2200" dirty="0" smtClean="0">
                <a:latin typeface="Cambria" pitchFamily="18" charset="0"/>
              </a:rPr>
              <a:t>. </a:t>
            </a:r>
          </a:p>
        </p:txBody>
      </p:sp>
      <p:pic>
        <p:nvPicPr>
          <p:cNvPr id="1026" name="Picture 2" descr="http://t3.gstatic.com/images?q=tbn:ANd9GcTIaY1IIkKc3dGdZyPtaV61pbK5odcSh0q3CJnS5ga3EwuCT4yN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61" y="3277603"/>
            <a:ext cx="468898" cy="100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1593372" y="3310763"/>
            <a:ext cx="4286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2</a:t>
            </a:r>
          </a:p>
          <a:p>
            <a:r>
              <a:rPr lang="ru-RU" sz="2800" b="1" dirty="0"/>
              <a:t>4</a:t>
            </a:r>
          </a:p>
        </p:txBody>
      </p:sp>
      <p:sp>
        <p:nvSpPr>
          <p:cNvPr id="29" name="Овал 28"/>
          <p:cNvSpPr/>
          <p:nvPr/>
        </p:nvSpPr>
        <p:spPr>
          <a:xfrm>
            <a:off x="2069299" y="4050556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630064" y="4050556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409199" y="4087108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138364" y="4085575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932040" y="4072901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704402" y="4061389"/>
            <a:ext cx="285752" cy="2143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1909190" y="3737486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508104" y="2947661"/>
            <a:ext cx="0" cy="15205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3265528" y="3759981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2489570" y="3779890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3997870" y="3779890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4780843" y="3704326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5560732" y="3750636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300192" y="2977837"/>
            <a:ext cx="0" cy="14602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3201972" y="3010758"/>
            <a:ext cx="1588" cy="15000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Левая фигурная скобка 50"/>
          <p:cNvSpPr/>
          <p:nvPr/>
        </p:nvSpPr>
        <p:spPr>
          <a:xfrm rot="16200000">
            <a:off x="4094661" y="3360124"/>
            <a:ext cx="495054" cy="2304545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4053662" y="4767797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такт</a:t>
            </a:r>
            <a:endParaRPr lang="ru-RU" b="1" dirty="0">
              <a:solidFill>
                <a:srgbClr val="00B050"/>
              </a:solidFill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3674123" y="3352056"/>
            <a:ext cx="74999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064252" y="2783496"/>
            <a:ext cx="4254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    2          </a:t>
            </a:r>
            <a:r>
              <a:rPr lang="ru-RU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     и          2          </a:t>
            </a:r>
            <a:r>
              <a:rPr lang="ru-RU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</a:t>
            </a:r>
            <a:r>
              <a:rPr lang="ru-RU" sz="24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8779" y="4377878"/>
            <a:ext cx="1367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у</a:t>
            </a:r>
            <a:r>
              <a:rPr lang="ru-RU" b="1" dirty="0" smtClean="0">
                <a:solidFill>
                  <a:srgbClr val="00B050"/>
                </a:solidFill>
              </a:rPr>
              <a:t>дарная 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первая 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доля</a:t>
            </a:r>
            <a:endParaRPr lang="ru-RU" b="1" dirty="0">
              <a:solidFill>
                <a:srgbClr val="00B050"/>
              </a:solidFill>
            </a:endParaRPr>
          </a:p>
        </p:txBody>
      </p:sp>
      <p:cxnSp>
        <p:nvCxnSpPr>
          <p:cNvPr id="58" name="Прямая со стрелкой 57"/>
          <p:cNvCxnSpPr/>
          <p:nvPr/>
        </p:nvCxnSpPr>
        <p:spPr>
          <a:xfrm flipH="1">
            <a:off x="2022000" y="4322639"/>
            <a:ext cx="202082" cy="21864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002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b="19283"/>
          <a:stretch>
            <a:fillRect/>
          </a:stretch>
        </p:blipFill>
        <p:spPr bwMode="auto">
          <a:xfrm>
            <a:off x="251520" y="1124744"/>
            <a:ext cx="3960440" cy="3600400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11960" y="2132856"/>
            <a:ext cx="4932040" cy="2083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5395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ДВЕ ДОЛИ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КАЖДАЯ ДОЛЯ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ЧЕТВЕРТНАЯ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331640" y="4077072"/>
            <a:ext cx="33843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	2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513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3771900" cy="3200400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763688" y="3861048"/>
            <a:ext cx="20882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1  2  3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851920" y="2300971"/>
            <a:ext cx="504056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ТРИ ДОЛИ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КАЖДАЯ ДОЛЯ ЧЕТВЕРТНАЯ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422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3314700" cy="3284538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63888" y="2420888"/>
            <a:ext cx="5400600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ЧЕТЫРЕ ДОЛИ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КАЖДАЯ ДОЛЯ ЧЕТВЕРТНАЯ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0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4024" y="1021163"/>
            <a:ext cx="2372072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размеры</a:t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421096" y="831077"/>
            <a:ext cx="1446753" cy="42809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764129" y="793758"/>
            <a:ext cx="1297114" cy="46541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7544" y="1283646"/>
            <a:ext cx="317106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простые</a:t>
            </a:r>
          </a:p>
          <a:p>
            <a:pPr algn="ctr"/>
            <a:r>
              <a:rPr lang="ru-RU" sz="2400" b="1" dirty="0" smtClean="0">
                <a:latin typeface="Century" pitchFamily="18" charset="0"/>
              </a:rPr>
              <a:t>(одна сильная доля)</a:t>
            </a:r>
            <a:endParaRPr lang="ru-RU" sz="2400" b="1" dirty="0">
              <a:latin typeface="Century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7983" y="1283646"/>
            <a:ext cx="419057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с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ложные</a:t>
            </a:r>
          </a:p>
          <a:p>
            <a:pPr algn="ctr"/>
            <a:r>
              <a:rPr lang="ru-RU" sz="2400" b="1" dirty="0" smtClean="0">
                <a:latin typeface="Century" pitchFamily="18" charset="0"/>
              </a:rPr>
              <a:t>(несколько сильных долей)</a:t>
            </a:r>
            <a:endParaRPr lang="ru-RU" sz="2400" b="1" dirty="0">
              <a:latin typeface="Century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9333" y="2193083"/>
            <a:ext cx="30870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lain" startAt="2"/>
            </a:pPr>
            <a:r>
              <a:rPr lang="ru-RU" sz="2800" b="1" dirty="0" smtClean="0"/>
              <a:t> 3   3</a:t>
            </a:r>
          </a:p>
          <a:p>
            <a:r>
              <a:rPr lang="ru-RU" sz="2800" b="1" dirty="0" smtClean="0"/>
              <a:t>4   4   8  </a:t>
            </a:r>
            <a:r>
              <a:rPr lang="ru-RU" sz="2400" b="1" i="1" dirty="0" smtClean="0"/>
              <a:t>и т.д.</a:t>
            </a:r>
            <a:endParaRPr lang="ru-RU" sz="2400" b="1" i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961025" y="2176198"/>
            <a:ext cx="30870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4   </a:t>
            </a:r>
            <a:r>
              <a:rPr lang="en-US" sz="2800" b="1" smtClean="0"/>
              <a:t>12</a:t>
            </a:r>
            <a:r>
              <a:rPr lang="ru-RU" sz="2800" b="1" smtClean="0"/>
              <a:t> </a:t>
            </a:r>
            <a:r>
              <a:rPr lang="ru-RU" sz="2800" b="1" dirty="0" smtClean="0"/>
              <a:t>6</a:t>
            </a:r>
          </a:p>
          <a:p>
            <a:r>
              <a:rPr lang="ru-RU" sz="2800" b="1" dirty="0" smtClean="0"/>
              <a:t>4   8   8  </a:t>
            </a:r>
            <a:r>
              <a:rPr lang="ru-RU" sz="2400" b="1" i="1" dirty="0" smtClean="0"/>
              <a:t>и т.д.</a:t>
            </a:r>
            <a:endParaRPr lang="ru-RU" sz="2400" b="1" i="1" dirty="0"/>
          </a:p>
        </p:txBody>
      </p:sp>
      <p:pic>
        <p:nvPicPr>
          <p:cNvPr id="18" name="Picture 2" descr="http://t3.gstatic.com/images?q=tbn:ANd9GcTIaY1IIkKc3dGdZyPtaV61pbK5odcSh0q3CJnS5ga3EwuCT4yN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06" y="4691197"/>
            <a:ext cx="468898" cy="100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847404" y="4770265"/>
            <a:ext cx="4286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3</a:t>
            </a:r>
            <a:endParaRPr lang="ru-RU" sz="2800" b="1" dirty="0" smtClean="0"/>
          </a:p>
          <a:p>
            <a:r>
              <a:rPr lang="ru-RU" sz="2800" b="1" dirty="0"/>
              <a:t>4</a:t>
            </a:r>
          </a:p>
        </p:txBody>
      </p:sp>
      <p:sp>
        <p:nvSpPr>
          <p:cNvPr id="20" name="Овал 19"/>
          <p:cNvSpPr/>
          <p:nvPr/>
        </p:nvSpPr>
        <p:spPr>
          <a:xfrm>
            <a:off x="1910198" y="5367964"/>
            <a:ext cx="285752" cy="2143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453506" y="5403322"/>
            <a:ext cx="285752" cy="2143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635198" y="5369870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142231" y="5447195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871228" y="5477027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868144" y="5478837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7308304" y="5477027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618483" y="5447195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1785021" y="5081057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511739" y="5066376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3316269" y="5052489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4000149" y="5119031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4745145" y="5156572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5729319" y="5222369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7186144" y="5188214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6476401" y="5119031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3196720" y="4500137"/>
            <a:ext cx="1588" cy="15000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5593525" y="4497303"/>
            <a:ext cx="1588" cy="15000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429571" y="4714331"/>
            <a:ext cx="74999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783088" y="4505195"/>
            <a:ext cx="0" cy="14602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337193" y="4094894"/>
            <a:ext cx="7202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3 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</a:t>
            </a:r>
            <a:r>
              <a:rPr lang="ru-RU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2      3          </a:t>
            </a:r>
            <a:r>
              <a:rPr lang="ru-RU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2        3       и            </a:t>
            </a:r>
            <a:r>
              <a:rPr lang="ru-RU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</a:t>
            </a:r>
            <a:r>
              <a:rPr lang="ru-RU" sz="24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     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2         3     </a:t>
            </a:r>
            <a:r>
              <a:rPr lang="ru-RU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2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57224" y="3143248"/>
            <a:ext cx="7274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Century" pitchFamily="18" charset="0"/>
              </a:rPr>
              <a:t>Неполный такт, начинающийся со слабой доли,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Century" pitchFamily="18" charset="0"/>
              </a:rPr>
              <a:t> называется</a:t>
            </a:r>
            <a:r>
              <a:rPr lang="ru-RU" sz="2400" dirty="0" smtClean="0">
                <a:latin typeface="Century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Century" pitchFamily="18" charset="0"/>
              </a:rPr>
              <a:t>ЗАТАКТОМ</a:t>
            </a:r>
            <a:endParaRPr lang="ru-RU" sz="2400" b="1" dirty="0">
              <a:solidFill>
                <a:srgbClr val="FF0000"/>
              </a:solidFill>
              <a:latin typeface="Century" pitchFamily="18" charset="0"/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1271922" y="5363934"/>
            <a:ext cx="285752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flipH="1">
            <a:off x="1762541" y="4458047"/>
            <a:ext cx="1588" cy="15000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1128252" y="5092504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Овал 48"/>
          <p:cNvSpPr/>
          <p:nvPr/>
        </p:nvSpPr>
        <p:spPr>
          <a:xfrm>
            <a:off x="7905193" y="5486787"/>
            <a:ext cx="285752" cy="2143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rot="5400000">
            <a:off x="7756354" y="5097388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8526376" y="4473146"/>
            <a:ext cx="1588" cy="15000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878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0408" y="2036472"/>
            <a:ext cx="4286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2</a:t>
            </a:r>
          </a:p>
          <a:p>
            <a:r>
              <a:rPr lang="ru-RU" sz="2800" b="1" dirty="0"/>
              <a:t>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09446" y="1948985"/>
            <a:ext cx="4286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3</a:t>
            </a:r>
            <a:endParaRPr lang="ru-RU" sz="2800" b="1" dirty="0" smtClean="0"/>
          </a:p>
          <a:p>
            <a:r>
              <a:rPr lang="ru-RU" sz="2800" b="1" dirty="0"/>
              <a:t>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3546982"/>
            <a:ext cx="4286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4</a:t>
            </a:r>
          </a:p>
          <a:p>
            <a:r>
              <a:rPr lang="ru-RU" sz="2800" b="1" dirty="0"/>
              <a:t>4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2015333" y="1878415"/>
            <a:ext cx="0" cy="12232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156176" y="1693749"/>
            <a:ext cx="0" cy="12232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466177" y="3412393"/>
            <a:ext cx="0" cy="12232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688912" y="1881991"/>
            <a:ext cx="0" cy="12232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336658" y="2903092"/>
            <a:ext cx="94619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6319571" y="1666157"/>
            <a:ext cx="946198" cy="1045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315370" y="4701662"/>
            <a:ext cx="123423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519979" y="4941168"/>
            <a:ext cx="2492181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 flipV="1">
            <a:off x="4674965" y="3501220"/>
            <a:ext cx="1121171" cy="120044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030970" y="2358018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340740" y="2322137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838074" y="1956713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1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070820" y="3839368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758399" y="4297456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20086" y="2917032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20349" y="1851806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418992" y="5085184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35550" y="373210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44" name="Заголовок 1"/>
          <p:cNvSpPr>
            <a:spLocks noGrp="1"/>
          </p:cNvSpPr>
          <p:nvPr>
            <p:ph type="title"/>
          </p:nvPr>
        </p:nvSpPr>
        <p:spPr>
          <a:xfrm>
            <a:off x="266225" y="116632"/>
            <a:ext cx="8399904" cy="1051560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Приемы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</a:rPr>
              <a:t>дирижирования</a:t>
            </a:r>
            <a:endParaRPr lang="ru-RU" sz="2400" b="0" i="1" dirty="0">
              <a:solidFill>
                <a:schemeClr val="accent3">
                  <a:lumMod val="75000"/>
                </a:schemeClr>
              </a:solidFill>
              <a:effectLst/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061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129</TotalTime>
  <Words>224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Метр. Сильная и слабая доли в музыке.  Такт, тактовая черта. Затакт</vt:lpstr>
      <vt:lpstr>Презентация PowerPoint</vt:lpstr>
      <vt:lpstr>Презентация PowerPoint</vt:lpstr>
      <vt:lpstr>Размер – выражение метра определенными длительностями</vt:lpstr>
      <vt:lpstr>Презентация PowerPoint</vt:lpstr>
      <vt:lpstr>Презентация PowerPoint</vt:lpstr>
      <vt:lpstr>Презентация PowerPoint</vt:lpstr>
      <vt:lpstr>размеры </vt:lpstr>
      <vt:lpstr>Приемы дирижирования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Bragina_AA</dc:creator>
  <cp:lastModifiedBy>user</cp:lastModifiedBy>
  <cp:revision>22</cp:revision>
  <dcterms:created xsi:type="dcterms:W3CDTF">2013-01-30T10:23:42Z</dcterms:created>
  <dcterms:modified xsi:type="dcterms:W3CDTF">2013-02-01T20:21:59Z</dcterms:modified>
</cp:coreProperties>
</file>