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CD309A-1341-4982-817A-28B66ECEFF6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02E73D-65A5-4251-85A4-97B03E882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571876"/>
            <a:ext cx="6858000" cy="1304924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latin typeface="Courier New" pitchFamily="49" charset="0"/>
                <a:cs typeface="Courier New" pitchFamily="49" charset="0"/>
              </a:rPr>
              <a:t>Сфера и шар </a:t>
            </a:r>
            <a:br>
              <a:rPr lang="ru-RU" dirty="0" smtClean="0">
                <a:ln>
                  <a:solidFill>
                    <a:srgbClr val="00B0F0"/>
                  </a:solidFill>
                </a:ln>
                <a:latin typeface="Courier New" pitchFamily="49" charset="0"/>
                <a:cs typeface="Courier New" pitchFamily="49" charset="0"/>
              </a:rPr>
            </a:br>
            <a:r>
              <a:rPr lang="ru-RU" sz="1600" dirty="0" smtClean="0">
                <a:ln>
                  <a:solidFill>
                    <a:srgbClr val="00B0F0"/>
                  </a:solidFill>
                </a:ln>
                <a:latin typeface="Courier New" pitchFamily="49" charset="0"/>
                <a:cs typeface="Courier New" pitchFamily="49" charset="0"/>
              </a:rPr>
              <a:t>учитель математики МБОУ Одинцовской гимназии №13</a:t>
            </a:r>
            <a:br>
              <a:rPr lang="ru-RU" sz="1600" dirty="0" smtClean="0">
                <a:ln>
                  <a:solidFill>
                    <a:srgbClr val="00B0F0"/>
                  </a:solidFill>
                </a:ln>
                <a:latin typeface="Courier New" pitchFamily="49" charset="0"/>
                <a:cs typeface="Courier New" pitchFamily="49" charset="0"/>
              </a:rPr>
            </a:br>
            <a:r>
              <a:rPr lang="ru-RU" sz="1600" dirty="0" smtClean="0">
                <a:ln>
                  <a:solidFill>
                    <a:srgbClr val="00B0F0"/>
                  </a:solidFill>
                </a:ln>
                <a:latin typeface="Courier New" pitchFamily="49" charset="0"/>
                <a:cs typeface="Courier New" pitchFamily="49" charset="0"/>
              </a:rPr>
              <a:t>Владимирова Л.М.</a:t>
            </a:r>
            <a:endParaRPr lang="ru-RU" sz="1600" dirty="0">
              <a:ln>
                <a:solidFill>
                  <a:srgbClr val="00B0F0"/>
                </a:solidFill>
              </a:ln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</a:rPr>
              <a:t>11 класс </a:t>
            </a:r>
            <a:endParaRPr lang="ru-RU" dirty="0">
              <a:ln>
                <a:solidFill>
                  <a:srgbClr val="0070C0"/>
                </a:solidFill>
              </a:ln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21431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590.</a:t>
            </a:r>
          </a:p>
          <a:p>
            <a:r>
              <a:rPr lang="ru-RU" dirty="0" smtClean="0"/>
              <a:t>Через точку сферы радиуса </a:t>
            </a:r>
            <a:r>
              <a:rPr lang="en-US" dirty="0" smtClean="0"/>
              <a:t>R</a:t>
            </a:r>
            <a:r>
              <a:rPr lang="ru-RU" dirty="0" smtClean="0"/>
              <a:t>, которая является границей данного шара, </a:t>
            </a:r>
            <a:r>
              <a:rPr lang="en-US" dirty="0" smtClean="0"/>
              <a:t> </a:t>
            </a:r>
            <a:r>
              <a:rPr lang="ru-RU" dirty="0" smtClean="0"/>
              <a:t>проведены две плоскости, одна из которых является касательной к сфере, а другая наклонена под углом  </a:t>
            </a:r>
            <a:r>
              <a:rPr lang="en-US" dirty="0" smtClean="0">
                <a:latin typeface="Calibri"/>
              </a:rPr>
              <a:t>β  </a:t>
            </a:r>
            <a:r>
              <a:rPr lang="ru-RU" dirty="0" smtClean="0"/>
              <a:t>к касательной плоскости. Найдите площадь сечения данного шара. </a:t>
            </a:r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19932833">
            <a:off x="4503812" y="685886"/>
            <a:ext cx="2065202" cy="2057203"/>
          </a:xfrm>
          <a:prstGeom prst="arc">
            <a:avLst>
              <a:gd name="adj1" fmla="val 5299587"/>
              <a:gd name="adj2" fmla="val 1411793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0"/>
          </p:cNvCxnSpPr>
          <p:nvPr/>
        </p:nvCxnSpPr>
        <p:spPr>
          <a:xfrm>
            <a:off x="3929058" y="571480"/>
            <a:ext cx="2113235" cy="20386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857620" y="857232"/>
            <a:ext cx="1214446" cy="10715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000496" y="0"/>
            <a:ext cx="3214710" cy="2571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488" y="1071546"/>
            <a:ext cx="3429024" cy="2928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2928926" y="0"/>
            <a:ext cx="1071570" cy="1071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6000760" y="2714620"/>
            <a:ext cx="1428760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428860" y="2000240"/>
            <a:ext cx="49292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43174" y="785794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964513" y="1250141"/>
            <a:ext cx="114300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000892" y="1142984"/>
            <a:ext cx="121444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3214678" y="1142984"/>
            <a:ext cx="3929090" cy="714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857752" y="114298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libri"/>
              </a:rPr>
              <a:t>β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2571736" y="15716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</a:t>
            </a:r>
            <a:endParaRPr lang="ru-RU" dirty="0"/>
          </a:p>
        </p:txBody>
      </p:sp>
      <p:sp>
        <p:nvSpPr>
          <p:cNvPr id="50" name="Дуга 49"/>
          <p:cNvSpPr/>
          <p:nvPr/>
        </p:nvSpPr>
        <p:spPr>
          <a:xfrm>
            <a:off x="3143240" y="1214422"/>
            <a:ext cx="2928958" cy="2928958"/>
          </a:xfrm>
          <a:prstGeom prst="arc">
            <a:avLst>
              <a:gd name="adj1" fmla="val 12147654"/>
              <a:gd name="adj2" fmla="val 0"/>
            </a:avLst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>
            <a:off x="3143240" y="1214422"/>
            <a:ext cx="2928958" cy="2928958"/>
          </a:xfrm>
          <a:prstGeom prst="arc">
            <a:avLst>
              <a:gd name="adj1" fmla="val 21384359"/>
              <a:gd name="adj2" fmla="val 1213988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единительная линия 53"/>
          <p:cNvCxnSpPr>
            <a:endCxn id="4" idx="2"/>
          </p:cNvCxnSpPr>
          <p:nvPr/>
        </p:nvCxnSpPr>
        <p:spPr>
          <a:xfrm rot="5400000" flipH="1" flipV="1">
            <a:off x="3859553" y="1951179"/>
            <a:ext cx="1475889" cy="5099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4500562" y="1928802"/>
            <a:ext cx="857256" cy="71438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86248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4572000" y="92867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6572264" y="85723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3786182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4929190" y="57148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5286380" y="16430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63" name="Дуга 62"/>
          <p:cNvSpPr/>
          <p:nvPr/>
        </p:nvSpPr>
        <p:spPr>
          <a:xfrm>
            <a:off x="4714876" y="1214422"/>
            <a:ext cx="214314" cy="214314"/>
          </a:xfrm>
          <a:prstGeom prst="arc">
            <a:avLst>
              <a:gd name="adj1" fmla="val 16200000"/>
              <a:gd name="adj2" fmla="val 663332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2428860" y="4357694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1. Объяснить, как построить линейный угол двугранный угла, образованного плоскостями.</a:t>
            </a:r>
          </a:p>
          <a:p>
            <a:r>
              <a:rPr lang="ru-RU" sz="1600" b="1" dirty="0" smtClean="0"/>
              <a:t>2. докажите, что перпендикуляр, проведённый из центра шара к секущей плоскости, проходит через центр сечения.</a:t>
            </a:r>
          </a:p>
          <a:p>
            <a:r>
              <a:rPr lang="ru-RU" sz="1600" b="1" dirty="0" smtClean="0"/>
              <a:t>3. Найдите радиус сечения второй плоскостью.</a:t>
            </a:r>
          </a:p>
          <a:p>
            <a:r>
              <a:rPr lang="ru-RU" sz="1600" b="1" dirty="0" smtClean="0"/>
              <a:t>4. Найдите площадь сечения.</a:t>
            </a:r>
            <a:endParaRPr lang="ru-RU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решения задачи № 590 удобнее вынести чертёж и с помощью его уже решить данную задачу.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14282" y="1928802"/>
            <a:ext cx="2786082" cy="292895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14282" y="1928802"/>
            <a:ext cx="385765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3" idx="0"/>
          </p:cNvCxnSpPr>
          <p:nvPr/>
        </p:nvCxnSpPr>
        <p:spPr>
          <a:xfrm rot="16200000" flipH="1">
            <a:off x="1518025" y="2018100"/>
            <a:ext cx="1857388" cy="167879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3" idx="0"/>
          </p:cNvCxnSpPr>
          <p:nvPr/>
        </p:nvCxnSpPr>
        <p:spPr>
          <a:xfrm rot="16200000" flipV="1">
            <a:off x="875084" y="2661041"/>
            <a:ext cx="1500198" cy="357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643042" y="2786058"/>
            <a:ext cx="785818" cy="6429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>
            <a:off x="1643042" y="1928802"/>
            <a:ext cx="285752" cy="214314"/>
          </a:xfrm>
          <a:prstGeom prst="arc">
            <a:avLst>
              <a:gd name="adj1" fmla="val 16200000"/>
              <a:gd name="adj2" fmla="val 67045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57356" y="19288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libri"/>
              </a:rPr>
              <a:t>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328612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250030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500166" y="15716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14744" y="16430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357422" y="257174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214678" y="342900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создания презентации были использованы: учебник по геометрии автор – </a:t>
            </a:r>
            <a:r>
              <a:rPr lang="ru-RU" dirty="0" err="1" smtClean="0"/>
              <a:t>Атаносян</a:t>
            </a:r>
            <a:r>
              <a:rPr lang="ru-RU" dirty="0" smtClean="0"/>
              <a:t> Л.С.</a:t>
            </a:r>
          </a:p>
          <a:p>
            <a:r>
              <a:rPr lang="ru-RU" dirty="0" smtClean="0"/>
              <a:t>«Изучение геометрии в 10-11 классах» (методические рекомендации к учебнику) авторы Л.С. </a:t>
            </a:r>
            <a:r>
              <a:rPr lang="ru-RU" dirty="0" err="1" smtClean="0"/>
              <a:t>Атанасян</a:t>
            </a:r>
            <a:r>
              <a:rPr lang="ru-RU" dirty="0" smtClean="0"/>
              <a:t> и др.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728" y="785794"/>
            <a:ext cx="1428760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уга 2"/>
          <p:cNvSpPr/>
          <p:nvPr/>
        </p:nvSpPr>
        <p:spPr>
          <a:xfrm>
            <a:off x="1428728" y="1214422"/>
            <a:ext cx="1428760" cy="500066"/>
          </a:xfrm>
          <a:prstGeom prst="arc">
            <a:avLst>
              <a:gd name="adj1" fmla="val 29675"/>
              <a:gd name="adj2" fmla="val 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endCxn id="2" idx="7"/>
          </p:cNvCxnSpPr>
          <p:nvPr/>
        </p:nvCxnSpPr>
        <p:spPr>
          <a:xfrm flipV="1">
            <a:off x="2143108" y="974107"/>
            <a:ext cx="505143" cy="4546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14546" y="85723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12858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78629" y="3178967"/>
            <a:ext cx="5786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00496" y="285728"/>
            <a:ext cx="48577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Определение сферы и её элементов.</a:t>
            </a:r>
          </a:p>
          <a:p>
            <a:endParaRPr lang="ru-RU" u="sng" dirty="0" smtClean="0"/>
          </a:p>
          <a:p>
            <a:r>
              <a:rPr lang="ru-RU" sz="1600" b="1" i="1" dirty="0" smtClean="0"/>
              <a:t>Сферой</a:t>
            </a:r>
            <a:r>
              <a:rPr lang="ru-RU" sz="1600" dirty="0" smtClean="0"/>
              <a:t> называется поверхность, состоящая из точек пространства, расположенных на данном расстоянии (оно называется </a:t>
            </a:r>
            <a:r>
              <a:rPr lang="ru-RU" sz="1600" b="1" i="1" dirty="0" smtClean="0"/>
              <a:t>радиусом сферы</a:t>
            </a:r>
            <a:r>
              <a:rPr lang="ru-RU" sz="1600" dirty="0" smtClean="0"/>
              <a:t>) от данной точки (</a:t>
            </a:r>
            <a:r>
              <a:rPr lang="ru-RU" sz="1600" b="1" u="sng" dirty="0" smtClean="0"/>
              <a:t>центра сферы</a:t>
            </a:r>
            <a:r>
              <a:rPr lang="ru-RU" sz="1600" dirty="0" smtClean="0"/>
              <a:t>).</a:t>
            </a:r>
          </a:p>
          <a:p>
            <a:endParaRPr lang="ru-RU" sz="1600" dirty="0"/>
          </a:p>
          <a:p>
            <a:r>
              <a:rPr lang="ru-RU" sz="1600" b="1" i="1" dirty="0" smtClean="0"/>
              <a:t>Радиусом сферы </a:t>
            </a:r>
            <a:r>
              <a:rPr lang="ru-RU" sz="1600" dirty="0" smtClean="0"/>
              <a:t>называется любой отрезок, соединяющий центр сферы с точкой сферы.</a:t>
            </a:r>
          </a:p>
          <a:p>
            <a:endParaRPr lang="ru-RU" sz="1600" dirty="0"/>
          </a:p>
          <a:p>
            <a:r>
              <a:rPr lang="ru-RU" sz="1600" b="1" i="1" dirty="0" smtClean="0"/>
              <a:t>Диаметром сферы </a:t>
            </a:r>
            <a:r>
              <a:rPr lang="ru-RU" sz="1600" dirty="0" smtClean="0"/>
              <a:t>называется отрезок, соединяющий две точки сферы и проходящий через её центр.</a:t>
            </a:r>
          </a:p>
          <a:p>
            <a:endParaRPr lang="ru-RU" sz="1600" dirty="0"/>
          </a:p>
          <a:p>
            <a:r>
              <a:rPr lang="ru-RU" sz="1600" dirty="0" smtClean="0"/>
              <a:t>Сфера может быть получена вращением полуокружности вокруг её диаметра.</a:t>
            </a:r>
            <a:endParaRPr lang="ru-RU" sz="1600" dirty="0"/>
          </a:p>
        </p:txBody>
      </p:sp>
      <p:sp>
        <p:nvSpPr>
          <p:cNvPr id="12" name="Овал 11"/>
          <p:cNvSpPr/>
          <p:nvPr/>
        </p:nvSpPr>
        <p:spPr>
          <a:xfrm>
            <a:off x="285720" y="2357430"/>
            <a:ext cx="2428892" cy="242889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642910" y="2357430"/>
            <a:ext cx="1500198" cy="2428892"/>
          </a:xfrm>
          <a:prstGeom prst="arc">
            <a:avLst>
              <a:gd name="adj1" fmla="val 5111329"/>
              <a:gd name="adj2" fmla="val 1662499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2" idx="0"/>
            <a:endCxn id="12" idx="4"/>
          </p:cNvCxnSpPr>
          <p:nvPr/>
        </p:nvCxnSpPr>
        <p:spPr>
          <a:xfrm rot="16200000" flipH="1">
            <a:off x="285720" y="3571876"/>
            <a:ext cx="242889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3" idx="2"/>
          </p:cNvCxnSpPr>
          <p:nvPr/>
        </p:nvCxnSpPr>
        <p:spPr>
          <a:xfrm flipH="1">
            <a:off x="785786" y="2381284"/>
            <a:ext cx="755163" cy="47621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714348" y="2714620"/>
            <a:ext cx="785818" cy="42862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642910" y="3071810"/>
            <a:ext cx="857256" cy="5000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714348" y="3429000"/>
            <a:ext cx="785818" cy="5000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785786" y="3786190"/>
            <a:ext cx="714380" cy="5000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 flipV="1">
            <a:off x="928662" y="4143380"/>
            <a:ext cx="571504" cy="42862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28728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1357290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1500166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22" name="Дуга 21"/>
          <p:cNvSpPr/>
          <p:nvPr/>
        </p:nvSpPr>
        <p:spPr>
          <a:xfrm>
            <a:off x="785786" y="2357430"/>
            <a:ext cx="1571636" cy="2428892"/>
          </a:xfrm>
          <a:prstGeom prst="arc">
            <a:avLst>
              <a:gd name="adj1" fmla="val 16245344"/>
              <a:gd name="adj2" fmla="val 5509718"/>
            </a:avLst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rot="5400000" flipH="1" flipV="1">
            <a:off x="-35751" y="2964653"/>
            <a:ext cx="3643338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42910" y="3357562"/>
            <a:ext cx="300039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571472" y="3214686"/>
            <a:ext cx="1357322" cy="121444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28794" y="100010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00430" y="292893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435769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142976" y="3429000"/>
            <a:ext cx="100013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464447" y="3464719"/>
            <a:ext cx="1071570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821637" y="3536157"/>
            <a:ext cx="1214446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250265" y="3536157"/>
            <a:ext cx="1214446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00364" y="571480"/>
            <a:ext cx="54292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Уравнения с тремя переменными </a:t>
            </a:r>
            <a:r>
              <a:rPr lang="en-US" i="1" dirty="0" smtClean="0"/>
              <a:t>x</a:t>
            </a:r>
            <a:r>
              <a:rPr lang="ru-RU" i="1" dirty="0" smtClean="0"/>
              <a:t>, </a:t>
            </a:r>
            <a:r>
              <a:rPr lang="en-US" i="1" dirty="0" smtClean="0"/>
              <a:t>y</a:t>
            </a:r>
            <a:r>
              <a:rPr lang="ru-RU" i="1" dirty="0" smtClean="0"/>
              <a:t>, </a:t>
            </a:r>
            <a:r>
              <a:rPr lang="en-US" i="1" dirty="0" smtClean="0"/>
              <a:t>z</a:t>
            </a:r>
            <a:r>
              <a:rPr lang="ru-RU" i="1" dirty="0" smtClean="0"/>
              <a:t> а прямоугольной системе координат называется </a:t>
            </a:r>
            <a:r>
              <a:rPr lang="ru-RU" b="1" i="1" dirty="0" smtClean="0"/>
              <a:t>уравнением поверхности </a:t>
            </a:r>
            <a:r>
              <a:rPr lang="en-US" b="1" i="1" dirty="0" smtClean="0"/>
              <a:t> F </a:t>
            </a:r>
            <a:r>
              <a:rPr lang="ru-RU" i="1" dirty="0" smtClean="0"/>
              <a:t>, если: </a:t>
            </a:r>
          </a:p>
          <a:p>
            <a:endParaRPr lang="ru-RU" i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i="1" dirty="0" smtClean="0"/>
              <a:t>этому уравнению удовлетворяют координаты любой точки поверхности </a:t>
            </a:r>
            <a:r>
              <a:rPr lang="en-US" i="1" dirty="0" smtClean="0"/>
              <a:t>F</a:t>
            </a:r>
            <a:endParaRPr lang="ru-RU" i="1" dirty="0" smtClean="0"/>
          </a:p>
          <a:p>
            <a:pPr marL="342900" indent="-342900"/>
            <a:endParaRPr lang="ru-RU" i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i="1" dirty="0" smtClean="0"/>
              <a:t>координаты точек, не принадлежащих      поверхности</a:t>
            </a:r>
            <a:r>
              <a:rPr lang="en-US" i="1" dirty="0" smtClean="0"/>
              <a:t> F</a:t>
            </a:r>
            <a:r>
              <a:rPr lang="ru-RU" i="1" dirty="0" smtClean="0"/>
              <a:t>, не удовлетворяют этому уравнению.</a:t>
            </a:r>
          </a:p>
          <a:p>
            <a:pPr marL="342900" indent="-342900">
              <a:buAutoNum type="arabicPlain"/>
            </a:pPr>
            <a:endParaRPr lang="ru-RU" i="1" dirty="0" smtClean="0"/>
          </a:p>
          <a:p>
            <a:pPr marL="342900" indent="-342900">
              <a:buAutoNum type="arabicPlain"/>
            </a:pPr>
            <a:endParaRPr lang="ru-RU" i="1" dirty="0" smtClean="0"/>
          </a:p>
          <a:p>
            <a:pPr marL="342900" indent="-342900">
              <a:buAutoNum type="arabicPlain"/>
            </a:pPr>
            <a:endParaRPr lang="ru-RU" i="1" dirty="0" smtClean="0"/>
          </a:p>
          <a:p>
            <a:pPr marL="342900" indent="-342900"/>
            <a:r>
              <a:rPr lang="ru-RU" i="1" dirty="0" smtClean="0"/>
              <a:t>        </a:t>
            </a:r>
            <a:r>
              <a:rPr lang="ru-RU" b="1" i="1" dirty="0" smtClean="0"/>
              <a:t>Например , </a:t>
            </a:r>
            <a:r>
              <a:rPr lang="en-US" b="1" i="1" dirty="0" smtClean="0"/>
              <a:t>z= 0 – </a:t>
            </a:r>
            <a:r>
              <a:rPr lang="ru-RU" b="1" i="1" dirty="0" smtClean="0"/>
              <a:t>уравнение плоскости Оху.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342900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43636" y="428604"/>
            <a:ext cx="2695564" cy="5634059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    Z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O                                  Y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4800" y="357166"/>
            <a:ext cx="5338770" cy="566263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i="1" dirty="0" smtClean="0"/>
              <a:t>В прямоугольной системе координат сфера радиуса </a:t>
            </a:r>
            <a:r>
              <a:rPr lang="en-US" b="1" i="1" dirty="0" smtClean="0"/>
              <a:t>R</a:t>
            </a:r>
            <a:r>
              <a:rPr lang="ru-RU" i="1" dirty="0" smtClean="0"/>
              <a:t> с центром </a:t>
            </a:r>
            <a:r>
              <a:rPr lang="en-US" i="1" dirty="0" smtClean="0"/>
              <a:t> C (x˛</a:t>
            </a:r>
            <a:r>
              <a:rPr lang="ru-RU" i="1" dirty="0" smtClean="0"/>
              <a:t>;</a:t>
            </a:r>
            <a:r>
              <a:rPr lang="en-US" i="1" dirty="0" smtClean="0"/>
              <a:t>y˛</a:t>
            </a:r>
            <a:r>
              <a:rPr lang="ru-RU" i="1" dirty="0" smtClean="0"/>
              <a:t>;</a:t>
            </a:r>
            <a:r>
              <a:rPr lang="en-US" i="1" dirty="0" smtClean="0"/>
              <a:t>z˛)</a:t>
            </a:r>
            <a:r>
              <a:rPr lang="ru-RU" i="1" dirty="0" smtClean="0"/>
              <a:t> имеет </a:t>
            </a:r>
          </a:p>
          <a:p>
            <a:r>
              <a:rPr lang="ru-RU" i="1" dirty="0" smtClean="0"/>
              <a:t>уравнение:</a:t>
            </a:r>
          </a:p>
          <a:p>
            <a:endParaRPr lang="ru-RU" i="1" dirty="0" smtClean="0"/>
          </a:p>
          <a:p>
            <a:pPr>
              <a:buNone/>
            </a:pPr>
            <a:r>
              <a:rPr lang="en-US" i="1" dirty="0" smtClean="0"/>
              <a:t>(x-x˛)² + (y-y˛)² + (z-z˛)² = R² </a:t>
            </a:r>
          </a:p>
          <a:p>
            <a:endParaRPr lang="en-US" i="1" dirty="0" smtClean="0"/>
          </a:p>
          <a:p>
            <a:r>
              <a:rPr lang="ru-RU" i="1" dirty="0" smtClean="0"/>
              <a:t>Если центр сферы находится в начале координат, то уравнение сферы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                                         </a:t>
            </a:r>
            <a:r>
              <a:rPr lang="ru-RU" i="1" dirty="0" smtClean="0"/>
              <a:t>     </a:t>
            </a:r>
            <a:r>
              <a:rPr lang="en-US" i="1" dirty="0" smtClean="0"/>
              <a:t>x</a:t>
            </a:r>
          </a:p>
          <a:p>
            <a:r>
              <a:rPr lang="en-US" i="1" dirty="0" smtClean="0"/>
              <a:t>           x² + y² + z² = R²                                </a:t>
            </a:r>
            <a:endParaRPr lang="ru-RU" i="1" dirty="0"/>
          </a:p>
        </p:txBody>
      </p:sp>
      <p:sp>
        <p:nvSpPr>
          <p:cNvPr id="5" name="Овал 4"/>
          <p:cNvSpPr/>
          <p:nvPr/>
        </p:nvSpPr>
        <p:spPr>
          <a:xfrm>
            <a:off x="6429388" y="1571612"/>
            <a:ext cx="2071702" cy="2000264"/>
          </a:xfrm>
          <a:prstGeom prst="ellips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4750595" y="2536025"/>
            <a:ext cx="321471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4786314" y="3571876"/>
            <a:ext cx="1714512" cy="12858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29322" y="3714752"/>
            <a:ext cx="278608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>
            <a:off x="6429388" y="2214554"/>
            <a:ext cx="2000264" cy="928694"/>
          </a:xfrm>
          <a:prstGeom prst="arc">
            <a:avLst>
              <a:gd name="adj1" fmla="val 10912459"/>
              <a:gd name="adj2" fmla="val 0"/>
            </a:avLst>
          </a:prstGeom>
          <a:ln w="28575">
            <a:prstDash val="lgDash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>
            <a:off x="6429388" y="2500306"/>
            <a:ext cx="2000264" cy="500066"/>
          </a:xfrm>
          <a:prstGeom prst="arc">
            <a:avLst>
              <a:gd name="adj1" fmla="val 25571"/>
              <a:gd name="adj2" fmla="val 10706597"/>
            </a:avLst>
          </a:prstGeom>
          <a:ln w="28575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7286644" y="23663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286644" y="1928802"/>
            <a:ext cx="857256" cy="4286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00958" y="185736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286512" y="500042"/>
            <a:ext cx="2552688" cy="5562621"/>
          </a:xfrm>
        </p:spPr>
        <p:txBody>
          <a:bodyPr/>
          <a:lstStyle/>
          <a:p>
            <a:r>
              <a:rPr lang="ru-RU" b="1" i="1" dirty="0" smtClean="0"/>
              <a:t>Шаром</a:t>
            </a:r>
            <a:r>
              <a:rPr lang="ru-RU" dirty="0" smtClean="0"/>
              <a:t> называется конечное тело, ограниченное сферой.</a:t>
            </a:r>
          </a:p>
          <a:p>
            <a:r>
              <a:rPr lang="ru-RU" dirty="0" smtClean="0"/>
              <a:t>                    </a:t>
            </a:r>
            <a:r>
              <a:rPr lang="ru-RU" b="1" i="1" u="sng" dirty="0" smtClean="0"/>
              <a:t>или</a:t>
            </a:r>
            <a:endParaRPr lang="ru-RU" dirty="0" smtClean="0"/>
          </a:p>
          <a:p>
            <a:r>
              <a:rPr lang="ru-RU" b="1" i="1" dirty="0" smtClean="0"/>
              <a:t>Шаром</a:t>
            </a:r>
            <a:r>
              <a:rPr lang="ru-RU" dirty="0" smtClean="0"/>
              <a:t> называется тело, состоящее из всех точек пространства, удалённых от данной точки на расстояние, не превышающее  заданного.</a:t>
            </a:r>
          </a:p>
          <a:p>
            <a:endParaRPr lang="ru-RU" dirty="0" smtClean="0"/>
          </a:p>
          <a:p>
            <a:r>
              <a:rPr lang="ru-RU" b="1" i="1" dirty="0" smtClean="0"/>
              <a:t>Центр, радиус и диаметр </a:t>
            </a:r>
            <a:r>
              <a:rPr lang="ru-RU" b="1" dirty="0" smtClean="0"/>
              <a:t>сферы</a:t>
            </a:r>
            <a:r>
              <a:rPr lang="ru-RU" dirty="0" smtClean="0"/>
              <a:t> называются также центром, радиусом и диаметром </a:t>
            </a:r>
            <a:r>
              <a:rPr lang="ru-RU" b="1" dirty="0" smtClean="0"/>
              <a:t>шара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4800" y="500042"/>
            <a:ext cx="4981580" cy="55197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Определение шара и его элементов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928662" y="2285992"/>
            <a:ext cx="3214710" cy="300039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2"/>
            <a:endCxn id="5" idx="6"/>
          </p:cNvCxnSpPr>
          <p:nvPr/>
        </p:nvCxnSpPr>
        <p:spPr>
          <a:xfrm rot="10800000" flipH="1">
            <a:off x="928662" y="3786190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>
            <a:off x="1000100" y="3214686"/>
            <a:ext cx="3071834" cy="1143008"/>
          </a:xfrm>
          <a:prstGeom prst="arc">
            <a:avLst>
              <a:gd name="adj1" fmla="val 10849116"/>
              <a:gd name="adj2" fmla="val 0"/>
            </a:avLst>
          </a:prstGeom>
          <a:ln w="28575">
            <a:prstDash val="lgDash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1000100" y="3429000"/>
            <a:ext cx="3071834" cy="857256"/>
          </a:xfrm>
          <a:prstGeom prst="arc">
            <a:avLst>
              <a:gd name="adj1" fmla="val 165404"/>
              <a:gd name="adj2" fmla="val 10770553"/>
            </a:avLst>
          </a:prstGeom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2071670" y="2285992"/>
            <a:ext cx="1000132" cy="3000396"/>
          </a:xfrm>
          <a:prstGeom prst="arc">
            <a:avLst>
              <a:gd name="adj1" fmla="val 16200000"/>
              <a:gd name="adj2" fmla="val 5369882"/>
            </a:avLst>
          </a:prstGeom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1714480" y="2285992"/>
            <a:ext cx="928694" cy="3000396"/>
          </a:xfrm>
          <a:prstGeom prst="arc">
            <a:avLst>
              <a:gd name="adj1" fmla="val 5740668"/>
              <a:gd name="adj2" fmla="val 16437770"/>
            </a:avLst>
          </a:prstGeom>
          <a:ln w="38100">
            <a:prstDash val="lgDash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214546" y="3071810"/>
            <a:ext cx="1000132" cy="4286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1571604" y="2857496"/>
            <a:ext cx="1428760" cy="4286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5" idx="6"/>
          </p:cNvCxnSpPr>
          <p:nvPr/>
        </p:nvCxnSpPr>
        <p:spPr>
          <a:xfrm>
            <a:off x="2500298" y="3786190"/>
            <a:ext cx="1643074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85984" y="264318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643174" y="328612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85984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Полезная задача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Докажите, что сечения сферы ,  </a:t>
            </a:r>
            <a:r>
              <a:rPr lang="ru-RU" b="1" i="1" dirty="0" smtClean="0"/>
              <a:t>одинаково</a:t>
            </a:r>
            <a:r>
              <a:rPr lang="ru-RU" i="1" dirty="0" smtClean="0"/>
              <a:t> удалённые от её центра, имеют </a:t>
            </a:r>
            <a:r>
              <a:rPr lang="ru-RU" b="1" i="1" dirty="0" smtClean="0"/>
              <a:t>равные</a:t>
            </a:r>
            <a:r>
              <a:rPr lang="ru-RU" i="1" dirty="0" smtClean="0"/>
              <a:t> радиусы;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Из двух сечений сферы больший радиус имеет то сечение, плоскость которого ближе к центру сферы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85786" y="2928934"/>
            <a:ext cx="2786082" cy="278608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>
            <a:off x="1142976" y="3143248"/>
            <a:ext cx="2071702" cy="571504"/>
          </a:xfrm>
          <a:prstGeom prst="arc">
            <a:avLst>
              <a:gd name="adj1" fmla="val 10729908"/>
              <a:gd name="adj2" fmla="val 10710824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785786" y="3929066"/>
            <a:ext cx="2786082" cy="571504"/>
          </a:xfrm>
          <a:prstGeom prst="arc">
            <a:avLst>
              <a:gd name="adj1" fmla="val 21571910"/>
              <a:gd name="adj2" fmla="val 10780971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785786" y="3786190"/>
            <a:ext cx="2786082" cy="928694"/>
          </a:xfrm>
          <a:prstGeom prst="arc">
            <a:avLst>
              <a:gd name="adj1" fmla="val 10863708"/>
              <a:gd name="adj2" fmla="val 0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928662" y="4643446"/>
            <a:ext cx="2500330" cy="500066"/>
          </a:xfrm>
          <a:prstGeom prst="arc">
            <a:avLst>
              <a:gd name="adj1" fmla="val 44385"/>
              <a:gd name="adj2" fmla="val 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21439" y="4179099"/>
            <a:ext cx="3643338" cy="158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43108" y="4143380"/>
            <a:ext cx="1071570" cy="2857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43108" y="3429000"/>
            <a:ext cx="857256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143108" y="4857760"/>
            <a:ext cx="785818" cy="2143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143108" y="3571876"/>
            <a:ext cx="857256" cy="57150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071670" y="4214818"/>
            <a:ext cx="928694" cy="7858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Определение касательной</a:t>
            </a:r>
          </a:p>
          <a:p>
            <a:pPr algn="ctr"/>
            <a:r>
              <a:rPr lang="ru-RU" sz="1600" b="1" dirty="0" smtClean="0"/>
              <a:t> к сфере</a:t>
            </a:r>
            <a:endParaRPr lang="ru-RU" sz="16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71406" y="3286124"/>
            <a:ext cx="6143668" cy="158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28992" y="428604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Касательной плоскостью к сфере </a:t>
            </a:r>
            <a:r>
              <a:rPr lang="ru-RU" dirty="0" smtClean="0"/>
              <a:t>называется плоскость, имеющая с данной сферой только одну общую точку  (</a:t>
            </a:r>
            <a:r>
              <a:rPr lang="ru-RU" b="1" i="1" dirty="0" smtClean="0"/>
              <a:t> касания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1428736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Теорема (свойство касательной плоскости к сфере)</a:t>
            </a:r>
            <a:endParaRPr lang="ru-RU" dirty="0"/>
          </a:p>
        </p:txBody>
      </p:sp>
      <p:sp>
        <p:nvSpPr>
          <p:cNvPr id="8" name="Дуга 7"/>
          <p:cNvSpPr/>
          <p:nvPr/>
        </p:nvSpPr>
        <p:spPr>
          <a:xfrm>
            <a:off x="642910" y="2786058"/>
            <a:ext cx="1928826" cy="1500198"/>
          </a:xfrm>
          <a:prstGeom prst="arc">
            <a:avLst>
              <a:gd name="adj1" fmla="val 45279"/>
              <a:gd name="adj2" fmla="val 1286770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642910" y="3286124"/>
            <a:ext cx="1928826" cy="500066"/>
          </a:xfrm>
          <a:prstGeom prst="arc">
            <a:avLst>
              <a:gd name="adj1" fmla="val 10874368"/>
              <a:gd name="adj2" fmla="val 0"/>
            </a:avLst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642910" y="3214686"/>
            <a:ext cx="1928826" cy="642942"/>
          </a:xfrm>
          <a:prstGeom prst="arc">
            <a:avLst>
              <a:gd name="adj1" fmla="val 21533366"/>
              <a:gd name="adj2" fmla="val 1069833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310404">
            <a:off x="722389" y="2795347"/>
            <a:ext cx="1850305" cy="1322561"/>
          </a:xfrm>
          <a:prstGeom prst="arc">
            <a:avLst>
              <a:gd name="adj1" fmla="val 12043307"/>
              <a:gd name="adj2" fmla="val 950907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753102">
            <a:off x="952382" y="2439921"/>
            <a:ext cx="1898139" cy="860622"/>
          </a:xfrm>
          <a:prstGeom prst="rect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1500166" y="3071810"/>
            <a:ext cx="642942" cy="35719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57290" y="342900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85918" y="264318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643306" y="214311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Радиус сферы, проведённый в точку касания сферы и плоскости, перпендикулярен к касательной плоскости.</a:t>
            </a:r>
            <a:endParaRPr lang="ru-RU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58" y="478632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Теорема (признак касательной плоскости)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643306" y="4429132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Если радиус сферы перпендикулярен к плоскости, проходящей через его конец, лежащий на сфере, то эта плоскость является касательной к сфере.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500034" y="3214686"/>
            <a:ext cx="528641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уга 3"/>
          <p:cNvSpPr/>
          <p:nvPr/>
        </p:nvSpPr>
        <p:spPr>
          <a:xfrm>
            <a:off x="285720" y="571480"/>
            <a:ext cx="2143140" cy="2214578"/>
          </a:xfrm>
          <a:prstGeom prst="arc">
            <a:avLst>
              <a:gd name="adj1" fmla="val 13102267"/>
              <a:gd name="adj2" fmla="val 0"/>
            </a:avLst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285720" y="571480"/>
            <a:ext cx="2143140" cy="2071702"/>
          </a:xfrm>
          <a:prstGeom prst="arc">
            <a:avLst>
              <a:gd name="adj1" fmla="val 21460395"/>
              <a:gd name="adj2" fmla="val 1325227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93822">
            <a:off x="598927" y="323730"/>
            <a:ext cx="2066796" cy="11648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1"/>
            <a:endCxn id="6" idx="3"/>
          </p:cNvCxnSpPr>
          <p:nvPr/>
        </p:nvCxnSpPr>
        <p:spPr>
          <a:xfrm rot="10800000" flipH="1" flipV="1">
            <a:off x="650797" y="582851"/>
            <a:ext cx="1963056" cy="64657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1178695" y="1107265"/>
            <a:ext cx="714380" cy="35719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>
            <a:off x="285720" y="1357298"/>
            <a:ext cx="2143140" cy="642942"/>
          </a:xfrm>
          <a:prstGeom prst="arc">
            <a:avLst>
              <a:gd name="adj1" fmla="val 10869276"/>
              <a:gd name="adj2" fmla="val 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0800000">
            <a:off x="288399" y="1285860"/>
            <a:ext cx="2140461" cy="679896"/>
          </a:xfrm>
          <a:prstGeom prst="arc">
            <a:avLst>
              <a:gd name="adj1" fmla="val 10807338"/>
              <a:gd name="adj2" fmla="val 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142976" y="150017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571604" y="6429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71868" y="285728"/>
            <a:ext cx="53578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ln>
                  <a:solidFill>
                    <a:srgbClr val="0070C0"/>
                  </a:solidFill>
                </a:ln>
              </a:rPr>
              <a:t>Касательной </a:t>
            </a:r>
            <a:r>
              <a:rPr lang="ru-RU" sz="1600" dirty="0" smtClean="0">
                <a:ln>
                  <a:solidFill>
                    <a:srgbClr val="0070C0"/>
                  </a:solidFill>
                </a:ln>
              </a:rPr>
              <a:t>к сфере называется прямая, которая лежит в касательной плоскости и проходит через </a:t>
            </a:r>
            <a:r>
              <a:rPr lang="ru-RU" sz="1600" b="1" i="1" u="sng" dirty="0" smtClean="0">
                <a:ln>
                  <a:solidFill>
                    <a:srgbClr val="0070C0"/>
                  </a:solidFill>
                </a:ln>
              </a:rPr>
              <a:t>точку касания сферы и плоскости.</a:t>
            </a:r>
          </a:p>
          <a:p>
            <a:endParaRPr lang="ru-RU" sz="1600" b="1" i="1" u="sng" dirty="0" smtClean="0">
              <a:ln>
                <a:solidFill>
                  <a:srgbClr val="0070C0"/>
                </a:solidFill>
              </a:ln>
            </a:endParaRPr>
          </a:p>
          <a:p>
            <a:r>
              <a:rPr lang="ru-RU" sz="1600" i="1" dirty="0" smtClean="0">
                <a:ln>
                  <a:solidFill>
                    <a:srgbClr val="0070C0"/>
                  </a:solidFill>
                </a:ln>
              </a:rPr>
              <a:t>Касательная  </a:t>
            </a:r>
            <a:r>
              <a:rPr lang="ru-RU" sz="1600" i="1" u="sng" dirty="0" smtClean="0">
                <a:ln>
                  <a:solidFill>
                    <a:srgbClr val="C00000"/>
                  </a:solidFill>
                </a:ln>
              </a:rPr>
              <a:t>а</a:t>
            </a:r>
            <a:r>
              <a:rPr lang="ru-RU" sz="1600" i="1" dirty="0" smtClean="0">
                <a:ln>
                  <a:solidFill>
                    <a:srgbClr val="0070C0"/>
                  </a:solidFill>
                </a:ln>
              </a:rPr>
              <a:t> имеет со сферой одну общую точку (</a:t>
            </a:r>
            <a:r>
              <a:rPr lang="ru-RU" sz="1600" i="1" dirty="0" err="1" smtClean="0">
                <a:ln>
                  <a:solidFill>
                    <a:srgbClr val="0070C0"/>
                  </a:solidFill>
                </a:ln>
              </a:rPr>
              <a:t>точку</a:t>
            </a:r>
            <a:r>
              <a:rPr lang="ru-RU" sz="1600" i="1" dirty="0" smtClean="0">
                <a:ln>
                  <a:solidFill>
                    <a:srgbClr val="0070C0"/>
                  </a:solidFill>
                </a:ln>
              </a:rPr>
              <a:t> касания </a:t>
            </a:r>
            <a:r>
              <a:rPr lang="ru-RU" sz="1600" i="1" u="sng" dirty="0" smtClean="0">
                <a:ln>
                  <a:solidFill>
                    <a:srgbClr val="C00000"/>
                  </a:solidFill>
                </a:ln>
              </a:rPr>
              <a:t>А</a:t>
            </a:r>
            <a:r>
              <a:rPr lang="ru-RU" sz="1600" i="1" dirty="0" smtClean="0">
                <a:ln>
                  <a:solidFill>
                    <a:srgbClr val="0070C0"/>
                  </a:solidFill>
                </a:ln>
              </a:rPr>
              <a:t> ) и перпендикулярна к радиусу сферы, проведённому в эту точку.</a:t>
            </a:r>
            <a:endParaRPr lang="ru-RU" sz="1600" i="1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48" y="28572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29058" y="2357430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Типовая задача</a:t>
            </a:r>
          </a:p>
          <a:p>
            <a:r>
              <a:rPr lang="ru-RU" i="1" dirty="0" smtClean="0"/>
              <a:t>Все стороны прямоугольного треугольника с катетами 12 см и 16 см касаются сферы, радиус которой равен 5 см. Найдите расстояние от центра сферы до плоскости треугольника.</a:t>
            </a:r>
            <a:endParaRPr lang="ru-RU" i="1" dirty="0"/>
          </a:p>
        </p:txBody>
      </p:sp>
      <p:sp>
        <p:nvSpPr>
          <p:cNvPr id="23" name="Овал 22"/>
          <p:cNvSpPr/>
          <p:nvPr/>
        </p:nvSpPr>
        <p:spPr>
          <a:xfrm>
            <a:off x="285720" y="3357562"/>
            <a:ext cx="2071702" cy="22145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>
            <a:off x="428596" y="3643314"/>
            <a:ext cx="1785950" cy="785818"/>
          </a:xfrm>
          <a:prstGeom prst="arc">
            <a:avLst>
              <a:gd name="adj1" fmla="val 10878294"/>
              <a:gd name="adj2" fmla="val 0"/>
            </a:avLst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>
            <a:off x="428596" y="3500438"/>
            <a:ext cx="1785950" cy="928694"/>
          </a:xfrm>
          <a:prstGeom prst="arc">
            <a:avLst>
              <a:gd name="adj1" fmla="val 24089"/>
              <a:gd name="adj2" fmla="val 108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535753" y="3893347"/>
            <a:ext cx="571504" cy="35719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1000100" y="4214818"/>
            <a:ext cx="1071570" cy="14287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42910" y="3786190"/>
            <a:ext cx="1428760" cy="42862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928662" y="4286256"/>
            <a:ext cx="214314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1107257" y="4321975"/>
            <a:ext cx="71438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071538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1000100" y="4214818"/>
            <a:ext cx="571504" cy="142876"/>
          </a:xfrm>
          <a:prstGeom prst="line">
            <a:avLst/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1214414" y="4214818"/>
            <a:ext cx="857256" cy="357190"/>
          </a:xfrm>
          <a:prstGeom prst="line">
            <a:avLst/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214678" y="4143380"/>
            <a:ext cx="56436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Решение задачи.</a:t>
            </a:r>
          </a:p>
          <a:p>
            <a:r>
              <a:rPr lang="ru-RU" sz="1600" dirty="0" smtClean="0"/>
              <a:t>Из центра сферы проведём перпендикуляр (</a:t>
            </a:r>
            <a:r>
              <a:rPr lang="ru-RU" sz="1600" b="1" i="1" dirty="0" smtClean="0"/>
              <a:t>это расстояние от центра сферы до плоскости треугольника)</a:t>
            </a:r>
            <a:r>
              <a:rPr lang="ru-RU" sz="1600" dirty="0" smtClean="0"/>
              <a:t> к плоскости треугольника и радиус шара.</a:t>
            </a:r>
          </a:p>
          <a:p>
            <a:r>
              <a:rPr lang="ru-RU" sz="1600" dirty="0" smtClean="0"/>
              <a:t>Перпендикуляр к плоскости треугольника пройдёт через середину гипотенузы треугольника, т.к. середина гипотенузы является центром окружности описанной около треугольника.</a:t>
            </a:r>
          </a:p>
          <a:p>
            <a:r>
              <a:rPr lang="ru-RU" sz="1600" dirty="0" smtClean="0"/>
              <a:t>Рассмотрим треугольник  ОАК.  Найдём ОК.</a:t>
            </a:r>
            <a:endParaRPr lang="ru-RU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2000232" y="407194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214414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Полезная задача</a:t>
            </a:r>
          </a:p>
          <a:p>
            <a:r>
              <a:rPr lang="ru-RU" i="1" dirty="0" smtClean="0"/>
              <a:t>Докажите, что все касательные, проведённые из данной точки к сфере, имеют равные длины.</a:t>
            </a:r>
            <a:endParaRPr lang="ru-RU" i="1" dirty="0"/>
          </a:p>
        </p:txBody>
      </p:sp>
      <p:sp>
        <p:nvSpPr>
          <p:cNvPr id="3" name="Овал 2"/>
          <p:cNvSpPr/>
          <p:nvPr/>
        </p:nvSpPr>
        <p:spPr>
          <a:xfrm>
            <a:off x="928662" y="2714620"/>
            <a:ext cx="2928958" cy="28575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>
            <a:off x="928662" y="3500438"/>
            <a:ext cx="2928958" cy="1000132"/>
          </a:xfrm>
          <a:prstGeom prst="arc">
            <a:avLst>
              <a:gd name="adj1" fmla="val 10983871"/>
              <a:gd name="adj2" fmla="val 10832031"/>
            </a:avLst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57356" y="2285992"/>
            <a:ext cx="5572164" cy="25717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928662" y="4857760"/>
            <a:ext cx="6500858" cy="9286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035951" y="3250405"/>
            <a:ext cx="1285884" cy="50006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928794" y="4643446"/>
            <a:ext cx="1357322" cy="35719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71670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429520" y="457200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928926" y="242886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643174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299</TotalTime>
  <Words>687</Words>
  <Application>Microsoft Office PowerPoint</Application>
  <PresentationFormat>Экран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Сфера и шар  учитель математики МБОУ Одинцовской гимназии №13 Владимирова Л.М.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 и шар</dc:title>
  <dc:creator>User</dc:creator>
  <cp:lastModifiedBy>Гимназия №13</cp:lastModifiedBy>
  <cp:revision>36</cp:revision>
  <dcterms:created xsi:type="dcterms:W3CDTF">2012-12-06T02:15:56Z</dcterms:created>
  <dcterms:modified xsi:type="dcterms:W3CDTF">2012-12-11T11:15:48Z</dcterms:modified>
</cp:coreProperties>
</file>