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70" r:id="rId8"/>
    <p:sldId id="264" r:id="rId9"/>
    <p:sldId id="265" r:id="rId10"/>
    <p:sldId id="263" r:id="rId11"/>
    <p:sldId id="266" r:id="rId12"/>
    <p:sldId id="271" r:id="rId13"/>
    <p:sldId id="268" r:id="rId14"/>
    <p:sldId id="269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6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76024-A35A-48D8-9F32-C4CB1C47BFD1}" type="datetimeFigureOut">
              <a:rPr lang="ru-RU" smtClean="0"/>
              <a:pPr/>
              <a:t>18.09.2013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3124D-E51B-4798-BC29-E4216E41B4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571767"/>
          </a:xfrm>
        </p:spPr>
        <p:txBody>
          <a:bodyPr>
            <a:normAutofit/>
          </a:bodyPr>
          <a:lstStyle/>
          <a:p>
            <a:r>
              <a:rPr lang="ru-RU" b="1" dirty="0"/>
              <a:t>Последовательность изготовления деталей из древесины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214414" y="357166"/>
            <a:ext cx="7000924" cy="3429024"/>
          </a:xfrm>
          <a:prstGeom prst="ellipse">
            <a:avLst/>
          </a:prstGeom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+mj-lt"/>
              </a:rPr>
              <a:t>Последовательность изготовления деталей из древесины</a:t>
            </a:r>
            <a:endParaRPr lang="ru-RU" sz="4000" dirty="0">
              <a:latin typeface="+mj-lt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71604" y="3857628"/>
            <a:ext cx="6357982" cy="2714644"/>
          </a:xfrm>
          <a:prstGeom prst="ellipse">
            <a:avLst/>
          </a:prstGeom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</a:rPr>
              <a:t>МКОУ «Касторенская СОШ№1»</a:t>
            </a:r>
          </a:p>
          <a:p>
            <a:pPr algn="ctr"/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</a:rPr>
              <a:t>Учитель технологии: Воронцов В.В.</a:t>
            </a:r>
          </a:p>
          <a:p>
            <a:pPr algn="ctr"/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</a:rPr>
              <a:t>Курская область</a:t>
            </a:r>
          </a:p>
          <a:p>
            <a:pPr algn="ctr"/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</a:rPr>
              <a:t>Касторное 2013.</a:t>
            </a:r>
          </a:p>
        </p:txBody>
      </p:sp>
      <p:sp>
        <p:nvSpPr>
          <p:cNvPr id="6" name="Овал 5"/>
          <p:cNvSpPr/>
          <p:nvPr/>
        </p:nvSpPr>
        <p:spPr>
          <a:xfrm>
            <a:off x="5857884" y="2714620"/>
            <a:ext cx="2857520" cy="1628780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00034" y="2714620"/>
            <a:ext cx="2928958" cy="1714512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rubanok-metallicheskiy-44mm-mei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3000372"/>
            <a:ext cx="1571636" cy="1121771"/>
          </a:xfrm>
          <a:prstGeom prst="rect">
            <a:avLst/>
          </a:prstGeom>
        </p:spPr>
      </p:pic>
      <p:pic>
        <p:nvPicPr>
          <p:cNvPr id="11" name="Рисунок 10" descr="0e337d2b9b1664c6d11f95fdd42462f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20075">
            <a:off x="1131929" y="3237643"/>
            <a:ext cx="1785951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00034" y="214290"/>
            <a:ext cx="3143272" cy="3071834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286380" y="214290"/>
            <a:ext cx="3200416" cy="3071834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00034" y="3571876"/>
            <a:ext cx="3286148" cy="3071834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357818" y="3500438"/>
            <a:ext cx="3214710" cy="3143272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 descr="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928670"/>
            <a:ext cx="2357454" cy="1643074"/>
          </a:xfrm>
          <a:prstGeom prst="rect">
            <a:avLst/>
          </a:prstGeom>
        </p:spPr>
      </p:pic>
      <p:pic>
        <p:nvPicPr>
          <p:cNvPr id="13" name="Рисунок 12" descr="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785794"/>
            <a:ext cx="2214578" cy="1928826"/>
          </a:xfrm>
          <a:prstGeom prst="rect">
            <a:avLst/>
          </a:prstGeom>
        </p:spPr>
      </p:pic>
      <p:pic>
        <p:nvPicPr>
          <p:cNvPr id="14" name="Рисунок 13" descr="6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4214818"/>
            <a:ext cx="2428892" cy="1714512"/>
          </a:xfrm>
          <a:prstGeom prst="rect">
            <a:avLst/>
          </a:prstGeom>
        </p:spPr>
      </p:pic>
      <p:pic>
        <p:nvPicPr>
          <p:cNvPr id="15" name="Рисунок 14" descr="7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4143380"/>
            <a:ext cx="2286016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214290"/>
            <a:ext cx="3643338" cy="2928958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357950" y="185736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000628" y="214290"/>
            <a:ext cx="3643338" cy="2928958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71472" y="3357562"/>
            <a:ext cx="3714776" cy="3286148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785794"/>
            <a:ext cx="2571768" cy="1785950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5072066" y="3429000"/>
            <a:ext cx="3571900" cy="3143272"/>
          </a:xfrm>
          <a:prstGeom prst="ellipse">
            <a:avLst/>
          </a:prstGeom>
          <a:solidFill>
            <a:schemeClr val="bg1"/>
          </a:solidFill>
          <a:ln w="130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 descr="9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785794"/>
            <a:ext cx="2571768" cy="1857388"/>
          </a:xfrm>
          <a:prstGeom prst="rect">
            <a:avLst/>
          </a:prstGeom>
        </p:spPr>
      </p:pic>
      <p:pic>
        <p:nvPicPr>
          <p:cNvPr id="12" name="Рисунок 11" descr="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4071942"/>
            <a:ext cx="2571768" cy="1857388"/>
          </a:xfrm>
          <a:prstGeom prst="rect">
            <a:avLst/>
          </a:prstGeom>
        </p:spPr>
      </p:pic>
      <p:pic>
        <p:nvPicPr>
          <p:cNvPr id="13" name="Рисунок 12" descr="10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4000504"/>
            <a:ext cx="2571768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929066"/>
            <a:ext cx="8229600" cy="2643206"/>
          </a:xfrm>
          <a:solidFill>
            <a:schemeClr val="accent1"/>
          </a:solidFill>
          <a:ln w="127000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   </a:t>
            </a:r>
            <a:r>
              <a:rPr lang="ru-RU" sz="3200" b="1" i="1" dirty="0" smtClean="0">
                <a:solidFill>
                  <a:srgbClr val="FFFF00"/>
                </a:solidFill>
              </a:rPr>
              <a:t>Технологическая карта </a:t>
            </a:r>
            <a:r>
              <a:rPr lang="ru-RU" sz="3200" b="1" dirty="0" smtClean="0">
                <a:solidFill>
                  <a:schemeClr val="bg1"/>
                </a:solidFill>
              </a:rPr>
              <a:t>это таблица в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которой в упрощенном виде излагается   технологический процесс изготовления детали.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00100" y="214290"/>
            <a:ext cx="7072362" cy="3214710"/>
          </a:xfrm>
          <a:prstGeom prst="ellipse">
            <a:avLst/>
          </a:prstGeom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8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+mj-lt"/>
              </a:rPr>
              <a:t>Составим технологическую карту изготовления детали</a:t>
            </a:r>
          </a:p>
          <a:p>
            <a:pPr algn="ctr">
              <a:lnSpc>
                <a:spcPts val="48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( на примере операции № 1)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714356"/>
          <a:ext cx="8715436" cy="3883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2500330"/>
                <a:gridCol w="2286016"/>
                <a:gridCol w="2428892"/>
              </a:tblGrid>
              <a:tr h="185738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Номер операции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Последователь-ность</a:t>
                      </a:r>
                      <a:r>
                        <a:rPr lang="ru-RU" sz="2400" baseline="0" dirty="0" smtClean="0"/>
                        <a:t> выполнения работ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Изображение эскиза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Инструменты, приспособления</a:t>
                      </a:r>
                      <a:endParaRPr lang="ru-RU" sz="2400" dirty="0"/>
                    </a:p>
                  </a:txBody>
                  <a:tcPr/>
                </a:tc>
              </a:tr>
              <a:tr h="882982"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Выбрать заготовку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2400" b="1" dirty="0" smtClean="0"/>
                        <a:t>Карандаш,</a:t>
                      </a:r>
                    </a:p>
                    <a:p>
                      <a:r>
                        <a:rPr lang="ru-RU" sz="2400" b="1" dirty="0" smtClean="0"/>
                        <a:t>линейка</a:t>
                      </a:r>
                      <a:endParaRPr lang="ru-RU" sz="2400" b="1" dirty="0"/>
                    </a:p>
                  </a:txBody>
                  <a:tcPr/>
                </a:tc>
              </a:tr>
              <a:tr h="83727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……………………………………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…………………………………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…………………………………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111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3071810"/>
            <a:ext cx="2214578" cy="49644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643074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/>
              <a:t>Вопросы</a:t>
            </a: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071678"/>
            <a:ext cx="7929618" cy="4429156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Что такое производственный процесс?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В чём отличие технологического процесса от производственного?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Из каких этапов состоит технологический  процесс изготовления детали из древесины?</a:t>
            </a: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Какого специалиста называют технологом?</a:t>
            </a:r>
          </a:p>
          <a:p>
            <a:pPr marL="514350" indent="-514350" algn="l">
              <a:buAutoNum type="arabicPeriod"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928662" y="285728"/>
            <a:ext cx="7500990" cy="1500198"/>
          </a:xfrm>
          <a:prstGeom prst="ellipse">
            <a:avLst/>
          </a:prstGeom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Закрепление знаний</a:t>
            </a:r>
            <a:endParaRPr lang="ru-RU" sz="4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3"/>
            <a:ext cx="4500594" cy="1071569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Литература: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071546"/>
            <a:ext cx="8858312" cy="4567254"/>
          </a:xfrm>
        </p:spPr>
        <p:txBody>
          <a:bodyPr>
            <a:normAutofit/>
          </a:bodyPr>
          <a:lstStyle/>
          <a:p>
            <a:pPr marL="457200" indent="-457200" algn="l"/>
            <a:r>
              <a:rPr lang="ru-RU" b="1" dirty="0" smtClean="0">
                <a:solidFill>
                  <a:schemeClr val="tx1"/>
                </a:solidFill>
              </a:rPr>
              <a:t>     -   Технология. Индустриальные технологии : </a:t>
            </a:r>
          </a:p>
          <a:p>
            <a:pPr marL="457200" indent="-457200" algn="l"/>
            <a:r>
              <a:rPr lang="ru-RU" b="1" dirty="0" smtClean="0">
                <a:solidFill>
                  <a:schemeClr val="tx1"/>
                </a:solidFill>
              </a:rPr>
              <a:t>      5 класс  : учебник для учащихся общеобразовательных учреждений</a:t>
            </a:r>
            <a:r>
              <a:rPr lang="en-US" b="1" dirty="0" smtClean="0">
                <a:solidFill>
                  <a:schemeClr val="tx1"/>
                </a:solidFill>
              </a:rPr>
              <a:t> /</a:t>
            </a:r>
            <a:r>
              <a:rPr lang="ru-RU" b="1" dirty="0" smtClean="0">
                <a:solidFill>
                  <a:schemeClr val="tx1"/>
                </a:solidFill>
              </a:rPr>
              <a:t>   А.Т.Тищенко, В.Д.Симоненко. – М.: Вентана-Граф,     2013.</a:t>
            </a:r>
          </a:p>
          <a:p>
            <a:pPr marL="457200" indent="-457200" algn="l"/>
            <a:r>
              <a:rPr lang="ru-RU" b="1" dirty="0" smtClean="0">
                <a:solidFill>
                  <a:schemeClr val="tx1"/>
                </a:solidFill>
              </a:rPr>
              <a:t>     -    </a:t>
            </a:r>
            <a:r>
              <a:rPr lang="en-US" b="1" dirty="0" smtClean="0">
                <a:solidFill>
                  <a:schemeClr val="tx1"/>
                </a:solidFill>
              </a:rPr>
              <a:t>http://malm.com.ua/shop/20/175/437/p-24046/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785817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/>
              <a:t>Аннотация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000108"/>
            <a:ext cx="7715304" cy="463869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Презентация предназначена для обучающихся 5 класса (мальчики), изучающих последовательность изготовления изделий из древесины  по учебнику «Технология. Индустриальные технологии» 5 класс под редакцией А.Т.Тищенко, В.Д.Симоненко , 2013.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1"/>
            <a:ext cx="7772400" cy="571505"/>
          </a:xfrm>
          <a:effectLst>
            <a:outerShdw dist="50800" sx="1000" sy="1000" algn="ctr" rotWithShape="0">
              <a:schemeClr val="tx2"/>
            </a:outerShd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4900" b="1" i="1" dirty="0" smtClean="0"/>
              <a:t>Цель</a:t>
            </a:r>
            <a:r>
              <a:rPr lang="ru-RU" sz="4000" b="1" i="1" dirty="0" smtClean="0"/>
              <a:t>:</a:t>
            </a:r>
            <a:endParaRPr lang="ru-RU" sz="4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857232"/>
            <a:ext cx="7715304" cy="557216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- ознакомление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с последовательностью изготовления деталей из древесины</a:t>
            </a:r>
            <a:r>
              <a:rPr lang="ru-RU" sz="3600" b="1" dirty="0" smtClean="0">
                <a:solidFill>
                  <a:schemeClr val="tx1"/>
                </a:solidFill>
              </a:rPr>
              <a:t>;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- изучение основ составления технологических карт;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- изучение операций, применяемых при изготовлении изделия из древесины;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- развитие познавательного интереса к изучаемому материалу.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642941"/>
          </a:xfrm>
        </p:spPr>
        <p:txBody>
          <a:bodyPr>
            <a:noAutofit/>
          </a:bodyPr>
          <a:lstStyle/>
          <a:p>
            <a:pPr algn="l"/>
            <a:r>
              <a:rPr lang="ru-RU" b="1" i="1" dirty="0" smtClean="0"/>
              <a:t>Задачи: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928670"/>
            <a:ext cx="7715304" cy="5000660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- знать  последовательность изготовления деталей из древесины;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- уметь составлять технологическую карту;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- уметь работать с новой информацией по теме (отбирать, выделять, обобщать);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- бережно относиться к природным и хозяйственным ресурсам.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00438"/>
            <a:ext cx="7772400" cy="3000396"/>
          </a:xfrm>
        </p:spPr>
        <p:txBody>
          <a:bodyPr>
            <a:normAutofit/>
          </a:bodyPr>
          <a:lstStyle/>
          <a:p>
            <a:pPr algn="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Пример:</a:t>
            </a:r>
            <a:b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готовое изделие -</a:t>
            </a:r>
            <a:b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табурет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28596" y="142852"/>
            <a:ext cx="8072494" cy="3571900"/>
          </a:xfrm>
          <a:prstGeom prst="ellipse">
            <a:avLst/>
          </a:prstGeom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/>
              <a:t>Превращение исходных материалов в готовое изделие с помощью различных инструментов называют </a:t>
            </a:r>
            <a:r>
              <a:rPr lang="ru-RU" sz="3200" b="1" dirty="0" smtClean="0">
                <a:solidFill>
                  <a:srgbClr val="FFFF00"/>
                </a:solidFill>
              </a:rPr>
              <a:t>производственным процессом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85786" y="3357562"/>
            <a:ext cx="3500462" cy="3357586"/>
          </a:xfrm>
          <a:prstGeom prst="roundRect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4572000" y="5500702"/>
            <a:ext cx="4117739" cy="8294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 descr="d41d8cd98f00b204e9800998ecf8427e_31252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3500438"/>
            <a:ext cx="2771782" cy="30146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142852"/>
            <a:ext cx="3071834" cy="192882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accent2"/>
                </a:solidFill>
              </a:rPr>
              <a:t>Пример:</a:t>
            </a:r>
          </a:p>
          <a:p>
            <a:r>
              <a:rPr lang="ru-RU" b="1" i="1" dirty="0" smtClean="0">
                <a:solidFill>
                  <a:schemeClr val="accent2"/>
                </a:solidFill>
              </a:rPr>
              <a:t>изготовление</a:t>
            </a:r>
          </a:p>
          <a:p>
            <a:r>
              <a:rPr lang="ru-RU" b="1" i="1" dirty="0" smtClean="0">
                <a:solidFill>
                  <a:schemeClr val="accent2"/>
                </a:solidFill>
              </a:rPr>
              <a:t>ножки табурета</a:t>
            </a:r>
            <a:endParaRPr lang="ru-RU" b="1" i="1" dirty="0">
              <a:solidFill>
                <a:schemeClr val="accent2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214290"/>
            <a:ext cx="5000660" cy="2271722"/>
          </a:xfrm>
          <a:prstGeom prst="roundRect">
            <a:avLst/>
          </a:prstGeom>
          <a:ln w="1143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Технологический процесс </a:t>
            </a:r>
            <a:r>
              <a:rPr lang="ru-RU" sz="3200" b="1" dirty="0" smtClean="0"/>
              <a:t>это часть производственного процесса</a:t>
            </a:r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 rot="4327601">
            <a:off x="5726326" y="1071210"/>
            <a:ext cx="1695233" cy="4250153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d41d8cd98f00b204e9800998ecf8427e_3125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81210">
            <a:off x="6381462" y="1455251"/>
            <a:ext cx="554930" cy="3298322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642910" y="3000372"/>
            <a:ext cx="2857520" cy="1428760"/>
          </a:xfrm>
          <a:prstGeom prst="roundRect">
            <a:avLst/>
          </a:prstGeom>
          <a:ln w="1079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технологические</a:t>
            </a:r>
          </a:p>
          <a:p>
            <a:pPr algn="ctr"/>
            <a:r>
              <a:rPr lang="ru-RU" sz="2400" b="1" dirty="0" smtClean="0"/>
              <a:t>операции </a:t>
            </a:r>
            <a:r>
              <a:rPr lang="ru-RU" sz="2400" b="1" dirty="0" smtClean="0">
                <a:solidFill>
                  <a:srgbClr val="FFFF00"/>
                </a:solidFill>
              </a:rPr>
              <a:t>подготовительные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1928794" y="2571744"/>
            <a:ext cx="285752" cy="357190"/>
          </a:xfrm>
          <a:prstGeom prst="downArrow">
            <a:avLst>
              <a:gd name="adj1" fmla="val 50000"/>
              <a:gd name="adj2" fmla="val 42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00760" y="4786322"/>
            <a:ext cx="2786082" cy="1785950"/>
          </a:xfrm>
          <a:prstGeom prst="roundRect">
            <a:avLst/>
          </a:prstGeom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технологические операции </a:t>
            </a:r>
            <a:r>
              <a:rPr lang="ru-RU" sz="2400" b="1" dirty="0" smtClean="0">
                <a:solidFill>
                  <a:srgbClr val="FFFF00"/>
                </a:solidFill>
              </a:rPr>
              <a:t>отделочные</a:t>
            </a:r>
            <a:r>
              <a:rPr lang="ru-RU" sz="2400" b="1" dirty="0" smtClean="0"/>
              <a:t> </a:t>
            </a:r>
            <a:endParaRPr lang="ru-RU" sz="2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71736" y="4786322"/>
            <a:ext cx="2843226" cy="1843094"/>
          </a:xfrm>
          <a:prstGeom prst="roundRect">
            <a:avLst/>
          </a:prstGeom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технологические операции </a:t>
            </a:r>
            <a:r>
              <a:rPr lang="ru-RU" sz="2400" b="1" dirty="0" smtClean="0">
                <a:solidFill>
                  <a:srgbClr val="FFFF00"/>
                </a:solidFill>
              </a:rPr>
              <a:t>обрабатывающие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8585092">
            <a:off x="2252073" y="4535160"/>
            <a:ext cx="285752" cy="417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 rot="16017236">
            <a:off x="5584418" y="5506000"/>
            <a:ext cx="282538" cy="414077"/>
          </a:xfrm>
          <a:prstGeom prst="downArrow">
            <a:avLst>
              <a:gd name="adj1" fmla="val 50000"/>
              <a:gd name="adj2" fmla="val 434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8215370" cy="6143667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bg1"/>
                </a:solidFill>
              </a:rPr>
              <a:t>  На предприятиях технологические процессы разрабатывают </a:t>
            </a:r>
            <a:r>
              <a:rPr lang="ru-RU" sz="3600" b="1" i="1" dirty="0" smtClean="0">
                <a:solidFill>
                  <a:srgbClr val="FFFF00"/>
                </a:solidFill>
              </a:rPr>
              <a:t>технологи</a:t>
            </a:r>
            <a:r>
              <a:rPr lang="ru-RU" sz="3200" b="1" i="1" dirty="0" smtClean="0">
                <a:solidFill>
                  <a:schemeClr val="bg1"/>
                </a:solidFill>
              </a:rPr>
              <a:t>.</a:t>
            </a:r>
            <a:br>
              <a:rPr lang="ru-RU" sz="3200" b="1" i="1" dirty="0" smtClean="0">
                <a:solidFill>
                  <a:schemeClr val="bg1"/>
                </a:solidFill>
              </a:rPr>
            </a:br>
            <a:r>
              <a:rPr lang="ru-RU" sz="3200" b="1" i="1" dirty="0" smtClean="0">
                <a:solidFill>
                  <a:schemeClr val="bg1"/>
                </a:solidFill>
              </a:rPr>
              <a:t/>
            </a:r>
            <a:br>
              <a:rPr lang="ru-RU" sz="3200" b="1" i="1" dirty="0" smtClean="0">
                <a:solidFill>
                  <a:schemeClr val="bg1"/>
                </a:solidFill>
              </a:rPr>
            </a:b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rgbClr val="FFFF00"/>
                </a:solidFill>
              </a:rPr>
              <a:t>Технолог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устанавливает последовательность операций, выбирает вид заготовки, инструменты и приспособления, определяет квалификацию рабочего, необходимую для выполнения данной работы.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72" y="285728"/>
            <a:ext cx="8072494" cy="1414490"/>
          </a:xfrm>
          <a:prstGeom prst="roundRect">
            <a:avLst/>
          </a:prstGeom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Для изготовления ножки табурета необходим </a:t>
            </a:r>
            <a:r>
              <a:rPr lang="ru-RU" sz="3200" b="1" i="1" dirty="0" smtClean="0">
                <a:solidFill>
                  <a:srgbClr val="FFFF00"/>
                </a:solidFill>
              </a:rPr>
              <a:t>чертёж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2071678"/>
          <a:ext cx="8358246" cy="4143404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41434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857884" y="5483562"/>
          <a:ext cx="2928958" cy="731520"/>
        </p:xfrm>
        <a:graphic>
          <a:graphicData uri="http://schemas.openxmlformats.org/drawingml/2006/table">
            <a:tbl>
              <a:tblPr/>
              <a:tblGrid>
                <a:gridCol w="2190750"/>
                <a:gridCol w="738208"/>
              </a:tblGrid>
              <a:tr h="304800">
                <a:tc>
                  <a:txBody>
                    <a:bodyPr/>
                    <a:lstStyle/>
                    <a:p>
                      <a:r>
                        <a:rPr lang="ru-RU" dirty="0" smtClean="0"/>
                        <a:t>Ножка табурета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М 1:2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20">
                <a:tc>
                  <a:txBody>
                    <a:bodyPr/>
                    <a:lstStyle/>
                    <a:p>
                      <a:r>
                        <a:rPr lang="ru-RU" dirty="0" smtClean="0"/>
                        <a:t>Древесина берёза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428728" y="2928934"/>
            <a:ext cx="4786346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768" y="2928934"/>
            <a:ext cx="1000132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179489" y="3821115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965041" y="3821909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6893735" y="3821909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7894661" y="3821115"/>
            <a:ext cx="49927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>
            <a:off x="1000100" y="292893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1000100" y="3571876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463521" y="3250405"/>
            <a:ext cx="150099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357290" y="4000504"/>
            <a:ext cx="48577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 flipH="1" flipV="1">
            <a:off x="1142976" y="3643314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1107257" y="282177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1428728" y="400050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5715008" y="400050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7143768" y="4000504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7286644" y="400050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>
            <a:off x="7143768" y="400050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286116" y="3571876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400</a:t>
            </a:r>
            <a:endParaRPr lang="ru-RU" sz="2400" dirty="0"/>
          </a:p>
        </p:txBody>
      </p:sp>
      <p:sp>
        <p:nvSpPr>
          <p:cNvPr id="62" name="TextBox 61"/>
          <p:cNvSpPr txBox="1"/>
          <p:nvPr/>
        </p:nvSpPr>
        <p:spPr>
          <a:xfrm>
            <a:off x="7429520" y="3643314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50</a:t>
            </a:r>
            <a:endParaRPr lang="ru-RU" sz="2400" dirty="0"/>
          </a:p>
        </p:txBody>
      </p:sp>
      <p:sp>
        <p:nvSpPr>
          <p:cNvPr id="63" name="TextBox 62"/>
          <p:cNvSpPr txBox="1"/>
          <p:nvPr/>
        </p:nvSpPr>
        <p:spPr>
          <a:xfrm rot="16200000">
            <a:off x="722610" y="298385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40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85786" y="142852"/>
            <a:ext cx="7572428" cy="1714512"/>
          </a:xfrm>
          <a:prstGeom prst="ellipse">
            <a:avLst/>
          </a:prstGeom>
          <a:ln w="1238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Рассмотрим технологический процесс</a:t>
            </a:r>
            <a:endParaRPr lang="ru-RU" sz="3600" b="1" dirty="0"/>
          </a:p>
        </p:txBody>
      </p:sp>
      <p:sp>
        <p:nvSpPr>
          <p:cNvPr id="7" name="Овал 6"/>
          <p:cNvSpPr/>
          <p:nvPr/>
        </p:nvSpPr>
        <p:spPr>
          <a:xfrm>
            <a:off x="214282" y="1857364"/>
            <a:ext cx="3214710" cy="3143272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786050" y="4000504"/>
            <a:ext cx="3714776" cy="2714644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786446" y="1785926"/>
            <a:ext cx="3214710" cy="3143272"/>
          </a:xfrm>
          <a:prstGeom prst="ellipse">
            <a:avLst/>
          </a:prstGeom>
          <a:solidFill>
            <a:schemeClr val="bg1"/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 descr="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714620"/>
            <a:ext cx="2643206" cy="1500198"/>
          </a:xfrm>
          <a:prstGeom prst="rect">
            <a:avLst/>
          </a:prstGeom>
        </p:spPr>
      </p:pic>
      <p:pic>
        <p:nvPicPr>
          <p:cNvPr id="17" name="Рисунок 16" descr="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2428868"/>
            <a:ext cx="2357454" cy="1857388"/>
          </a:xfrm>
          <a:prstGeom prst="rect">
            <a:avLst/>
          </a:prstGeom>
        </p:spPr>
      </p:pic>
      <p:pic>
        <p:nvPicPr>
          <p:cNvPr id="18" name="Рисунок 17" descr="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4500570"/>
            <a:ext cx="2643206" cy="17145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316</Words>
  <Application>Microsoft Office PowerPoint</Application>
  <PresentationFormat>Экран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Последовательность изготовления деталей из древесины</vt:lpstr>
      <vt:lpstr>Аннотация</vt:lpstr>
      <vt:lpstr>Цель:</vt:lpstr>
      <vt:lpstr>Задачи:</vt:lpstr>
      <vt:lpstr>Пример: готовое изделие - табурет</vt:lpstr>
      <vt:lpstr>Слайд 6</vt:lpstr>
      <vt:lpstr>  На предприятиях технологические процессы разрабатывают технологи.   Технолог устанавливает последовательность операций, выбирает вид заготовки, инструменты и приспособления, определяет квалификацию рабочего, необходимую для выполнения данной работы. </vt:lpstr>
      <vt:lpstr>Слайд 8</vt:lpstr>
      <vt:lpstr>Слайд 9</vt:lpstr>
      <vt:lpstr>Слайд 10</vt:lpstr>
      <vt:lpstr>Слайд 11</vt:lpstr>
      <vt:lpstr>   Технологическая карта это таблица в  которой в упрощенном виде излагается   технологический процесс изготовления детали.</vt:lpstr>
      <vt:lpstr>Слайд 13</vt:lpstr>
      <vt:lpstr>Вопросы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Последовательность изготовления деталей из древесины</dc:title>
  <dc:creator>Владимир</dc:creator>
  <cp:lastModifiedBy>Владимир</cp:lastModifiedBy>
  <cp:revision>64</cp:revision>
  <dcterms:created xsi:type="dcterms:W3CDTF">2013-09-17T13:32:29Z</dcterms:created>
  <dcterms:modified xsi:type="dcterms:W3CDTF">2013-09-18T18:43:32Z</dcterms:modified>
</cp:coreProperties>
</file>