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72" r:id="rId4"/>
    <p:sldId id="257" r:id="rId5"/>
    <p:sldId id="258" r:id="rId6"/>
    <p:sldId id="260" r:id="rId7"/>
    <p:sldId id="261" r:id="rId8"/>
    <p:sldId id="262" r:id="rId9"/>
    <p:sldId id="263" r:id="rId10"/>
    <p:sldId id="266" r:id="rId11"/>
    <p:sldId id="267" r:id="rId12"/>
    <p:sldId id="270" r:id="rId13"/>
    <p:sldId id="268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14168-AC55-4777-9632-EEBD8150466B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EFB0F-B262-4A2F-96DF-933711A09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p=2&amp;ed=1&amp;text=%D0%92%D1%8B%D1%81%D0%BA%D0%B0%D0%B7%D1%8B%D0%B2%D0%B0%D0%BD%D0%B8%D1%8F%20%D0%BE%20%D0%BA%D0%BE%D0%BB%D0%BB%D0%B5%D0%BA%D1%82%D0%B8%D0%B2%D0%B8%D0%B7%D0%B0%D1%86%D0%B8%D0%B8&amp;spsite=www.rg-rb.de&amp;img_url=uatoday.net/static/dyn/articlesimg/kolhoz5.jpg&amp;rpt=sim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8;&#1077;&#1084;&#1103;%20&#1080;&#1085;&#1076;&#1091;&#1089;&#1090;&#1088;.&#1089;&#1082;&#1072;&#1095;&#1082;&#1072;.oms" TargetMode="External"/><Relationship Id="rId2" Type="http://schemas.openxmlformats.org/officeDocument/2006/relationships/hyperlink" Target="&#1048;&#1085;&#1076;&#1091;&#1089;&#1090;&#1088;&#1080;&#1072;&#1083;&#1080;&#1079;&#1072;&#1094;&#1080;&#1103;..pptx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83;&#1083;&#1077;&#1082;&#1090;&#1080;&#1074;&#1080;&#1079;&#1072;&#1094;&#1080;&#1103;.pptx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«По небу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 тучи бегают,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Дождями 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  сумрак сжат,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Под старою телегою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рабочие лежат.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 слышит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   шепот гордый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Вода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и под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   и над: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«Через четыре 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года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здесь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будет</a:t>
            </a:r>
            <a:b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                   город-сад!»</a:t>
            </a:r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Итоги и последствия  индустриализации.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143372" y="714356"/>
            <a:ext cx="1000132" cy="58579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85992"/>
            <a:ext cx="3143272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Созданы новые отрасли промышленности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714356"/>
            <a:ext cx="3143272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Реконструирована материально-техническая база народного хозяйства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500702"/>
            <a:ext cx="3214710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Ликвидирована безработица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3143272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Достигнута экономическая независимость страны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3929066"/>
            <a:ext cx="3071834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Стимулирование экстенсивного развития экономики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5500702"/>
            <a:ext cx="3071834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Развитие внеэкономических форм принуждения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785794"/>
            <a:ext cx="3143272" cy="10715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Складывание в стране административно-командной системы управления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2285992"/>
            <a:ext cx="3071834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Укрепление обороноспособности страны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>
            <a:stCxn id="3" idx="1"/>
          </p:cNvCxnSpPr>
          <p:nvPr/>
        </p:nvCxnSpPr>
        <p:spPr>
          <a:xfrm rot="16200000" flipV="1">
            <a:off x="3609076" y="891465"/>
            <a:ext cx="429242" cy="9322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3357554" y="2857496"/>
            <a:ext cx="785818" cy="1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3357554" y="4357694"/>
            <a:ext cx="785818" cy="35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3"/>
            <a:endCxn id="6" idx="3"/>
          </p:cNvCxnSpPr>
          <p:nvPr/>
        </p:nvCxnSpPr>
        <p:spPr>
          <a:xfrm rot="5400000">
            <a:off x="3734091" y="5409302"/>
            <a:ext cx="250648" cy="860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7"/>
            <a:endCxn id="10" idx="1"/>
          </p:cNvCxnSpPr>
          <p:nvPr/>
        </p:nvCxnSpPr>
        <p:spPr>
          <a:xfrm rot="5400000" flipH="1" flipV="1">
            <a:off x="5266418" y="1052199"/>
            <a:ext cx="250648" cy="7894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143504" y="285749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8" idx="1"/>
          </p:cNvCxnSpPr>
          <p:nvPr/>
        </p:nvCxnSpPr>
        <p:spPr>
          <a:xfrm>
            <a:off x="5143504" y="4357694"/>
            <a:ext cx="71438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3" idx="5"/>
            <a:endCxn id="9" idx="1"/>
          </p:cNvCxnSpPr>
          <p:nvPr/>
        </p:nvCxnSpPr>
        <p:spPr>
          <a:xfrm rot="16200000" flipH="1">
            <a:off x="5302137" y="5409302"/>
            <a:ext cx="250648" cy="860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Итоги и последствия коллективизации.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214810" y="857232"/>
            <a:ext cx="1000132" cy="42862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3643314"/>
            <a:ext cx="3143272" cy="12144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Потеря экономических стимулов к труду в сельском хозяйстве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643314"/>
            <a:ext cx="3286148" cy="12144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Уничтожение частного сектора в сельском хозяйстве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86446" y="1571612"/>
            <a:ext cx="3143272" cy="12144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Отчуждение крестьян от собственности на землю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571612"/>
            <a:ext cx="3286148" cy="12144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Ликвидация слоя зажиточных крестьян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5715016"/>
            <a:ext cx="7572428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Замедление темпов роста сельскохозяйственного производства и постоянное обострение продовольственной проблемы в стране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>
            <a:endCxn id="10" idx="3"/>
          </p:cNvCxnSpPr>
          <p:nvPr/>
        </p:nvCxnSpPr>
        <p:spPr>
          <a:xfrm rot="10800000">
            <a:off x="3500430" y="2178836"/>
            <a:ext cx="71438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3500430" y="392906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9" idx="1"/>
          </p:cNvCxnSpPr>
          <p:nvPr/>
        </p:nvCxnSpPr>
        <p:spPr>
          <a:xfrm flipV="1">
            <a:off x="5143504" y="2178835"/>
            <a:ext cx="642942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143504" y="392906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6" idx="4"/>
          </p:cNvCxnSpPr>
          <p:nvPr/>
        </p:nvCxnSpPr>
        <p:spPr>
          <a:xfrm rot="5400000">
            <a:off x="4429124" y="542926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Проблема: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Модернизация в СССР –  </a:t>
            </a: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это триумф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или  трагедия?</a:t>
            </a:r>
            <a:br>
              <a:rPr lang="ru-RU" sz="5400" dirty="0" smtClean="0">
                <a:solidFill>
                  <a:schemeClr val="bg1"/>
                </a:solidFill>
              </a:rPr>
            </a:b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7256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Домашнее задание:</a:t>
            </a:r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600" dirty="0" smtClean="0">
                <a:solidFill>
                  <a:schemeClr val="bg1"/>
                </a:solidFill>
              </a:rPr>
              <a:t>Сочинение-размышление (эссе) :  за индустриализацию была заплачена большая цена – коллективизация. Но, что стало бы со страной, не заплати мы эту цену?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1.Главными итогами индустриализации в СССР стали: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интеграция страны в мировую экономическую систему;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б) превращение СССР в мощную индустриально-аграрную державу;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в) создание военно-промышленного комплекса4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г) обретение экономической независимости.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2.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Символом нового облика страны стал Московский метрополитен, первая очередь которого вступила в строй в: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1932г.;  б) 1933г.;  в) 1935г.4  г)1936г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3. Паспортная система была введена: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1932г.;.  Б) 1933г.;  в)1935г.4  г) 1936г.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4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 1931г.в СССР была принята концепция модернизации армии, которую предложил: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К.Е.Ворошилов;  б) М.Н.Тухачевский;  в) В.К.Блюхер;  Г) И.П.Уборевич.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5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Главные социально-экономические последствия политики сплошной коллективизации: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ликвидация прослойки наиболее трудолюбивых, предприимчивых крестьян;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б) отчуждение крестьян от собственности и результатов своего труда;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в) ослабление экономических стимулов развития сельскохозяйственного производства;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г) все вышеназванное.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6.Характерными чертами развития советской образовательной системы в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1930-е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годы являлись: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введение всеобщего  обязательного среднего образования;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б) введение обязательного начального образования;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в)создание государственной системы образования;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г) </a:t>
            </a:r>
            <a:r>
              <a:rPr lang="ru-RU" sz="2000" b="1" dirty="0" err="1" smtClean="0">
                <a:solidFill>
                  <a:schemeClr val="bg1"/>
                </a:solidFill>
              </a:rPr>
              <a:t>идеологизация</a:t>
            </a:r>
            <a:r>
              <a:rPr lang="ru-RU" sz="2000" b="1" dirty="0" smtClean="0">
                <a:solidFill>
                  <a:schemeClr val="bg1"/>
                </a:solidFill>
              </a:rPr>
              <a:t> образования.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7. Первый  тракторный завод в СССР был построен в 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Минске;  б) Челябинске;  в) Сталинграде;  г) Москве.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8.Система расчета оплаты труда колхозников: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система паев;  б) зарплата в рублях;  в) трудодни; г) </a:t>
            </a:r>
            <a:r>
              <a:rPr lang="ru-RU" sz="2000" b="1" dirty="0" err="1" smtClean="0">
                <a:solidFill>
                  <a:schemeClr val="bg1"/>
                </a:solidFill>
              </a:rPr>
              <a:t>натурпродуктами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9. «</a:t>
            </a:r>
            <a:r>
              <a:rPr lang="ru-RU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Двадцатипятитысячники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» это: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25 тысяч передовиков социалистического соревнования по всей стране;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б) ударники, получавшие зарплату в 25 тыс. руб. в год;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в) рабочие, члены ВКП(б), направленные на село для организации колхозов;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г) члены Промышленной партии, репрессированные в 30-е годы.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10.Мера, принятая правительством в районах массового голода начала 30-х годов: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а) распределение помощи Лиги Наций;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б) запрет выхода крестьян из зоны бедствий, окружение их войсками;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в) переселение голодающих крестьян в благополучные районы;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г) доставка продуктов питания и хлеба голодающим из благополучных районов.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4572008"/>
          </a:xfrm>
        </p:spPr>
        <p:txBody>
          <a:bodyPr>
            <a:noAutofit/>
          </a:bodyPr>
          <a:lstStyle/>
          <a:p>
            <a:r>
              <a:rPr lang="ru-RU" sz="54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Тема </a:t>
            </a:r>
            <a:r>
              <a:rPr lang="ru-RU" sz="5400" b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урока</a:t>
            </a:r>
            <a:r>
              <a:rPr lang="ru-RU" sz="5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: </a:t>
            </a:r>
            <a:r>
              <a:rPr lang="ru-RU" sz="5400" b="1" dirty="0" smtClean="0">
                <a:solidFill>
                  <a:schemeClr val="bg1"/>
                </a:solidFill>
              </a:rPr>
              <a:t/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smtClean="0">
                <a:solidFill>
                  <a:schemeClr val="bg1"/>
                </a:solidFill>
              </a:rPr>
              <a:t/>
            </a:r>
            <a:br>
              <a:rPr lang="en-US" sz="5400" b="1" smtClean="0">
                <a:solidFill>
                  <a:schemeClr val="bg1"/>
                </a:solidFill>
              </a:rPr>
            </a:br>
            <a:r>
              <a:rPr lang="ru-RU" sz="5400" b="1" smtClean="0">
                <a:solidFill>
                  <a:schemeClr val="bg1"/>
                </a:solidFill>
              </a:rPr>
              <a:t>Модернизация </a:t>
            </a:r>
            <a:r>
              <a:rPr lang="ru-RU" sz="5400" b="1" dirty="0">
                <a:solidFill>
                  <a:schemeClr val="bg1"/>
                </a:solidFill>
              </a:rPr>
              <a:t>в СССР: триумф </a:t>
            </a:r>
            <a:r>
              <a:rPr lang="ru-RU" sz="5400" b="1" dirty="0" smtClean="0">
                <a:solidFill>
                  <a:schemeClr val="bg1"/>
                </a:solidFill>
              </a:rPr>
              <a:t>и трагедия.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86190"/>
            <a:ext cx="8929718" cy="3071810"/>
          </a:xfrm>
        </p:spPr>
        <p:txBody>
          <a:bodyPr>
            <a:normAutofit/>
          </a:bodyPr>
          <a:lstStyle/>
          <a:p>
            <a:pPr algn="r"/>
            <a:endParaRPr lang="ru-RU" b="1" dirty="0" smtClean="0">
              <a:solidFill>
                <a:schemeClr val="bg2"/>
              </a:solidFill>
            </a:endParaRPr>
          </a:p>
          <a:p>
            <a:pPr algn="r"/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Отыщи всему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начало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 </a:t>
            </a:r>
            <a:r>
              <a:rPr lang="ru-RU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ты многое поймешь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».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0"/>
            <a:ext cx="5972188" cy="207167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6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Проблема урока:</a:t>
            </a:r>
            <a:endParaRPr lang="ru-RU" sz="60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72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Модернизация в СССР –  это триумф </a:t>
            </a:r>
          </a:p>
          <a:p>
            <a:pPr algn="ctr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или  трагедия?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i-tmb-0x" descr="http://im5-tub.yandex.net/i?id=30298274&amp;tov=5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357695"/>
            <a:ext cx="2000232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news2000.org.ua/img/paper/4/4/44256/F2-plakat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52"/>
            <a:ext cx="27860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Цель урока:</a:t>
            </a:r>
            <a:r>
              <a:rPr lang="ru-RU" sz="4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/>
            </a:r>
            <a:br>
              <a:rPr lang="ru-RU" sz="48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endParaRPr lang="ru-RU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  </a:t>
            </a:r>
            <a:r>
              <a:rPr lang="ru-RU" sz="5800" b="1" dirty="0" smtClean="0">
                <a:solidFill>
                  <a:schemeClr val="bg1"/>
                </a:solidFill>
              </a:rPr>
              <a:t>обобщение  </a:t>
            </a:r>
            <a:r>
              <a:rPr lang="ru-RU" sz="5800" b="1" dirty="0">
                <a:solidFill>
                  <a:schemeClr val="bg1"/>
                </a:solidFill>
              </a:rPr>
              <a:t>знаний </a:t>
            </a:r>
            <a:endParaRPr lang="ru-RU" sz="58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5800" b="1" dirty="0" smtClean="0">
                <a:solidFill>
                  <a:schemeClr val="bg1"/>
                </a:solidFill>
              </a:rPr>
              <a:t>по   </a:t>
            </a:r>
            <a:r>
              <a:rPr lang="ru-RU" sz="5800" b="1" dirty="0">
                <a:solidFill>
                  <a:schemeClr val="bg1"/>
                </a:solidFill>
              </a:rPr>
              <a:t>теме </a:t>
            </a:r>
            <a:endParaRPr lang="ru-RU" sz="58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5800" b="1" dirty="0" smtClean="0">
                <a:solidFill>
                  <a:schemeClr val="bg1"/>
                </a:solidFill>
              </a:rPr>
              <a:t>«</a:t>
            </a:r>
            <a:r>
              <a:rPr lang="ru-RU" sz="5800" b="1" dirty="0">
                <a:solidFill>
                  <a:schemeClr val="bg1"/>
                </a:solidFill>
              </a:rPr>
              <a:t>Советское </a:t>
            </a:r>
            <a:r>
              <a:rPr lang="ru-RU" sz="5800" b="1" dirty="0" smtClean="0">
                <a:solidFill>
                  <a:schemeClr val="bg1"/>
                </a:solidFill>
              </a:rPr>
              <a:t>государство</a:t>
            </a:r>
          </a:p>
          <a:p>
            <a:pPr algn="ctr">
              <a:buNone/>
            </a:pPr>
            <a:r>
              <a:rPr lang="ru-RU" sz="5800" b="1" dirty="0" smtClean="0">
                <a:solidFill>
                  <a:schemeClr val="bg1"/>
                </a:solidFill>
              </a:rPr>
              <a:t>и </a:t>
            </a:r>
            <a:r>
              <a:rPr lang="ru-RU" sz="5800" b="1" dirty="0">
                <a:solidFill>
                  <a:schemeClr val="bg1"/>
                </a:solidFill>
              </a:rPr>
              <a:t>общество в 20-30гг.  </a:t>
            </a:r>
            <a:r>
              <a:rPr lang="ru-RU" sz="5800" b="1" dirty="0" smtClean="0">
                <a:solidFill>
                  <a:schemeClr val="bg1"/>
                </a:solidFill>
              </a:rPr>
              <a:t>    </a:t>
            </a:r>
            <a:r>
              <a:rPr lang="en-US" sz="5800" b="1" dirty="0" smtClean="0">
                <a:solidFill>
                  <a:schemeClr val="bg1"/>
                </a:solidFill>
              </a:rPr>
              <a:t>XX</a:t>
            </a:r>
            <a:r>
              <a:rPr lang="ru-RU" sz="5800" b="1" dirty="0" smtClean="0">
                <a:solidFill>
                  <a:schemeClr val="bg1"/>
                </a:solidFill>
              </a:rPr>
              <a:t> </a:t>
            </a:r>
            <a:r>
              <a:rPr lang="ru-RU" sz="5800" b="1" dirty="0">
                <a:solidFill>
                  <a:schemeClr val="bg1"/>
                </a:solidFill>
              </a:rPr>
              <a:t>века</a:t>
            </a:r>
            <a:r>
              <a:rPr lang="ru-RU" sz="5800" b="1" dirty="0" smtClean="0">
                <a:solidFill>
                  <a:schemeClr val="bg1"/>
                </a:solidFill>
              </a:rPr>
              <a:t>».</a:t>
            </a:r>
            <a:endParaRPr lang="ru-RU" sz="5800" dirty="0">
              <a:solidFill>
                <a:schemeClr val="bg1"/>
              </a:solidFill>
            </a:endParaRPr>
          </a:p>
          <a:p>
            <a:pPr>
              <a:buNone/>
            </a:pPr>
            <a:endParaRPr lang="ru-RU" sz="5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4800" b="1" u="sng" dirty="0"/>
              <a:t> </a:t>
            </a: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0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Задачи урока: </a:t>
            </a:r>
            <a:r>
              <a:rPr lang="ru-RU" sz="4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endParaRPr lang="ru-RU" sz="4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1.создать условия на уроке для понимания противоречивости такого явления в истории как «сталинская модернизация» и подвести учащихся к самостоятельному выводу по проблеме урока; 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2. развивать навыки критического мышления у учащихся в процессе изучения исторических событий и причин их появления;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3.продолжить формирование личности, ориентированной на общечеловеческие ценности, уважение к себе как к личности через проявление собственного мнения, отстаивание своей точки зрения и уважение к мнению других.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32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Модернизация </a:t>
            </a:r>
            <a:r>
              <a:rPr lang="ru-RU" sz="3200" dirty="0" smtClean="0">
                <a:solidFill>
                  <a:schemeClr val="bg1"/>
                </a:solidFill>
              </a:rPr>
              <a:t>– это обновление во всех сферах общества;  ускоренное    освоение достижений индустриальной цивилизации.</a:t>
            </a:r>
            <a:r>
              <a:rPr lang="ru-RU" sz="3200" dirty="0">
                <a:solidFill>
                  <a:schemeClr val="bg1"/>
                </a:solidFill>
              </a:rPr>
              <a:t/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Индустриализация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– процесс создания крупного машинного производства. Прежде всего  тяжелой промышленности (энергетики, металлургии, машиностроения и т.д.).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Коллективизация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– это создание коллективного крестьянского хозяйства, приведшее на практике к отчуждению крестьян от собственности на землю от результатов своего труда.    </a:t>
            </a:r>
            <a:r>
              <a:rPr lang="ru-RU" sz="3200" dirty="0" smtClean="0">
                <a:solidFill>
                  <a:schemeClr val="bg1"/>
                </a:solidFill>
                <a:hlinkClick r:id="rId2" action="ppaction://hlinkpres?slideindex=1&amp;slidetitle="/>
              </a:rPr>
              <a:t>Индустриализация..</a:t>
            </a:r>
            <a:r>
              <a:rPr lang="en-US" sz="3200" dirty="0" err="1" smtClean="0">
                <a:solidFill>
                  <a:schemeClr val="bg1"/>
                </a:solidFill>
                <a:hlinkClick r:id="rId2" action="ppaction://hlinkpres?slideindex=1&amp;slidetitle="/>
              </a:rPr>
              <a:t>pptx</a:t>
            </a:r>
            <a:r>
              <a:rPr lang="ru-RU" sz="3200" dirty="0" smtClean="0">
                <a:solidFill>
                  <a:schemeClr val="bg1"/>
                </a:solidFill>
              </a:rPr>
              <a:t>     </a:t>
            </a:r>
            <a:r>
              <a:rPr lang="ru-RU" sz="2000" dirty="0" smtClean="0">
                <a:solidFill>
                  <a:schemeClr val="bg1"/>
                </a:solidFill>
                <a:hlinkClick r:id="rId3" action="ppaction://hlinkfile"/>
              </a:rPr>
              <a:t>Бремя </a:t>
            </a:r>
            <a:r>
              <a:rPr lang="ru-RU" sz="2000" dirty="0" err="1" smtClean="0">
                <a:solidFill>
                  <a:schemeClr val="bg1"/>
                </a:solidFill>
                <a:hlinkClick r:id="rId3" action="ppaction://hlinkfile"/>
              </a:rPr>
              <a:t>индустр.скачка</a:t>
            </a:r>
            <a:r>
              <a:rPr lang="ru-RU" sz="2000" dirty="0" smtClean="0">
                <a:solidFill>
                  <a:schemeClr val="bg1"/>
                </a:solidFill>
                <a:hlinkClick r:id="rId3" action="ppaction://hlinkfile"/>
              </a:rPr>
              <a:t>.</a:t>
            </a:r>
            <a:r>
              <a:rPr lang="en-US" sz="2000" dirty="0" err="1" smtClean="0">
                <a:solidFill>
                  <a:schemeClr val="bg1"/>
                </a:solidFill>
                <a:hlinkClick r:id="rId3" action="ppaction://hlinkfile"/>
              </a:rPr>
              <a:t>oms</a:t>
            </a: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onotype Corsiva" pitchFamily="66" charset="0"/>
              </a:rPr>
              <a:t>Стройки пятилеток в Оренбуржье.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0042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Швейная фабрики № 1 и №2, сапоговаляльная фабрика, хлебозавод № 1.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Строился комбикормовый завод.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1930г</a:t>
            </a:r>
            <a:r>
              <a:rPr lang="ru-RU" sz="2000" b="1" dirty="0" smtClean="0">
                <a:solidFill>
                  <a:schemeClr val="bg1"/>
                </a:solidFill>
              </a:rPr>
              <a:t>. - железнодорожная линия Орск—Троицк с веткой от Карталы к Магнитогорску.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1931г</a:t>
            </a:r>
            <a:r>
              <a:rPr lang="ru-RU" sz="2000" b="1" dirty="0" smtClean="0">
                <a:solidFill>
                  <a:schemeClr val="bg1"/>
                </a:solidFill>
              </a:rPr>
              <a:t>. - в Оренбурге создан завод им. Кирова, заработал известковый завод.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1932г</a:t>
            </a:r>
            <a:r>
              <a:rPr lang="ru-RU" sz="2000" b="1" dirty="0" smtClean="0">
                <a:solidFill>
                  <a:schemeClr val="bg1"/>
                </a:solidFill>
              </a:rPr>
              <a:t>. - организованы механические мастерские, впоследствии завод «</a:t>
            </a:r>
            <a:r>
              <a:rPr lang="ru-RU" sz="2000" b="1" dirty="0" err="1" smtClean="0">
                <a:solidFill>
                  <a:schemeClr val="bg1"/>
                </a:solidFill>
              </a:rPr>
              <a:t>Продмаш</a:t>
            </a:r>
            <a:r>
              <a:rPr lang="ru-RU" sz="2000" b="1" dirty="0" smtClean="0">
                <a:solidFill>
                  <a:schemeClr val="bg1"/>
                </a:solidFill>
              </a:rPr>
              <a:t>».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1932 г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r>
              <a:rPr lang="en-US" sz="2000" b="1" dirty="0" smtClean="0">
                <a:solidFill>
                  <a:schemeClr val="bg1"/>
                </a:solidFill>
              </a:rPr>
              <a:t> - </a:t>
            </a:r>
            <a:r>
              <a:rPr lang="ru-RU" sz="2000" b="1" dirty="0" smtClean="0">
                <a:solidFill>
                  <a:schemeClr val="bg1"/>
                </a:solidFill>
              </a:rPr>
              <a:t> первая очередь Оренбургской государственной электрической станции «Красный маяк».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1935г</a:t>
            </a:r>
            <a:r>
              <a:rPr lang="ru-RU" sz="2000" b="1" dirty="0" smtClean="0">
                <a:solidFill>
                  <a:schemeClr val="bg1"/>
                </a:solidFill>
              </a:rPr>
              <a:t>. - начал </a:t>
            </a:r>
            <a:r>
              <a:rPr lang="ru-RU" sz="2000" b="1" dirty="0">
                <a:solidFill>
                  <a:schemeClr val="bg1"/>
                </a:solidFill>
              </a:rPr>
              <a:t>работать один из самых крупных в СССР </a:t>
            </a:r>
            <a:r>
              <a:rPr lang="ru-RU" sz="2000" b="1" dirty="0" smtClean="0">
                <a:solidFill>
                  <a:schemeClr val="bg1"/>
                </a:solidFill>
              </a:rPr>
              <a:t>мясокомбинатов в Орске.</a:t>
            </a:r>
            <a:endParaRPr lang="ru-RU" sz="20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1938г</a:t>
            </a:r>
            <a:r>
              <a:rPr lang="ru-RU" sz="2000" b="1" dirty="0" smtClean="0">
                <a:solidFill>
                  <a:schemeClr val="bg1"/>
                </a:solidFill>
              </a:rPr>
              <a:t>. - дала </a:t>
            </a:r>
            <a:r>
              <a:rPr lang="ru-RU" sz="2000" b="1" dirty="0">
                <a:solidFill>
                  <a:schemeClr val="bg1"/>
                </a:solidFill>
              </a:rPr>
              <a:t>электроэнергию первая очередь </a:t>
            </a:r>
            <a:r>
              <a:rPr lang="ru-RU" sz="2000" b="1" dirty="0" err="1">
                <a:solidFill>
                  <a:schemeClr val="bg1"/>
                </a:solidFill>
              </a:rPr>
              <a:t>Орской</a:t>
            </a:r>
            <a:r>
              <a:rPr lang="ru-RU" sz="2000" b="1" dirty="0">
                <a:solidFill>
                  <a:schemeClr val="bg1"/>
                </a:solidFill>
              </a:rPr>
              <a:t> ТЭЦ, вступил в строй завод металлоконструкций.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</a:rPr>
              <a:t> Были завершено сооружение </a:t>
            </a:r>
            <a:r>
              <a:rPr lang="ru-RU" sz="2000" b="1" dirty="0">
                <a:solidFill>
                  <a:schemeClr val="bg1"/>
                </a:solidFill>
              </a:rPr>
              <a:t>нефтепровода Гурьев—Орск и строительство первой очереди </a:t>
            </a:r>
            <a:r>
              <a:rPr lang="ru-RU" sz="2000" b="1" dirty="0" smtClean="0">
                <a:solidFill>
                  <a:schemeClr val="bg1"/>
                </a:solidFill>
              </a:rPr>
              <a:t> нефтеперерабатывающего </a:t>
            </a:r>
            <a:r>
              <a:rPr lang="ru-RU" sz="2000" b="1" dirty="0">
                <a:solidFill>
                  <a:schemeClr val="bg1"/>
                </a:solidFill>
              </a:rPr>
              <a:t>завода </a:t>
            </a:r>
            <a:r>
              <a:rPr lang="ru-RU" sz="2000" b="1" dirty="0" smtClean="0">
                <a:solidFill>
                  <a:schemeClr val="bg1"/>
                </a:solidFill>
              </a:rPr>
              <a:t>им. Чкалова,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выдал первую плавку крупнейший в стране Южно-Уральский никелевый комбинат.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Валовая продукция всей промышленности Оренбургского округа выросла в 3,1раза.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Выпуск металлообрабатывающая промышленность увеличился в 6 раз</a:t>
            </a:r>
            <a:r>
              <a:rPr lang="ru-RU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9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1900" dirty="0" smtClean="0">
                <a:solidFill>
                  <a:schemeClr val="bg1"/>
                </a:solidFill>
                <a:hlinkClick r:id="rId2" action="ppaction://hlinkpres?slideindex=1&amp;slidetitle="/>
              </a:rPr>
              <a:t>Коллективизация.</a:t>
            </a:r>
            <a:r>
              <a:rPr lang="en-US" sz="1900" dirty="0" err="1" smtClean="0">
                <a:solidFill>
                  <a:schemeClr val="bg1"/>
                </a:solidFill>
                <a:hlinkClick r:id="rId2" action="ppaction://hlinkpres?slideindex=1&amp;slidetitle="/>
              </a:rPr>
              <a:t>pptx</a:t>
            </a:r>
            <a:endParaRPr lang="ru-RU" sz="1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Из протокола заседания комиссии ЦК ВКП(б) </a:t>
            </a:r>
            <a:br>
              <a:rPr lang="ru-RU" sz="18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18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от 30 июля 1931 г.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i="1" dirty="0">
                <a:solidFill>
                  <a:schemeClr val="bg1"/>
                </a:solidFill>
              </a:rPr>
              <a:t>Слушали</a:t>
            </a:r>
            <a:r>
              <a:rPr lang="ru-RU" sz="1800" b="1" dirty="0">
                <a:solidFill>
                  <a:schemeClr val="bg1"/>
                </a:solidFill>
              </a:rPr>
              <a:t>: вопрос о дополнительных заявках на спецпереселенцев и распределении их.</a:t>
            </a:r>
            <a:br>
              <a:rPr lang="ru-RU" sz="1800" b="1" dirty="0">
                <a:solidFill>
                  <a:schemeClr val="bg1"/>
                </a:solidFill>
              </a:rPr>
            </a:b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Постановили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[…]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Обязать ВСНХ в 3-дневный срок представить ОГПУ свои окончательные заявки на спецпереселенцев; удовлетворить заявку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Востокстали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14 тысяч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семей, обязав в 2-дневный срок заключить с ОГПУ соответствующие договора; заявки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Цветметзолота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—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4600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Автостроя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ВАТО —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5 тысяч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 — удовлетворить; по углю удовлетворить заявки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спецпереселение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Востокугля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7 тысяч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семей, по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Кизеловскому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 и Челябинскому углю —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2 тысячи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семей, заявку по подмосковному углю на 4500 кулацких семей принять условно; по торфу принять условно заявку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 Antiqua" pitchFamily="18" charset="0"/>
                <a:ea typeface="Times New Roman" pitchFamily="18" charset="0"/>
              </a:rPr>
              <a:t>31 тысячу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Book Antiqua" pitchFamily="18" charset="0"/>
                <a:ea typeface="Times New Roman" pitchFamily="18" charset="0"/>
              </a:rPr>
              <a:t>кулацких семей. […] В соответствии с этими заявками предложить ОГПУ произвести необходимое перераспределение по районам и выселение кулаков [...].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Коллективизация в Оренбуржье.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9144000" cy="621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Осуществлению коллективизации в нашем крае способствовало создание  машинно-тракторных станций.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Первая МТС возникла в с. Желтом,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 затем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Перевелоцкая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Каргалинская,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Гамалеевская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Сорочинская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1928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тракторов было около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300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 начале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1930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их число выросло более чем в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5 раз.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октябрю 1928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в Оренбургском округе было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532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колхоза, объединявших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7237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крестьянских  хозяйств, или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4,8%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 всех.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пленуме Оренбургского окружкома ВКП(б) 5–7 декабря 1928 г. было принято решение: к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весне 1929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увеличить сеть колхозов и простых объединений до 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7,2%.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Тех, кто пытался отстоять интересы колхозников, обвиняли в том, что они являются «кулацкими приспешниками», «оппортунистами». Их исключали из партии, комсомола, увольняли с работы, а позднее стали расстреливать как «врагов народа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706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«По небу                                              тучи бегают, Дождями                                                сумрак сжат, Под старою телегою                                             рабочие лежат. И слышит                                               шепот гордый Вода                        и под                                                и над: «Через четыре                                             года здесь                         будет                                                              город-сад!»</vt:lpstr>
      <vt:lpstr>Тема урока:   Модернизация в СССР: триумф и трагедия. </vt:lpstr>
      <vt:lpstr>      Проблема урока:</vt:lpstr>
      <vt:lpstr>Цель урока: </vt:lpstr>
      <vt:lpstr>  Задачи урока:  </vt:lpstr>
      <vt:lpstr>Модернизация – это обновление во всех сферах общества;  ускоренное    освоение достижений индустриальной цивилизации.   Индустриализация – процесс создания крупного машинного производства. Прежде всего  тяжелой промышленности (энергетики, металлургии, машиностроения и т.д.).  Коллективизация – это создание коллективного крестьянского хозяйства, приведшее на практике к отчуждению крестьян от собственности на землю от результатов своего труда.    Индустриализация..pptx     Бремя индустр.скачка.oms </vt:lpstr>
      <vt:lpstr>Стройки пятилеток в Оренбуржье.</vt:lpstr>
      <vt:lpstr>Из протокола заседания комиссии ЦК ВКП(б)  от 30 июля 1931 г. Слушали: вопрос о дополнительных заявках на спецпереселенцев и распределении их. </vt:lpstr>
      <vt:lpstr>Коллективизация в Оренбуржье.</vt:lpstr>
      <vt:lpstr>Слайд 10</vt:lpstr>
      <vt:lpstr>Слайд 11</vt:lpstr>
      <vt:lpstr>Проблема:  Модернизация в СССР –   это триумф  или  трагедия? </vt:lpstr>
      <vt:lpstr>Слайд 13</vt:lpstr>
      <vt:lpstr>1.Главными итогами индустриализации в СССР стали: а) интеграция страны в мировую экономическую систему; б) превращение СССР в мощную индустриально-аграрную державу; в) создание военно-промышленного комплекса4 г) обретение экономической независимости. 2. Символом нового облика страны стал Московский метрополитен, первая очередь которого вступила в строй в: а) 1932г.;  б) 1933г.;  в) 1935г.4  г)1936г. 3. Паспортная система была введена: а) 1932г.;.  Б) 1933г.;  в)1935г.4  г) 1936г. 4. В 1931г.в СССР была принята концепция модернизации армии, которую предложил: а) К.Е.Ворошилов;  б) М.Н.Тухачевский;  в) В.К.Блюхер;  Г) И.П.Уборевич. 5. Главные социально-экономические последствия политики сплошной коллективизации: а) ликвидация прослойки наиболее трудолюбивых, предприимчивых крестьян; б) отчуждение крестьян от собственности и результатов своего труда; в) ослабление экономических стимулов развития сельскохозяйственного производства; г) все вышеназванное. </vt:lpstr>
      <vt:lpstr>6.Характерными чертами развития советской образовательной системы в     1930-е  годы являлись: а) введение всеобщего  обязательного среднего образования; б) введение обязательного начального образования; в)создание государственной системы образования; г) идеологизация образования. 7. Первый  тракторный завод в СССР был построен в : а) Минске;  б) Челябинске;  в) Сталинграде;  г) Москве. 8.Система расчета оплаты труда колхозников: а) система паев;  б) зарплата в рублях;  в) трудодни; г) натурпродуктами. 9. «Двадцатипятитысячники» это: а) 25 тысяч передовиков социалистического соревнования по всей стране; б) ударники, получавшие зарплату в 25 тыс. руб. в год; в) рабочие, члены ВКП(б), направленные на село для организации колхозов; г) члены Промышленной партии, репрессированные в 30-е годы. 10.Мера, принятая правительством в районах массового голода начала 30-х годов: а) распределение помощи Лиги Наций; б) запрет выхода крестьян из зоны бедствий, окружение их войсками; в) переселение голодающих крестьян в благополучные районы; г) доставка продуктов питания и хлеба голодающим из благополучных районов. 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Модернизация в СССР: триумф или трагедия? </dc:title>
  <dc:creator>User</dc:creator>
  <cp:lastModifiedBy>User</cp:lastModifiedBy>
  <cp:revision>55</cp:revision>
  <dcterms:created xsi:type="dcterms:W3CDTF">2008-11-24T16:19:21Z</dcterms:created>
  <dcterms:modified xsi:type="dcterms:W3CDTF">2008-12-02T14:51:13Z</dcterms:modified>
</cp:coreProperties>
</file>