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1"/>
  </p:notes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2" autoAdjust="0"/>
    <p:restoredTop sz="94660"/>
  </p:normalViewPr>
  <p:slideViewPr>
    <p:cSldViewPr>
      <p:cViewPr varScale="1">
        <p:scale>
          <a:sx n="70" d="100"/>
          <a:sy n="70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72120209430307"/>
          <c:y val="3.7823100018110734E-2"/>
          <c:w val="0.86111545910709775"/>
          <c:h val="0.5592211000774229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154378074212036E-2"/>
                  <c:y val="-1.1843791027778073E-2"/>
                </c:manualLayout>
              </c:layout>
              <c:tx>
                <c:rich>
                  <a:bodyPr/>
                  <a:lstStyle/>
                  <a:p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en-US" smtClean="0"/>
                      <a:t>4,3%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008960724387139E-2"/>
                  <c:y val="-1.1843791027778073E-2"/>
                </c:manualLayout>
              </c:layout>
              <c:tx>
                <c:rich>
                  <a:bodyPr/>
                  <a:lstStyle/>
                  <a:p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 smtClean="0"/>
                      <a:t>3,5%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872504098949437E-2"/>
                  <c:y val="-1.8950065644444916E-2"/>
                </c:manualLayout>
              </c:layout>
              <c:tx>
                <c:rich>
                  <a:bodyPr/>
                  <a:lstStyle/>
                  <a:p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en-US" smtClean="0"/>
                      <a:t>,6%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7181260247373454E-3"/>
                  <c:y val="-4.0268889494445445E-2"/>
                </c:manualLayout>
              </c:layout>
              <c:tx>
                <c:rich>
                  <a:bodyPr/>
                  <a:lstStyle/>
                  <a:p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5</a:t>
                    </a:r>
                    <a:r>
                      <a:rPr lang="en-US" smtClean="0"/>
                      <a:t>8,6%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008960724387139E-2"/>
                  <c:y val="-3.079385667222299E-2"/>
                </c:manualLayout>
              </c:layout>
              <c:tx>
                <c:rich>
                  <a:bodyPr/>
                  <a:lstStyle/>
                  <a:p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5</a:t>
                    </a:r>
                    <a:r>
                      <a:rPr lang="en-US" smtClean="0"/>
                      <a:t>1,4%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7.8635433745623574E-3"/>
                  <c:y val="-3.079385667222299E-2"/>
                </c:manualLayout>
              </c:layout>
              <c:tx>
                <c:rich>
                  <a:bodyPr/>
                  <a:lstStyle/>
                  <a:p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7</a:t>
                    </a:r>
                    <a:r>
                      <a:rPr lang="en-US" smtClean="0"/>
                      <a:t>2,9%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молодой</c:v>
                </c:pt>
                <c:pt idx="1">
                  <c:v>модно одетый</c:v>
                </c:pt>
                <c:pt idx="2">
                  <c:v>с современной прической</c:v>
                </c:pt>
                <c:pt idx="3">
                  <c:v>одетый скромно  приятно</c:v>
                </c:pt>
                <c:pt idx="4">
                  <c:v>чистоплотный</c:v>
                </c:pt>
                <c:pt idx="5">
                  <c:v>ухоженный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0.24299999999999999</c:v>
                </c:pt>
                <c:pt idx="1">
                  <c:v>0.13500000000000001</c:v>
                </c:pt>
                <c:pt idx="2">
                  <c:v>3.5999999999999997E-2</c:v>
                </c:pt>
                <c:pt idx="3">
                  <c:v>0.58599999999999997</c:v>
                </c:pt>
                <c:pt idx="4">
                  <c:v>0.51400000000000001</c:v>
                </c:pt>
                <c:pt idx="5">
                  <c:v>0.72899999999999998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8054912"/>
        <c:axId val="58482688"/>
        <c:axId val="0"/>
      </c:bar3DChart>
      <c:catAx>
        <c:axId val="580549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8482688"/>
        <c:crosses val="autoZero"/>
        <c:auto val="1"/>
        <c:lblAlgn val="ctr"/>
        <c:lblOffset val="100"/>
        <c:noMultiLvlLbl val="0"/>
      </c:catAx>
      <c:valAx>
        <c:axId val="58482688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8054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9342945450038473E-3"/>
                  <c:y val="-1.4809243533345577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49,5%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042306908009163E-2"/>
                  <c:y val="-1.2341036277787982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21,6%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694871272006168E-2"/>
                  <c:y val="-9.8728290222303856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35,1%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281730181006874E-2"/>
                  <c:y val="-9.8728290222303856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13,5%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2.9618487066691155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60,3%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7.9342945450038178E-3"/>
                  <c:y val="-9.8728290222303856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24,3%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1108012363005463E-2"/>
                  <c:y val="-4.9364145111151928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31,5%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приятный тембр голоса</c:v>
                </c:pt>
                <c:pt idx="1">
                  <c:v>молодежный сленг</c:v>
                </c:pt>
                <c:pt idx="2">
                  <c:v>артистизм</c:v>
                </c:pt>
                <c:pt idx="3">
                  <c:v>сдержанность</c:v>
                </c:pt>
                <c:pt idx="4">
                  <c:v>юмор</c:v>
                </c:pt>
                <c:pt idx="5">
                  <c:v>естественный тон разговора</c:v>
                </c:pt>
                <c:pt idx="6">
                  <c:v>литературный язык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0.495</c:v>
                </c:pt>
                <c:pt idx="1">
                  <c:v>0.216</c:v>
                </c:pt>
                <c:pt idx="2">
                  <c:v>0.35099999999999998</c:v>
                </c:pt>
                <c:pt idx="3">
                  <c:v>0.13500000000000001</c:v>
                </c:pt>
                <c:pt idx="4">
                  <c:v>0.60299999999999998</c:v>
                </c:pt>
                <c:pt idx="5">
                  <c:v>0.24299999999999999</c:v>
                </c:pt>
                <c:pt idx="6">
                  <c:v>0.315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8607488"/>
        <c:axId val="58609024"/>
        <c:axId val="0"/>
      </c:bar3DChart>
      <c:catAx>
        <c:axId val="586074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8609024"/>
        <c:crosses val="autoZero"/>
        <c:auto val="1"/>
        <c:lblAlgn val="ctr"/>
        <c:lblOffset val="100"/>
        <c:noMultiLvlLbl val="0"/>
      </c:catAx>
      <c:valAx>
        <c:axId val="58609024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8607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8039509867634874E-3"/>
                  <c:y val="-1.624454008034195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47,7%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1215803947054065E-3"/>
                  <c:y val="2.0885837246153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83,8%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26,1%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6823705920581099E-3"/>
                  <c:y val="-1.8565188663247943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38,7%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5607901973527032E-3"/>
                  <c:y val="-2.3206485829059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22,5%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знание преподаваемого предмета</c:v>
                </c:pt>
                <c:pt idx="1">
                  <c:v>любовь к своему предмету</c:v>
                </c:pt>
                <c:pt idx="2">
                  <c:v>умение заинтересовать</c:v>
                </c:pt>
                <c:pt idx="3">
                  <c:v>применение психологических знаний</c:v>
                </c:pt>
                <c:pt idx="4">
                  <c:v>проявление внимания к личности ученика</c:v>
                </c:pt>
                <c:pt idx="5">
                  <c:v>предпочитает неформальное общение</c:v>
                </c:pt>
                <c:pt idx="6">
                  <c:v>владтехнологиямиение современными 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0.47699999999999998</c:v>
                </c:pt>
                <c:pt idx="1">
                  <c:v>0.3604</c:v>
                </c:pt>
                <c:pt idx="2">
                  <c:v>0.83799999999999997</c:v>
                </c:pt>
                <c:pt idx="3">
                  <c:v>0.26100000000000001</c:v>
                </c:pt>
                <c:pt idx="4">
                  <c:v>0.38700000000000001</c:v>
                </c:pt>
                <c:pt idx="5">
                  <c:v>9.0899999999999995E-2</c:v>
                </c:pt>
                <c:pt idx="6">
                  <c:v>0.22500000000000001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64615936"/>
        <c:axId val="64617472"/>
        <c:axId val="0"/>
      </c:bar3DChart>
      <c:catAx>
        <c:axId val="646159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4617472"/>
        <c:crosses val="autoZero"/>
        <c:auto val="1"/>
        <c:lblAlgn val="ctr"/>
        <c:lblOffset val="100"/>
        <c:noMultiLvlLbl val="0"/>
      </c:catAx>
      <c:valAx>
        <c:axId val="64617472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4615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6764257084109875E-3"/>
                  <c:y val="-3.336716340826995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27,9%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029277125232963E-2"/>
                  <c:y val="-4.7667376297528506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23,4%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54,9%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12,6%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7940428473515884E-3"/>
                  <c:y val="-1.9066950519011378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37,8%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28,8%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714689426417362E-2"/>
                  <c:y val="-2.383368814876425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34,2%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558808569470329E-3"/>
                  <c:y val="-1.9066950519011402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19,8%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9.3528514168219751E-3"/>
                  <c:y val="-1.906695051901140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29,7%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2470468555762747E-2"/>
                  <c:y val="-1.1916844074382081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12,6%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1.558808569470329E-3"/>
                  <c:y val="-3.098379459339352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49,5%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Лист1!$A$2:$A$12</c:f>
              <c:strCache>
                <c:ptCount val="11"/>
                <c:pt idx="0">
                  <c:v>добрый,но без слабости</c:v>
                </c:pt>
                <c:pt idx="1">
                  <c:v>строгий, но без придирчивости</c:v>
                </c:pt>
                <c:pt idx="2">
                  <c:v>справедливый</c:v>
                </c:pt>
                <c:pt idx="3">
                  <c:v>требовательный</c:v>
                </c:pt>
                <c:pt idx="4">
                  <c:v>открытый</c:v>
                </c:pt>
                <c:pt idx="5">
                  <c:v>тактичный</c:v>
                </c:pt>
                <c:pt idx="6">
                  <c:v>умный</c:v>
                </c:pt>
                <c:pt idx="7">
                  <c:v>честный</c:v>
                </c:pt>
                <c:pt idx="8">
                  <c:v>креативный</c:v>
                </c:pt>
                <c:pt idx="9">
                  <c:v>обаятельный</c:v>
                </c:pt>
                <c:pt idx="10">
                  <c:v>находит общий язык с детьми</c:v>
                </c:pt>
              </c:strCache>
            </c:strRef>
          </c:cat>
          <c:val>
            <c:numRef>
              <c:f>Лист1!$B$2:$B$12</c:f>
              <c:numCache>
                <c:formatCode>0.00%</c:formatCode>
                <c:ptCount val="11"/>
                <c:pt idx="0">
                  <c:v>0.27900000000000003</c:v>
                </c:pt>
                <c:pt idx="1">
                  <c:v>0.23400000000000001</c:v>
                </c:pt>
                <c:pt idx="2">
                  <c:v>0.54900000000000004</c:v>
                </c:pt>
                <c:pt idx="3">
                  <c:v>0.126</c:v>
                </c:pt>
                <c:pt idx="4">
                  <c:v>0.378</c:v>
                </c:pt>
                <c:pt idx="5">
                  <c:v>0.28799999999999998</c:v>
                </c:pt>
                <c:pt idx="6">
                  <c:v>0.34200000000000003</c:v>
                </c:pt>
                <c:pt idx="7">
                  <c:v>0.19800000000000001</c:v>
                </c:pt>
                <c:pt idx="8">
                  <c:v>0.29699999999999999</c:v>
                </c:pt>
                <c:pt idx="9">
                  <c:v>0.126</c:v>
                </c:pt>
                <c:pt idx="10">
                  <c:v>0.495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4664704"/>
        <c:axId val="64666240"/>
        <c:axId val="0"/>
      </c:bar3DChart>
      <c:catAx>
        <c:axId val="646647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4666240"/>
        <c:crosses val="autoZero"/>
        <c:auto val="1"/>
        <c:lblAlgn val="ctr"/>
        <c:lblOffset val="100"/>
        <c:noMultiLvlLbl val="0"/>
      </c:catAx>
      <c:valAx>
        <c:axId val="64666240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46647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6956235838282084E-3"/>
                  <c:y val="2.0726920980812463E-17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32,4%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77530990368505E-2"/>
                  <c:y val="-4.52228954617578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6956235838282084E-3"/>
                  <c:y val="-6.7834343192636716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11,7%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6956235838282674E-3"/>
                  <c:y val="-1.3566868638527343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27,9%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6956235838282084E-3"/>
                  <c:y val="-6.7834343192636716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48,6%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1007184431627787E-2"/>
                  <c:y val="-9.0445790923515627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7,2%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6956235838280905E-3"/>
                  <c:y val="-6.7834343192636716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28,8%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туризм</c:v>
                </c:pt>
                <c:pt idx="1">
                  <c:v>игра на музыкальных  инструментах</c:v>
                </c:pt>
                <c:pt idx="2">
                  <c:v>рисование</c:v>
                </c:pt>
                <c:pt idx="3">
                  <c:v>водить машину</c:v>
                </c:pt>
                <c:pt idx="4">
                  <c:v>спорт</c:v>
                </c:pt>
                <c:pt idx="5">
                  <c:v>шахматы</c:v>
                </c:pt>
                <c:pt idx="6">
                  <c:v>фитнес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0.32400000000000001</c:v>
                </c:pt>
                <c:pt idx="1">
                  <c:v>0.36030000000000001</c:v>
                </c:pt>
                <c:pt idx="2">
                  <c:v>0.11700000000000001</c:v>
                </c:pt>
                <c:pt idx="3">
                  <c:v>0.27900000000000003</c:v>
                </c:pt>
                <c:pt idx="4">
                  <c:v>0.48599999999999999</c:v>
                </c:pt>
                <c:pt idx="5">
                  <c:v>7.1999999999999995E-2</c:v>
                </c:pt>
                <c:pt idx="6">
                  <c:v>0.28799999999999998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7252992"/>
        <c:axId val="67254528"/>
        <c:axId val="0"/>
      </c:bar3DChart>
      <c:catAx>
        <c:axId val="672529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7254528"/>
        <c:crosses val="autoZero"/>
        <c:auto val="1"/>
        <c:lblAlgn val="ctr"/>
        <c:lblOffset val="100"/>
        <c:noMultiLvlLbl val="0"/>
      </c:catAx>
      <c:valAx>
        <c:axId val="67254528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72529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да</c:v>
                </c:pt>
                <c:pt idx="1">
                  <c:v>нет</c:v>
                </c:pt>
                <c:pt idx="2">
                  <c:v>другое</c:v>
                </c:pt>
                <c:pt idx="3">
                  <c:v>0 ответов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0.442</c:v>
                </c:pt>
                <c:pt idx="1">
                  <c:v>0.40500000000000003</c:v>
                </c:pt>
                <c:pt idx="2">
                  <c:v>0.126</c:v>
                </c:pt>
                <c:pt idx="3">
                  <c:v>2.7E-2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5DA6F3-3679-4FA9-A2D5-A8329C846CE8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994BB9-72E6-407D-87C4-CB1BFEDC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839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94BB9-72E6-407D-87C4-CB1BFEDC45F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405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94BB9-72E6-407D-87C4-CB1BFEDC45F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543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94BB9-72E6-407D-87C4-CB1BFEDC45F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272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94BB9-72E6-407D-87C4-CB1BFEDC45F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661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94BB9-72E6-407D-87C4-CB1BFEDC45F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918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94BB9-72E6-407D-87C4-CB1BFEDC45F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772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94BB9-72E6-407D-87C4-CB1BFEDC45F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7471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94BB9-72E6-407D-87C4-CB1BFEDC45F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846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94BB9-72E6-407D-87C4-CB1BFEDC45F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955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C9A8-823F-46D5-BBEE-B695753E38B0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22F69-17CE-42D2-ADD5-40F01EED279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C9A8-823F-46D5-BBEE-B695753E38B0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22F69-17CE-42D2-ADD5-40F01EED27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C9A8-823F-46D5-BBEE-B695753E38B0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22F69-17CE-42D2-ADD5-40F01EED27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C9A8-823F-46D5-BBEE-B695753E38B0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22F69-17CE-42D2-ADD5-40F01EED279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C9A8-823F-46D5-BBEE-B695753E38B0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22F69-17CE-42D2-ADD5-40F01EED27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C9A8-823F-46D5-BBEE-B695753E38B0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22F69-17CE-42D2-ADD5-40F01EED279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C9A8-823F-46D5-BBEE-B695753E38B0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22F69-17CE-42D2-ADD5-40F01EED279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C9A8-823F-46D5-BBEE-B695753E38B0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22F69-17CE-42D2-ADD5-40F01EED27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C9A8-823F-46D5-BBEE-B695753E38B0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22F69-17CE-42D2-ADD5-40F01EED27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C9A8-823F-46D5-BBEE-B695753E38B0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22F69-17CE-42D2-ADD5-40F01EED27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C9A8-823F-46D5-BBEE-B695753E38B0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22F69-17CE-42D2-ADD5-40F01EED279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228C9A8-823F-46D5-BBEE-B695753E38B0}" type="datetimeFigureOut">
              <a:rPr lang="ru-RU" smtClean="0"/>
              <a:t>23.01.2013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C422F69-17CE-42D2-ADD5-40F01EED279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404664"/>
            <a:ext cx="7175351" cy="1793167"/>
          </a:xfrm>
        </p:spPr>
        <p:txBody>
          <a:bodyPr/>
          <a:lstStyle/>
          <a:p>
            <a:pPr marL="182880" indent="0" algn="just">
              <a:buNone/>
            </a:pPr>
            <a:r>
              <a:rPr lang="ru-RU" sz="4800" dirty="0" smtClean="0"/>
              <a:t>ТЕМА:СОВРЕМЕННЫЙ УЧИТЕЛЬ. КАКОЙ ОН?!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3324462" y="3908317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            Автор: </a:t>
            </a:r>
            <a:r>
              <a:rPr lang="ru-RU" dirty="0" err="1" smtClean="0"/>
              <a:t>Вильченко</a:t>
            </a:r>
            <a:r>
              <a:rPr lang="ru-RU" dirty="0" smtClean="0"/>
              <a:t> Ирина Артуровна </a:t>
            </a:r>
          </a:p>
          <a:p>
            <a:pPr algn="r"/>
            <a:r>
              <a:rPr lang="ru-RU" dirty="0" smtClean="0"/>
              <a:t>ученица </a:t>
            </a:r>
            <a:r>
              <a:rPr lang="ru-RU" dirty="0"/>
              <a:t>9 «Б» класса ГБОУ СОШ №758</a:t>
            </a:r>
          </a:p>
          <a:p>
            <a:pPr algn="r"/>
            <a:r>
              <a:rPr lang="ru-RU" dirty="0" smtClean="0"/>
              <a:t>Руководители: </a:t>
            </a:r>
            <a:r>
              <a:rPr lang="ru-RU" dirty="0" err="1" smtClean="0"/>
              <a:t>Левушина</a:t>
            </a:r>
            <a:r>
              <a:rPr lang="ru-RU" dirty="0" smtClean="0"/>
              <a:t> Оксана Владимировна</a:t>
            </a:r>
          </a:p>
          <a:p>
            <a:pPr algn="r"/>
            <a:r>
              <a:rPr lang="ru-RU" dirty="0" smtClean="0"/>
              <a:t>                        </a:t>
            </a:r>
            <a:r>
              <a:rPr lang="ru-RU" dirty="0" err="1" smtClean="0"/>
              <a:t>Челушкина</a:t>
            </a:r>
            <a:r>
              <a:rPr lang="ru-RU" dirty="0" smtClean="0"/>
              <a:t> Полина Михайловна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47864" y="6453336"/>
            <a:ext cx="1691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Москва 2013г.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4545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0951" y="24867"/>
            <a:ext cx="7931224" cy="2740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ВНЕШНИЙ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ВИД УЧИТЕЛЯ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cer\Desktop\фотки\отражение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693847"/>
            <a:ext cx="1958277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93398999"/>
              </p:ext>
            </p:extLst>
          </p:nvPr>
        </p:nvGraphicFramePr>
        <p:xfrm>
          <a:off x="539552" y="908720"/>
          <a:ext cx="8075240" cy="5361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4448" y="11219"/>
            <a:ext cx="7931224" cy="4180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МАНЕРА РАЗГОВОРА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611560" y="1052736"/>
          <a:ext cx="8003232" cy="5145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 descr="C:\Users\Acer\Desktop\фотки\разгово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997" y="4409728"/>
            <a:ext cx="2029003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341"/>
            <a:ext cx="7643192" cy="5620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ПРОФЕССИОНАЛЬНЫЕ КАЧЕСТВА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cer\Desktop\фотки\чел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696" y="5037020"/>
            <a:ext cx="2736304" cy="18209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467544" y="1196752"/>
          <a:ext cx="8136904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2776" y="27296"/>
            <a:ext cx="7931224" cy="796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ЛИЧНОСТНЫЕ КАЧЕСТВА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Acer\Desktop\фотки\личность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229200"/>
            <a:ext cx="2195736" cy="16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539552" y="1124744"/>
          <a:ext cx="814724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3622" y="24867"/>
            <a:ext cx="8147248" cy="864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ХОББИ УЧИТЕЛЯ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cer\Desktop\фотки\рыба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900" y="4953000"/>
            <a:ext cx="1562100" cy="190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cer\Desktop\фотки\чел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41500" cy="1149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683568" y="1052736"/>
          <a:ext cx="7859216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76" y="0"/>
            <a:ext cx="8640960" cy="114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ДОЛЖЕН ЛИ УЧИТЕЛЬ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ОБЩАТЬСЯ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 СВОИМИ УЧЕНИКАМИ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СОЦИАЛЬНЫХ СЕТЯХ?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Acer\Desktop\фотки\контак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40"/>
            <a:ext cx="3477833" cy="24989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72404295"/>
              </p:ext>
            </p:extLst>
          </p:nvPr>
        </p:nvGraphicFramePr>
        <p:xfrm>
          <a:off x="1691680" y="2852936"/>
          <a:ext cx="6400800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Портрет современного учителя.</a:t>
            </a:r>
            <a:br>
              <a:rPr lang="ru-RU" sz="4000" dirty="0" smtClean="0"/>
            </a:br>
            <a:r>
              <a:rPr lang="ru-RU" sz="4000" dirty="0" smtClean="0"/>
              <a:t>Вот такой он!</a:t>
            </a:r>
            <a:endParaRPr lang="ru-RU" sz="4000" dirty="0"/>
          </a:p>
        </p:txBody>
      </p:sp>
      <p:pic>
        <p:nvPicPr>
          <p:cNvPr id="8194" name="Picture 2" descr="C:\Users\Acer\Desktop\фотки\человечек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80928"/>
            <a:ext cx="352839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7485" y="2103550"/>
            <a:ext cx="1572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УХОЖЕННЫЙ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3171969"/>
            <a:ext cx="2395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 ЧУВСТВОМ ЮМОРА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5862" y="2103550"/>
            <a:ext cx="1635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ИНТЕРЕСНЫЙ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372200" y="3196246"/>
            <a:ext cx="1927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СПРАВЕДЛИВЫЙ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894687" y="4712399"/>
            <a:ext cx="1667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СПОРТИВНЫЙ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66645" y="4693786"/>
            <a:ext cx="1593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ТВОРЧЕСКИЙ</a:t>
            </a:r>
            <a:endParaRPr lang="ru-RU" dirty="0"/>
          </a:p>
        </p:txBody>
      </p:sp>
      <p:sp>
        <p:nvSpPr>
          <p:cNvPr id="11" name="Правая фигурная скобка 10"/>
          <p:cNvSpPr/>
          <p:nvPr/>
        </p:nvSpPr>
        <p:spPr>
          <a:xfrm rot="5400000">
            <a:off x="4506686" y="1541648"/>
            <a:ext cx="473768" cy="7992888"/>
          </a:xfrm>
          <a:prstGeom prst="rightBrac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1734218"/>
            <a:ext cx="2595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УМЕЮЩИЙ ОБЩАТЬСЯ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891667" y="5821311"/>
            <a:ext cx="57038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ПРОФЕССИОНАЛ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679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124744"/>
            <a:ext cx="76037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ЖЕЛАЮ ВСЕМ, ЧТОБЫ В ЖИЗНИ КАЖДОГО ИЗ НАС, ВСТРЕЧАЛОСЬ КАК МОЖНО БОЛЬШЕ ТАКИХ УЧИТЕЛЕЙ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 flipH="1">
            <a:off x="1331639" y="3933056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3110028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214</TotalTime>
  <Words>169</Words>
  <Application>Microsoft Office PowerPoint</Application>
  <PresentationFormat>Экран (4:3)</PresentationFormat>
  <Paragraphs>70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ТЕМА:СОВРЕМЕННЫЙ УЧИТЕЛЬ. КАКОЙ ОН?!</vt:lpstr>
      <vt:lpstr> ВНЕШНИЙ ВИД УЧИТЕЛЯ</vt:lpstr>
      <vt:lpstr>МАНЕРА РАЗГОВОРА</vt:lpstr>
      <vt:lpstr>ПРОФЕССИОНАЛЬНЫЕ КАЧЕСТВА</vt:lpstr>
      <vt:lpstr>ЛИЧНОСТНЫЕ КАЧЕСТВА</vt:lpstr>
      <vt:lpstr>ХОББИ УЧИТЕЛЯ</vt:lpstr>
      <vt:lpstr>ДОЛЖЕН ЛИ УЧИТЕЛЬ                    ОБЩАТЬСЯ СО СВОИМИ УЧЕНИКАМИ  В СОЦИАЛЬНЫХ СЕТЯХ?</vt:lpstr>
      <vt:lpstr>Портрет современного учителя. Вот такой он!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758</dc:creator>
  <cp:lastModifiedBy>Acer</cp:lastModifiedBy>
  <cp:revision>20</cp:revision>
  <dcterms:created xsi:type="dcterms:W3CDTF">2013-01-22T09:19:02Z</dcterms:created>
  <dcterms:modified xsi:type="dcterms:W3CDTF">2013-01-23T09:47:28Z</dcterms:modified>
</cp:coreProperties>
</file>