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82" r:id="rId3"/>
    <p:sldId id="262" r:id="rId4"/>
    <p:sldId id="266" r:id="rId5"/>
    <p:sldId id="267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83" r:id="rId16"/>
    <p:sldId id="279" r:id="rId17"/>
    <p:sldId id="280" r:id="rId18"/>
    <p:sldId id="281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D5F7"/>
    <a:srgbClr val="EDD09B"/>
    <a:srgbClr val="3366CC"/>
    <a:srgbClr val="CC6600"/>
    <a:srgbClr val="0099FF"/>
    <a:srgbClr val="292DD7"/>
    <a:srgbClr val="9933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3428" autoAdjust="0"/>
  </p:normalViewPr>
  <p:slideViewPr>
    <p:cSldViewPr>
      <p:cViewPr>
        <p:scale>
          <a:sx n="66" d="100"/>
          <a:sy n="66" d="100"/>
        </p:scale>
        <p:origin x="-14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3A0A8-BE93-4E4C-92EA-743105A27B94}" type="datetimeFigureOut">
              <a:rPr lang="ru-RU"/>
              <a:pPr>
                <a:defRPr/>
              </a:pPr>
              <a:t>10.06.2010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1A3D5-63B7-4865-A521-2F6A6AF94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2775"/>
            <a:ext cx="4038600" cy="2209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882775"/>
            <a:ext cx="4038600" cy="2209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244975"/>
            <a:ext cx="4038600" cy="2209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244975"/>
            <a:ext cx="4038600" cy="2209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0A23A-9650-486D-8008-DAEAA545447B}" type="datetimeFigureOut">
              <a:rPr lang="ru-RU"/>
              <a:pPr>
                <a:defRPr/>
              </a:pPr>
              <a:t>10.06.2010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7C33F-6740-4026-AAF7-F501C7745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49F98-3032-4651-88E1-C1D7EF7F1856}" type="datetimeFigureOut">
              <a:rPr lang="ru-RU"/>
              <a:pPr>
                <a:defRPr/>
              </a:pPr>
              <a:t>10.06.2010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85BF0-CF34-440C-A761-EC4B9A42A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885E0-981A-4821-AAFD-02AE71B0D866}" type="datetimeFigureOut">
              <a:rPr lang="ru-RU"/>
              <a:pPr>
                <a:defRPr/>
              </a:pPr>
              <a:t>10.06.2010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70E93-1262-4823-9145-D504A6EC0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D33B3-E26A-49FA-8283-E7C4412AFE53}" type="datetimeFigureOut">
              <a:rPr lang="ru-RU"/>
              <a:pPr>
                <a:defRPr/>
              </a:pPr>
              <a:t>10.06.2010</a:t>
            </a:fld>
            <a:endParaRPr lang="ru-RU"/>
          </a:p>
        </p:txBody>
      </p:sp>
      <p:sp>
        <p:nvSpPr>
          <p:cNvPr id="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F3681-AB7C-47CD-90BF-63E0386BB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Дата 4"/>
          <p:cNvSpPr>
            <a:spLocks noGrp="1"/>
          </p:cNvSpPr>
          <p:nvPr>
            <p:ph type="dt" sz="half" idx="2"/>
          </p:nvPr>
        </p:nvSpPr>
        <p:spPr>
          <a:xfrm>
            <a:off x="6278563" y="6556375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</a:defRPr>
            </a:lvl1pPr>
          </a:lstStyle>
          <a:p>
            <a:pPr>
              <a:defRPr/>
            </a:pPr>
            <a:fld id="{C30F78B5-B95D-4D66-B6E8-FD1871D940A9}" type="datetimeFigureOut">
              <a:rPr lang="ru-RU"/>
              <a:pPr>
                <a:defRPr/>
              </a:pPr>
              <a:t>10.06.2010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135063" y="6556375"/>
            <a:ext cx="5143500" cy="3016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410575" y="6556375"/>
            <a:ext cx="503238" cy="301625"/>
          </a:xfrm>
          <a:prstGeom prst="rect">
            <a:avLst/>
          </a:prstGeom>
        </p:spPr>
        <p:txBody>
          <a:bodyPr vert="horz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</a:defRPr>
            </a:lvl1pPr>
          </a:lstStyle>
          <a:p>
            <a:pPr>
              <a:defRPr/>
            </a:pPr>
            <a:fld id="{DE42EE27-92E9-4716-BBE9-06207A4FA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89" r:id="rId3"/>
    <p:sldLayoutId id="2147483688" r:id="rId4"/>
    <p:sldLayoutId id="2147483687" r:id="rId5"/>
  </p:sldLayoutIdLst>
  <p:transition advClick="0">
    <p:fade thruBlk="1"/>
  </p:transition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C453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Arial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Arial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Arial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Arial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4C689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12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1.xml"/><Relationship Id="rId11" Type="http://schemas.openxmlformats.org/officeDocument/2006/relationships/slide" Target="slide20.xml"/><Relationship Id="rId5" Type="http://schemas.openxmlformats.org/officeDocument/2006/relationships/slide" Target="slide9.xml"/><Relationship Id="rId10" Type="http://schemas.openxmlformats.org/officeDocument/2006/relationships/slide" Target="slide18.xml"/><Relationship Id="rId4" Type="http://schemas.openxmlformats.org/officeDocument/2006/relationships/slide" Target="slide6.xml"/><Relationship Id="rId9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6"/>
          <p:cNvSpPr>
            <a:spLocks noGrp="1"/>
          </p:cNvSpPr>
          <p:nvPr>
            <p:ph type="subTitle" idx="4294967295"/>
          </p:nvPr>
        </p:nvSpPr>
        <p:spPr>
          <a:xfrm>
            <a:off x="2051050" y="5965825"/>
            <a:ext cx="6875463" cy="892175"/>
          </a:xfrm>
        </p:spPr>
        <p:txBody>
          <a:bodyPr/>
          <a:lstStyle/>
          <a:p>
            <a:pPr marL="65088" indent="0" algn="just"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1700" b="1" smtClean="0">
                <a:solidFill>
                  <a:srgbClr val="0099FF"/>
                </a:solidFill>
                <a:latin typeface="Comic Sans MS" pitchFamily="66" charset="0"/>
              </a:rPr>
              <a:t>Логинова Ирина Викторовна, «Школа развития способностей «Крошка Енот»», преподаватель «Логики» и «Наглядной геометрии», Великий Новгород, 2010</a:t>
            </a:r>
          </a:p>
        </p:txBody>
      </p:sp>
      <p:sp>
        <p:nvSpPr>
          <p:cNvPr id="7170" name="Text Box 6"/>
          <p:cNvSpPr txBox="1">
            <a:spLocks noChangeArrowheads="1"/>
          </p:cNvSpPr>
          <p:nvPr/>
        </p:nvSpPr>
        <p:spPr bwMode="auto">
          <a:xfrm>
            <a:off x="1692275" y="2997200"/>
            <a:ext cx="53292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3366CC"/>
                </a:solidFill>
                <a:latin typeface="Comic Sans MS" pitchFamily="66" charset="0"/>
              </a:rPr>
              <a:t>Наглядная геометрия</a:t>
            </a:r>
            <a:endParaRPr lang="en-US" sz="4000" b="1" dirty="0" smtClean="0">
              <a:solidFill>
                <a:srgbClr val="3366CC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3366CC"/>
                </a:solidFill>
                <a:latin typeface="Comic Sans MS" pitchFamily="66" charset="0"/>
              </a:rPr>
              <a:t> </a:t>
            </a:r>
            <a:r>
              <a:rPr lang="ru-RU" sz="4000" b="1" dirty="0">
                <a:solidFill>
                  <a:srgbClr val="3366CC"/>
                </a:solidFill>
                <a:latin typeface="Comic Sans MS" pitchFamily="66" charset="0"/>
              </a:rPr>
              <a:t>5 класс</a:t>
            </a:r>
            <a:endParaRPr lang="ru-RU" sz="4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7171" name="WordArt 9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7921625" cy="2376488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4000" kern="10">
                <a:ln w="28575">
                  <a:solidFill>
                    <a:srgbClr val="292DD7"/>
                  </a:solidFill>
                  <a:prstDash val="sysDot"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Развёртка куба</a:t>
            </a:r>
          </a:p>
        </p:txBody>
      </p:sp>
      <p:pic>
        <p:nvPicPr>
          <p:cNvPr id="7172" name="Picture 10" descr="Рисунок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292600"/>
            <a:ext cx="174466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1" descr="Рисунок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3281363"/>
            <a:ext cx="1655763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99" name="Group 39"/>
          <p:cNvGraphicFramePr>
            <a:graphicFrameLocks noGrp="1"/>
          </p:cNvGraphicFramePr>
          <p:nvPr/>
        </p:nvGraphicFramePr>
        <p:xfrm>
          <a:off x="2268538" y="1557338"/>
          <a:ext cx="4535487" cy="3382014"/>
        </p:xfrm>
        <a:graphic>
          <a:graphicData uri="http://schemas.openxmlformats.org/drawingml/2006/table">
            <a:tbl>
              <a:tblPr/>
              <a:tblGrid>
                <a:gridCol w="2341562"/>
                <a:gridCol w="2193925"/>
              </a:tblGrid>
              <a:tr h="30956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ФИГУРА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ОТКРЫТЫЙ КУБ </a:t>
                      </a:r>
                    </a:p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(да или нет)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20" name="Text Box 68"/>
          <p:cNvSpPr txBox="1">
            <a:spLocks noChangeArrowheads="1"/>
          </p:cNvSpPr>
          <p:nvPr/>
        </p:nvSpPr>
        <p:spPr bwMode="auto">
          <a:xfrm>
            <a:off x="250825" y="476250"/>
            <a:ext cx="86423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 dirty="0">
                <a:solidFill>
                  <a:srgbClr val="993300"/>
                </a:solidFill>
                <a:latin typeface="Comic Sans MS" pitchFamily="66" charset="0"/>
              </a:rPr>
              <a:t>Занесите свои результаты в </a:t>
            </a:r>
            <a:r>
              <a:rPr lang="ru-RU" sz="3000" b="1" dirty="0" smtClean="0">
                <a:solidFill>
                  <a:srgbClr val="993300"/>
                </a:solidFill>
                <a:latin typeface="Comic Sans MS" pitchFamily="66" charset="0"/>
              </a:rPr>
              <a:t>таблицу</a:t>
            </a:r>
            <a:r>
              <a:rPr lang="en-US" sz="3000" b="1" dirty="0" smtClean="0">
                <a:solidFill>
                  <a:srgbClr val="993300"/>
                </a:solidFill>
                <a:latin typeface="Comic Sans MS" pitchFamily="66" charset="0"/>
              </a:rPr>
              <a:t> N 2</a:t>
            </a:r>
            <a:endParaRPr lang="ru-RU" sz="3000" b="1" dirty="0">
              <a:solidFill>
                <a:srgbClr val="993300"/>
              </a:solidFill>
              <a:latin typeface="Comic Sans MS" pitchFamily="66" charset="0"/>
            </a:endParaRPr>
          </a:p>
        </p:txBody>
      </p:sp>
      <p:pic>
        <p:nvPicPr>
          <p:cNvPr id="16421" name="Picture 40" descr="Рисунок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5300663"/>
            <a:ext cx="80803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2" name="Picture 40" descr="o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4350" y="6419850"/>
            <a:ext cx="10096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1"/>
          </p:nvPr>
        </p:nvSpPr>
        <p:spPr>
          <a:xfrm>
            <a:off x="468313" y="333375"/>
            <a:ext cx="8229600" cy="8636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rgbClr val="993300"/>
                </a:solidFill>
                <a:latin typeface="Comic Sans MS" pitchFamily="66" charset="0"/>
              </a:rPr>
              <a:t>Задание №5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100" b="1" smtClean="0">
                <a:solidFill>
                  <a:srgbClr val="800000"/>
                </a:solidFill>
                <a:latin typeface="Comic Sans MS" pitchFamily="66" charset="0"/>
              </a:rPr>
              <a:t>  </a:t>
            </a:r>
          </a:p>
        </p:txBody>
      </p:sp>
      <p:pic>
        <p:nvPicPr>
          <p:cNvPr id="17410" name="Picture 4" descr="11 слай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36838"/>
            <a:ext cx="4321175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 descr="11 слайд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636838"/>
            <a:ext cx="4248150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323850" y="836613"/>
            <a:ext cx="849788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000">
                <a:solidFill>
                  <a:srgbClr val="993300"/>
                </a:solidFill>
                <a:latin typeface="Comic Sans MS" pitchFamily="66" charset="0"/>
              </a:rPr>
              <a:t>Грань, на которой стоит куб, помечена буквой «А». Найди на развертках верхнюю грань и пометь ее буквой «Б».</a:t>
            </a:r>
          </a:p>
          <a:p>
            <a:pPr>
              <a:spcBef>
                <a:spcPct val="50000"/>
              </a:spcBef>
            </a:pPr>
            <a:endParaRPr lang="ru-RU" sz="3000">
              <a:solidFill>
                <a:srgbClr val="99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12 слай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76475"/>
            <a:ext cx="4198937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6" descr="12 слайд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76475"/>
            <a:ext cx="42481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95288" y="476250"/>
            <a:ext cx="84963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000">
                <a:solidFill>
                  <a:srgbClr val="993300"/>
                </a:solidFill>
                <a:latin typeface="Comic Sans MS" pitchFamily="66" charset="0"/>
              </a:rPr>
              <a:t>Проверьте получившиеся у вас результаты. </a:t>
            </a:r>
          </a:p>
        </p:txBody>
      </p:sp>
      <p:pic>
        <p:nvPicPr>
          <p:cNvPr id="18436" name="Picture 6" descr="o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4350" y="6419850"/>
            <a:ext cx="10096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>
          <a:xfrm>
            <a:off x="468313" y="333375"/>
            <a:ext cx="8229600" cy="6477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993300"/>
                </a:solidFill>
                <a:latin typeface="Comic Sans MS" pitchFamily="66" charset="0"/>
              </a:rPr>
              <a:t>Задание №6</a:t>
            </a:r>
          </a:p>
        </p:txBody>
      </p:sp>
      <p:pic>
        <p:nvPicPr>
          <p:cNvPr id="19458" name="Picture 4" descr="развертка ку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347913"/>
            <a:ext cx="5545137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395288" y="1125538"/>
            <a:ext cx="84248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Собери куб, используя развертку, изображенную на слайде.</a:t>
            </a:r>
          </a:p>
        </p:txBody>
      </p:sp>
      <p:pic>
        <p:nvPicPr>
          <p:cNvPr id="19460" name="Picture 5" descr="Рисунок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33375"/>
            <a:ext cx="114617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развертки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644900"/>
            <a:ext cx="7704137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323850" y="620713"/>
            <a:ext cx="856932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 dirty="0">
                <a:solidFill>
                  <a:srgbClr val="993300"/>
                </a:solidFill>
                <a:latin typeface="Comic Sans MS" pitchFamily="66" charset="0"/>
              </a:rPr>
              <a:t>Перенеси цвета своего кубика на развертки.</a:t>
            </a:r>
          </a:p>
          <a:p>
            <a:r>
              <a:rPr lang="ru-RU" sz="3000" b="1" dirty="0">
                <a:solidFill>
                  <a:srgbClr val="993300"/>
                </a:solidFill>
                <a:latin typeface="Comic Sans MS" pitchFamily="66" charset="0"/>
              </a:rPr>
              <a:t>Нижняя грань (черная) уже предусмотрена.</a:t>
            </a:r>
          </a:p>
          <a:p>
            <a:r>
              <a:rPr lang="ru-RU" sz="3000" b="1" dirty="0">
                <a:solidFill>
                  <a:srgbClr val="993300"/>
                </a:solidFill>
                <a:latin typeface="Comic Sans MS" pitchFamily="66" charset="0"/>
              </a:rPr>
              <a:t>Проверь свое решение, сравнивая его со своим цветным кубом</a:t>
            </a:r>
            <a:r>
              <a:rPr lang="ru-RU" sz="3000" b="1" dirty="0" smtClean="0">
                <a:solidFill>
                  <a:srgbClr val="993300"/>
                </a:solidFill>
                <a:latin typeface="Comic Sans MS" pitchFamily="66" charset="0"/>
              </a:rPr>
              <a:t>.</a:t>
            </a:r>
            <a:endParaRPr lang="en-US" sz="3000" b="1" dirty="0" smtClean="0">
              <a:solidFill>
                <a:srgbClr val="993300"/>
              </a:solidFill>
              <a:latin typeface="Comic Sans MS" pitchFamily="66" charset="0"/>
            </a:endParaRPr>
          </a:p>
          <a:p>
            <a:r>
              <a:rPr lang="en-US" sz="3000" b="1" dirty="0" smtClean="0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ru-RU" sz="3000" b="1" dirty="0" smtClean="0">
                <a:solidFill>
                  <a:srgbClr val="993300"/>
                </a:solidFill>
                <a:latin typeface="Comic Sans MS" pitchFamily="66" charset="0"/>
              </a:rPr>
              <a:t>Рисунок </a:t>
            </a:r>
            <a:r>
              <a:rPr lang="en-US" sz="3000" b="1" dirty="0" smtClean="0">
                <a:solidFill>
                  <a:srgbClr val="993300"/>
                </a:solidFill>
                <a:latin typeface="Comic Sans MS" pitchFamily="66" charset="0"/>
              </a:rPr>
              <a:t>N 1</a:t>
            </a:r>
            <a:endParaRPr lang="ru-RU" sz="3000" b="1" dirty="0">
              <a:solidFill>
                <a:srgbClr val="99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развертки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908050"/>
            <a:ext cx="7058025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5" descr="Рисунок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10382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o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4350" y="6419850"/>
            <a:ext cx="10096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28860" y="214290"/>
            <a:ext cx="2715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Comic Sans MS" pitchFamily="66" charset="0"/>
              </a:rPr>
              <a:t>Рисунок </a:t>
            </a:r>
            <a:r>
              <a:rPr lang="en-US" sz="3200" b="1" dirty="0" smtClean="0">
                <a:solidFill>
                  <a:srgbClr val="993300"/>
                </a:solidFill>
                <a:latin typeface="Comic Sans MS" pitchFamily="66" charset="0"/>
              </a:rPr>
              <a:t>N 2</a:t>
            </a:r>
            <a:endParaRPr lang="ru-RU" sz="3200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457200" y="260350"/>
            <a:ext cx="8229600" cy="57626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993300"/>
                </a:solidFill>
                <a:latin typeface="Comic Sans MS" pitchFamily="66" charset="0"/>
              </a:rPr>
              <a:t>Задание №7</a:t>
            </a:r>
          </a:p>
        </p:txBody>
      </p:sp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569325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Внимательно рассмотрите изображение куба. </a:t>
            </a:r>
          </a:p>
          <a:p>
            <a:pPr>
              <a:spcBef>
                <a:spcPct val="50000"/>
              </a:spcBef>
            </a:pPr>
            <a:endParaRPr lang="ru-RU" sz="3000" b="1">
              <a:solidFill>
                <a:srgbClr val="993300"/>
              </a:solidFill>
              <a:latin typeface="Comic Sans MS" pitchFamily="66" charset="0"/>
            </a:endParaRP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468313" y="2492375"/>
            <a:ext cx="396081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300" b="1">
                <a:solidFill>
                  <a:srgbClr val="800000"/>
                </a:solidFill>
                <a:latin typeface="Comic Sans MS" pitchFamily="66" charset="0"/>
              </a:rPr>
              <a:t>Сколько сторон куба нам видны? </a:t>
            </a:r>
          </a:p>
          <a:p>
            <a:r>
              <a:rPr lang="ru-RU" sz="2300" b="1">
                <a:solidFill>
                  <a:srgbClr val="800000"/>
                </a:solidFill>
                <a:latin typeface="Comic Sans MS" pitchFamily="66" charset="0"/>
              </a:rPr>
              <a:t>Какого они цвета?</a:t>
            </a:r>
          </a:p>
          <a:p>
            <a:r>
              <a:rPr lang="ru-RU" sz="2300" b="1">
                <a:solidFill>
                  <a:srgbClr val="800000"/>
                </a:solidFill>
                <a:latin typeface="Comic Sans MS" pitchFamily="66" charset="0"/>
              </a:rPr>
              <a:t>Какие грани нам не видны?</a:t>
            </a:r>
          </a:p>
          <a:p>
            <a:r>
              <a:rPr lang="ru-RU" sz="2300" b="1">
                <a:solidFill>
                  <a:srgbClr val="800000"/>
                </a:solidFill>
                <a:latin typeface="Comic Sans MS" pitchFamily="66" charset="0"/>
              </a:rPr>
              <a:t>Вспомните, какого цвета грани на нашем кубе, невидимые нам?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22532" name="Picture 6" descr="16 слайд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2349500"/>
            <a:ext cx="38877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" descr="Рисунок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" y="5516563"/>
            <a:ext cx="1025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 descr="o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4350" y="6419850"/>
            <a:ext cx="10096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/>
          </p:cNvSpPr>
          <p:nvPr>
            <p:ph type="body" idx="1"/>
          </p:nvPr>
        </p:nvSpPr>
        <p:spPr>
          <a:xfrm>
            <a:off x="457200" y="260350"/>
            <a:ext cx="8362950" cy="57626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993300"/>
                </a:solidFill>
                <a:latin typeface="Comic Sans MS" pitchFamily="66" charset="0"/>
              </a:rPr>
              <a:t>Задание №8</a:t>
            </a:r>
          </a:p>
          <a:p>
            <a:pPr>
              <a:buFont typeface="Wingdings 2" pitchFamily="18" charset="2"/>
              <a:buNone/>
            </a:pPr>
            <a:endParaRPr lang="ru-RU" b="1" smtClean="0">
              <a:solidFill>
                <a:srgbClr val="993300"/>
              </a:solidFill>
              <a:latin typeface="Comic Sans MS" pitchFamily="66" charset="0"/>
            </a:endParaRPr>
          </a:p>
        </p:txBody>
      </p:sp>
      <p:pic>
        <p:nvPicPr>
          <p:cNvPr id="23554" name="Picture 4" descr="17 слай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330450"/>
            <a:ext cx="5400675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250825" y="981075"/>
            <a:ext cx="864235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Перед вами несколько кубов. </a:t>
            </a:r>
          </a:p>
          <a:p>
            <a:pPr>
              <a:spcBef>
                <a:spcPct val="50000"/>
              </a:spcBef>
            </a:pP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Найдите среди них наш куб.</a:t>
            </a:r>
          </a:p>
        </p:txBody>
      </p:sp>
      <p:pic>
        <p:nvPicPr>
          <p:cNvPr id="23556" name="Picture 5" descr="Рисунок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620713"/>
            <a:ext cx="14287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7" descr="o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4350" y="6419850"/>
            <a:ext cx="10096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18 слай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222500"/>
            <a:ext cx="28797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5" descr="18 слайд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2185988"/>
            <a:ext cx="3024187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18 слайд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4492625"/>
            <a:ext cx="3240087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395288" y="404813"/>
            <a:ext cx="85693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Задание №9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Здесь вы видите другое изображение нашего куба. Найдите среди следующих кубов  - наш.</a:t>
            </a:r>
          </a:p>
        </p:txBody>
      </p:sp>
      <p:pic>
        <p:nvPicPr>
          <p:cNvPr id="24581" name="Picture 7" descr="o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34350" y="6419850"/>
            <a:ext cx="10096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Рисунок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437063"/>
            <a:ext cx="141605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6" descr="Рисунок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333375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444" name="WordArt 3844"/>
          <p:cNvSpPr>
            <a:spLocks noChangeArrowheads="1" noChangeShapeType="1" noTextEdit="1"/>
          </p:cNvSpPr>
          <p:nvPr/>
        </p:nvSpPr>
        <p:spPr bwMode="auto">
          <a:xfrm>
            <a:off x="1619250" y="2133600"/>
            <a:ext cx="5646738" cy="23844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 за урок</a:t>
            </a: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/>
          <p:cNvSpPr>
            <a:spLocks noGrp="1"/>
          </p:cNvSpPr>
          <p:nvPr>
            <p:ph type="body" idx="1"/>
          </p:nvPr>
        </p:nvSpPr>
        <p:spPr>
          <a:xfrm>
            <a:off x="539750" y="333375"/>
            <a:ext cx="8147050" cy="5903913"/>
          </a:xfrm>
        </p:spPr>
        <p:txBody>
          <a:bodyPr/>
          <a:lstStyle/>
          <a:p>
            <a:pPr marL="636588" indent="-571500"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100" b="1" smtClean="0">
                <a:solidFill>
                  <a:srgbClr val="993300"/>
                </a:solidFill>
                <a:latin typeface="Comic Sans MS" pitchFamily="66" charset="0"/>
              </a:rPr>
              <a:t>Содержание</a:t>
            </a: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</a:rPr>
              <a:t>Урок №1</a:t>
            </a: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2" action="ppaction://hlinksldjump"/>
              </a:rPr>
              <a:t>1.Задание № 1</a:t>
            </a:r>
            <a:endParaRPr lang="ru-RU" sz="26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3" action="ppaction://hlinksldjump"/>
              </a:rPr>
              <a:t>2.Задание № 2</a:t>
            </a:r>
            <a:endParaRPr lang="en-US" sz="26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4" action="ppaction://hlinksldjump"/>
              </a:rPr>
              <a:t>3.Задание № 3</a:t>
            </a:r>
            <a:endParaRPr lang="ru-RU" sz="2600" b="1" smtClean="0">
              <a:solidFill>
                <a:srgbClr val="993300"/>
              </a:solidFill>
            </a:endParaRP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</a:rPr>
              <a:t>Урок №2</a:t>
            </a: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5" action="ppaction://hlinksldjump"/>
              </a:rPr>
              <a:t>4.Задание № 4</a:t>
            </a:r>
            <a:endParaRPr lang="ru-RU" sz="26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6" action="ppaction://hlinksldjump"/>
              </a:rPr>
              <a:t>5.Задание № 5</a:t>
            </a:r>
            <a:endParaRPr lang="ru-RU" sz="26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7" action="ppaction://hlinksldjump"/>
              </a:rPr>
              <a:t>6.Задание № 6</a:t>
            </a:r>
            <a:endParaRPr lang="ru-RU" sz="26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8" action="ppaction://hlinksldjump"/>
              </a:rPr>
              <a:t>7.Задание № 7</a:t>
            </a:r>
            <a:endParaRPr lang="ru-RU" sz="26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9" action="ppaction://hlinksldjump"/>
              </a:rPr>
              <a:t>8.Задание № 8</a:t>
            </a:r>
            <a:endParaRPr lang="en-US" sz="26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10" action="ppaction://hlinksldjump"/>
              </a:rPr>
              <a:t>9.Задание № 9</a:t>
            </a:r>
            <a:endParaRPr lang="ru-RU" sz="26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marL="636588" indent="-571500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solidFill>
                  <a:srgbClr val="993300"/>
                </a:solidFill>
                <a:latin typeface="Comic Sans MS" pitchFamily="66" charset="0"/>
                <a:hlinkClick r:id="rId11" action="ppaction://hlinksldjump"/>
              </a:rPr>
              <a:t>Литература</a:t>
            </a:r>
            <a:endParaRPr lang="ru-RU" sz="2600" b="1" smtClean="0">
              <a:solidFill>
                <a:srgbClr val="993300"/>
              </a:solidFill>
              <a:latin typeface="Comic Sans MS" pitchFamily="66" charset="0"/>
            </a:endParaRPr>
          </a:p>
        </p:txBody>
      </p:sp>
      <p:pic>
        <p:nvPicPr>
          <p:cNvPr id="8194" name="Picture 11" descr="Рисунок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92950" y="4949825"/>
            <a:ext cx="1582738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000" b="1" smtClean="0">
                <a:ln>
                  <a:noFill/>
                </a:ln>
                <a:solidFill>
                  <a:srgbClr val="993300"/>
                </a:solidFill>
                <a:effectLst/>
                <a:latin typeface="Comic Sans MS" pitchFamily="66" charset="0"/>
              </a:rPr>
              <a:t>Литература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300" b="1" smtClean="0">
                <a:solidFill>
                  <a:srgbClr val="993300"/>
                </a:solidFill>
                <a:latin typeface="Comic Sans MS" pitchFamily="66" charset="0"/>
              </a:rPr>
              <a:t>Шарыгин И.Ф., Ерганжиева Л.Н. Наглядная геометрия 5 - 6 класс. - М.: Дрофа, 2008. </a:t>
            </a: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Содержимое 2"/>
          <p:cNvSpPr>
            <a:spLocks noGrp="1"/>
          </p:cNvSpPr>
          <p:nvPr>
            <p:ph idx="2"/>
          </p:nvPr>
        </p:nvSpPr>
        <p:spPr>
          <a:xfrm>
            <a:off x="4932363" y="2420938"/>
            <a:ext cx="4032250" cy="3529012"/>
          </a:xfrm>
        </p:spPr>
        <p:txBody>
          <a:bodyPr/>
          <a:lstStyle/>
          <a:p>
            <a:pPr marL="447675" indent="-382588" eaLnBrk="1" hangingPunct="1">
              <a:spcBef>
                <a:spcPct val="20000"/>
              </a:spcBef>
            </a:pPr>
            <a:r>
              <a:rPr lang="ru-RU" sz="2300" b="1" smtClean="0">
                <a:solidFill>
                  <a:srgbClr val="800000"/>
                </a:solidFill>
                <a:latin typeface="Comic Sans MS" pitchFamily="66" charset="0"/>
              </a:rPr>
              <a:t>1. Сколько вершин у куба?</a:t>
            </a:r>
          </a:p>
          <a:p>
            <a:pPr marL="447675" indent="-382588" eaLnBrk="1" hangingPunct="1">
              <a:spcBef>
                <a:spcPct val="20000"/>
              </a:spcBef>
            </a:pPr>
            <a:r>
              <a:rPr lang="ru-RU" sz="2300" b="1" smtClean="0">
                <a:solidFill>
                  <a:srgbClr val="800000"/>
                </a:solidFill>
                <a:latin typeface="Comic Sans MS" pitchFamily="66" charset="0"/>
              </a:rPr>
              <a:t>2. Сколько ребер у куба?</a:t>
            </a:r>
          </a:p>
          <a:p>
            <a:pPr marL="447675" indent="-382588" eaLnBrk="1" hangingPunct="1">
              <a:spcBef>
                <a:spcPct val="20000"/>
              </a:spcBef>
            </a:pPr>
            <a:r>
              <a:rPr lang="ru-RU" sz="2300" b="1" smtClean="0">
                <a:solidFill>
                  <a:srgbClr val="800000"/>
                </a:solidFill>
                <a:latin typeface="Comic Sans MS" pitchFamily="66" charset="0"/>
              </a:rPr>
              <a:t>3. Сколько ребер сходятся в вершину?</a:t>
            </a:r>
          </a:p>
          <a:p>
            <a:pPr marL="447675" indent="-382588" eaLnBrk="1" hangingPunct="1">
              <a:spcBef>
                <a:spcPct val="20000"/>
              </a:spcBef>
            </a:pPr>
            <a:r>
              <a:rPr lang="ru-RU" sz="2300" b="1" smtClean="0">
                <a:solidFill>
                  <a:srgbClr val="800000"/>
                </a:solidFill>
                <a:latin typeface="Comic Sans MS" pitchFamily="66" charset="0"/>
              </a:rPr>
              <a:t>4. Как расположены ребра, составляющие любую вершину куба?</a:t>
            </a:r>
          </a:p>
          <a:p>
            <a:pPr marL="447675" indent="-382588" algn="ctr" eaLnBrk="1" hangingPunct="1">
              <a:spcBef>
                <a:spcPct val="20000"/>
              </a:spcBef>
            </a:pPr>
            <a:endParaRPr lang="ru-RU" sz="2000" b="1" smtClean="0">
              <a:solidFill>
                <a:srgbClr val="800000"/>
              </a:solidFill>
              <a:latin typeface="Century Gothic" pitchFamily="34" charset="0"/>
            </a:endParaRPr>
          </a:p>
        </p:txBody>
      </p:sp>
      <p:sp>
        <p:nvSpPr>
          <p:cNvPr id="9218" name="Text Box 10"/>
          <p:cNvSpPr txBox="1">
            <a:spLocks noChangeArrowheads="1"/>
          </p:cNvSpPr>
          <p:nvPr/>
        </p:nvSpPr>
        <p:spPr bwMode="auto">
          <a:xfrm>
            <a:off x="2051050" y="333375"/>
            <a:ext cx="5473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>
              <a:latin typeface="Comic Sans MS" pitchFamily="66" charset="0"/>
            </a:endParaRPr>
          </a:p>
        </p:txBody>
      </p:sp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333375"/>
            <a:ext cx="9144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Задание №1</a:t>
            </a:r>
          </a:p>
          <a:p>
            <a:pPr algn="ctr"/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Соберите из ТИКО-деталей куб. </a:t>
            </a:r>
          </a:p>
          <a:p>
            <a:pPr algn="ctr"/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Ответьте на следующие вопросы:</a:t>
            </a:r>
          </a:p>
        </p:txBody>
      </p:sp>
      <p:pic>
        <p:nvPicPr>
          <p:cNvPr id="9220" name="Picture 15" descr="кубик 1 слай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420938"/>
            <a:ext cx="4464050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Рисунок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13" y="476250"/>
            <a:ext cx="6191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ертикальный свиток 9"/>
          <p:cNvSpPr>
            <a:spLocks noChangeArrowheads="1"/>
          </p:cNvSpPr>
          <p:nvPr/>
        </p:nvSpPr>
        <p:spPr bwMode="auto">
          <a:xfrm rot="10800000">
            <a:off x="755650" y="620713"/>
            <a:ext cx="7434263" cy="5688012"/>
          </a:xfrm>
          <a:prstGeom prst="verticalScroll">
            <a:avLst>
              <a:gd name="adj" fmla="val 12500"/>
            </a:avLst>
          </a:prstGeom>
          <a:solidFill>
            <a:srgbClr val="9FD5F7"/>
          </a:solidFill>
          <a:ln w="25400" algn="ctr">
            <a:solidFill>
              <a:srgbClr val="E5E5E6"/>
            </a:solidFill>
            <a:round/>
            <a:headEnd/>
            <a:tailEnd/>
          </a:ln>
        </p:spPr>
        <p:txBody>
          <a:bodyPr rot="10800000" anchor="ctr"/>
          <a:lstStyle/>
          <a:p>
            <a:pPr marL="342900" indent="-342900" algn="ctr"/>
            <a:endParaRPr lang="ru-RU" sz="2000" i="1">
              <a:solidFill>
                <a:srgbClr val="993300"/>
              </a:solidFill>
              <a:latin typeface="Comic Sans MS" pitchFamily="66" charset="0"/>
            </a:endParaRPr>
          </a:p>
        </p:txBody>
      </p:sp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575" y="768350"/>
            <a:ext cx="8027988" cy="268288"/>
          </a:xfrm>
        </p:spPr>
      </p:pic>
      <p:sp>
        <p:nvSpPr>
          <p:cNvPr id="10243" name="Text Box 11"/>
          <p:cNvSpPr txBox="1">
            <a:spLocks noChangeArrowheads="1"/>
          </p:cNvSpPr>
          <p:nvPr/>
        </p:nvSpPr>
        <p:spPr bwMode="auto">
          <a:xfrm>
            <a:off x="1258888" y="0"/>
            <a:ext cx="6481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4" name="Text Box 13"/>
          <p:cNvSpPr txBox="1">
            <a:spLocks noChangeArrowheads="1"/>
          </p:cNvSpPr>
          <p:nvPr/>
        </p:nvSpPr>
        <p:spPr bwMode="auto">
          <a:xfrm>
            <a:off x="2051050" y="908050"/>
            <a:ext cx="511333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000" b="1" i="1" u="sng">
              <a:solidFill>
                <a:srgbClr val="993300"/>
              </a:solidFill>
              <a:latin typeface="Comic Sans MS" pitchFamily="66" charset="0"/>
            </a:endParaRPr>
          </a:p>
          <a:p>
            <a:endParaRPr lang="ru-RU" sz="3000" b="1" i="1" u="sng">
              <a:solidFill>
                <a:srgbClr val="993300"/>
              </a:solidFill>
              <a:latin typeface="Comic Sans MS" pitchFamily="66" charset="0"/>
            </a:endParaRPr>
          </a:p>
          <a:p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1. У куба </a:t>
            </a:r>
            <a:r>
              <a:rPr lang="en-US" sz="3000" b="1">
                <a:solidFill>
                  <a:srgbClr val="993300"/>
                </a:solidFill>
                <a:latin typeface="Comic Sans MS" pitchFamily="66" charset="0"/>
              </a:rPr>
              <a:t>____________</a:t>
            </a:r>
            <a:endParaRPr lang="ru-RU" sz="3000" b="1">
              <a:solidFill>
                <a:srgbClr val="993300"/>
              </a:solidFill>
              <a:latin typeface="Comic Sans MS" pitchFamily="66" charset="0"/>
            </a:endParaRPr>
          </a:p>
          <a:p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2. У куба </a:t>
            </a:r>
            <a:r>
              <a:rPr lang="en-US" sz="3000" b="1">
                <a:solidFill>
                  <a:srgbClr val="993300"/>
                </a:solidFill>
                <a:latin typeface="Comic Sans MS" pitchFamily="66" charset="0"/>
              </a:rPr>
              <a:t>____________</a:t>
            </a:r>
            <a:endParaRPr lang="ru-RU" sz="3000" b="1">
              <a:solidFill>
                <a:srgbClr val="993300"/>
              </a:solidFill>
              <a:latin typeface="Comic Sans MS" pitchFamily="66" charset="0"/>
            </a:endParaRPr>
          </a:p>
          <a:p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3. </a:t>
            </a:r>
            <a:r>
              <a:rPr lang="en-US" sz="3000" b="1">
                <a:solidFill>
                  <a:srgbClr val="993300"/>
                </a:solidFill>
                <a:latin typeface="Comic Sans MS" pitchFamily="66" charset="0"/>
              </a:rPr>
              <a:t>____</a:t>
            </a: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 ребер сходятся в вершину.</a:t>
            </a:r>
          </a:p>
          <a:p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4. Ребра расположены </a:t>
            </a:r>
          </a:p>
          <a:p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____________________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900113" y="1125538"/>
            <a:ext cx="7416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>
                <a:solidFill>
                  <a:srgbClr val="800000"/>
                </a:solidFill>
                <a:latin typeface="Comic Sans MS" pitchFamily="66" charset="0"/>
              </a:rPr>
              <a:t>Ответы:</a:t>
            </a:r>
          </a:p>
        </p:txBody>
      </p:sp>
      <p:pic>
        <p:nvPicPr>
          <p:cNvPr id="10246" name="Picture 7" descr="Рисунок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5575" y="4797425"/>
            <a:ext cx="1368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9" descr="o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4350" y="6419850"/>
            <a:ext cx="10096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92163"/>
            <a:ext cx="8229600" cy="354012"/>
          </a:xfrm>
        </p:spPr>
      </p:pic>
      <p:sp>
        <p:nvSpPr>
          <p:cNvPr id="11266" name="Rectangle 16"/>
          <p:cNvSpPr>
            <a:spLocks noGrp="1"/>
          </p:cNvSpPr>
          <p:nvPr>
            <p:ph type="body" idx="4294967295"/>
          </p:nvPr>
        </p:nvSpPr>
        <p:spPr>
          <a:xfrm>
            <a:off x="0" y="549275"/>
            <a:ext cx="8820150" cy="8636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993300"/>
                </a:solidFill>
                <a:latin typeface="Comic Sans MS" pitchFamily="66" charset="0"/>
              </a:rPr>
              <a:t>Задание №2</a:t>
            </a:r>
          </a:p>
          <a:p>
            <a:pPr eaLnBrk="1" hangingPunct="1">
              <a:buFont typeface="Wingdings 2" pitchFamily="18" charset="2"/>
              <a:buNone/>
            </a:pPr>
            <a:endParaRPr lang="ru-RU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5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5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500" b="1" smtClean="0">
              <a:solidFill>
                <a:srgbClr val="993300"/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500" b="1" smtClean="0">
              <a:solidFill>
                <a:srgbClr val="993300"/>
              </a:solidFill>
              <a:latin typeface="Comic Sans MS" pitchFamily="66" charset="0"/>
            </a:endParaRPr>
          </a:p>
        </p:txBody>
      </p:sp>
      <p:pic>
        <p:nvPicPr>
          <p:cNvPr id="11267" name="Picture 7" descr="задание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1628775"/>
            <a:ext cx="3563938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539750" y="1700213"/>
            <a:ext cx="4392613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000">
                <a:solidFill>
                  <a:srgbClr val="993300"/>
                </a:solidFill>
                <a:latin typeface="Comic Sans MS" pitchFamily="66" charset="0"/>
              </a:rPr>
              <a:t>Разложите ТИКО-куб на грани на плоскости. 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000">
                <a:solidFill>
                  <a:srgbClr val="993300"/>
                </a:solidFill>
                <a:latin typeface="Comic Sans MS" pitchFamily="66" charset="0"/>
              </a:rPr>
              <a:t>Вы получили развертку куба. Придумайте другие развертки куба.</a:t>
            </a:r>
          </a:p>
          <a:p>
            <a:pPr>
              <a:spcBef>
                <a:spcPct val="50000"/>
              </a:spcBef>
            </a:pPr>
            <a:endParaRPr lang="ru-RU" sz="3000">
              <a:solidFill>
                <a:srgbClr val="993300"/>
              </a:solidFill>
              <a:latin typeface="Comic Sans MS" pitchFamily="66" charset="0"/>
            </a:endParaRPr>
          </a:p>
        </p:txBody>
      </p:sp>
      <p:pic>
        <p:nvPicPr>
          <p:cNvPr id="11269" name="Picture 6" descr="Рисунок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5367338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8" descr="o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34350" y="6419850"/>
            <a:ext cx="10096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592138"/>
            <a:ext cx="8229600" cy="12525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993300"/>
                </a:solidFill>
                <a:latin typeface="Comic Sans MS" pitchFamily="66" charset="0"/>
              </a:rPr>
              <a:t>Задание №3</a:t>
            </a:r>
          </a:p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993300"/>
                </a:solidFill>
                <a:latin typeface="Comic Sans MS" pitchFamily="66" charset="0"/>
              </a:rPr>
              <a:t>Найдите правильные развертки куба.</a:t>
            </a:r>
          </a:p>
        </p:txBody>
      </p:sp>
      <p:pic>
        <p:nvPicPr>
          <p:cNvPr id="12290" name="Picture 4" descr="развертки 4 слай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708275"/>
            <a:ext cx="4176712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5" descr="развертки 4 слайд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08275"/>
            <a:ext cx="432117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9" descr="развертки 6 слайд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60350"/>
            <a:ext cx="3959225" cy="2952750"/>
          </a:xfrm>
        </p:spPr>
      </p:pic>
      <p:pic>
        <p:nvPicPr>
          <p:cNvPr id="13314" name="Picture 13" descr="развертки 5 слай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42888"/>
            <a:ext cx="4103688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развертка 20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003675"/>
            <a:ext cx="237648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250825" y="4005263"/>
            <a:ext cx="43926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Ответы проверьте с помощью ТИКО-деталей.</a:t>
            </a: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0"/>
            <a:ext cx="8229600" cy="47625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500" b="1" dirty="0" smtClean="0">
                <a:solidFill>
                  <a:srgbClr val="993300"/>
                </a:solidFill>
                <a:latin typeface="Comic Sans MS" pitchFamily="66" charset="0"/>
              </a:rPr>
              <a:t>Занесите свои результаты в таблицу</a:t>
            </a:r>
            <a:r>
              <a:rPr lang="en-US" sz="2500" b="1" dirty="0" smtClean="0">
                <a:solidFill>
                  <a:srgbClr val="993300"/>
                </a:solidFill>
                <a:latin typeface="Comic Sans MS" pitchFamily="66" charset="0"/>
              </a:rPr>
              <a:t> N 1</a:t>
            </a:r>
            <a:r>
              <a:rPr lang="ru-RU" b="1" dirty="0" smtClean="0">
                <a:latin typeface="Comic Sans MS" pitchFamily="66" charset="0"/>
              </a:rPr>
              <a:t> </a:t>
            </a:r>
          </a:p>
        </p:txBody>
      </p:sp>
      <p:graphicFrame>
        <p:nvGraphicFramePr>
          <p:cNvPr id="14409" name="Group 73"/>
          <p:cNvGraphicFramePr>
            <a:graphicFrameLocks noGrp="1"/>
          </p:cNvGraphicFramePr>
          <p:nvPr/>
        </p:nvGraphicFramePr>
        <p:xfrm>
          <a:off x="2268538" y="476250"/>
          <a:ext cx="4391025" cy="6196016"/>
        </p:xfrm>
        <a:graphic>
          <a:graphicData uri="http://schemas.openxmlformats.org/drawingml/2006/table">
            <a:tbl>
              <a:tblPr/>
              <a:tblGrid>
                <a:gridCol w="2160587"/>
                <a:gridCol w="2230438"/>
              </a:tblGrid>
              <a:tr h="363538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ФИГУРА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omic Sans MS" pitchFamily="66" charset="0"/>
                        </a:rPr>
                        <a:t>КУБ (да или нет)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406" name="Picture 69" descr="o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4350" y="6419850"/>
            <a:ext cx="10096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body" idx="1"/>
          </p:nvPr>
        </p:nvSpPr>
        <p:spPr>
          <a:xfrm>
            <a:off x="468313" y="333375"/>
            <a:ext cx="8229600" cy="574675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rgbClr val="993300"/>
                </a:solidFill>
                <a:latin typeface="Comic Sans MS" pitchFamily="66" charset="0"/>
              </a:rPr>
              <a:t>Задание №4</a:t>
            </a:r>
          </a:p>
        </p:txBody>
      </p:sp>
      <p:pic>
        <p:nvPicPr>
          <p:cNvPr id="15362" name="Picture 4" descr="развертки открытого куба2,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3068638"/>
            <a:ext cx="427355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развертки открытого куба,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068638"/>
            <a:ext cx="4248150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395288" y="981075"/>
            <a:ext cx="8351837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Проверь с помощью ТИКО-деталей какие из предложенных разверток составляют открытый куб (без верхней грани) и отметь их в таблице</a:t>
            </a:r>
            <a:r>
              <a:rPr lang="ru-RU" b="1">
                <a:solidFill>
                  <a:srgbClr val="993300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2617</TotalTime>
  <Words>427</Words>
  <Application>Microsoft Office PowerPoint</Application>
  <PresentationFormat>Экран (4:3)</PresentationFormat>
  <Paragraphs>104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Вводный урок по геометрии на тему: </dc:title>
  <dc:creator>Sam</dc:creator>
  <cp:lastModifiedBy>Admin</cp:lastModifiedBy>
  <cp:revision>373</cp:revision>
  <dcterms:created xsi:type="dcterms:W3CDTF">2009-08-25T13:09:00Z</dcterms:created>
  <dcterms:modified xsi:type="dcterms:W3CDTF">2010-06-10T19:13:08Z</dcterms:modified>
</cp:coreProperties>
</file>